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83" r:id="rId3"/>
    <p:sldId id="267" r:id="rId4"/>
    <p:sldId id="259" r:id="rId5"/>
    <p:sldId id="272" r:id="rId6"/>
    <p:sldId id="270" r:id="rId7"/>
    <p:sldId id="277" r:id="rId8"/>
    <p:sldId id="278" r:id="rId9"/>
    <p:sldId id="279" r:id="rId10"/>
    <p:sldId id="280" r:id="rId11"/>
    <p:sldId id="281" r:id="rId12"/>
    <p:sldId id="282"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2B800"/>
    <a:srgbClr val="3B84AF"/>
    <a:srgbClr val="8D933F"/>
    <a:srgbClr val="009900"/>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6" d="100"/>
          <a:sy n="66" d="100"/>
        </p:scale>
        <p:origin x="-72" y="-14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13855"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3622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2B800"/>
                </a:solidFill>
                <a:latin typeface="Calibri" pitchFamily="34" charset="0"/>
                <a:cs typeface="Times New Roman" pitchFamily="18" charset="0"/>
              </a:rPr>
              <a:t>التفسيـــــر ( 1 ) </a:t>
            </a:r>
          </a:p>
          <a:p>
            <a:pPr algn="ctr"/>
            <a:endParaRPr lang="en-US" sz="2800" b="1" dirty="0">
              <a:solidFill>
                <a:srgbClr val="F2B800"/>
              </a:solidFill>
              <a:latin typeface="Calibri" pitchFamily="34" charset="0"/>
            </a:endParaRPr>
          </a:p>
          <a:p>
            <a:pPr algn="ctr"/>
            <a:r>
              <a:rPr lang="ar-SA" sz="2600" b="1" dirty="0" smtClean="0">
                <a:solidFill>
                  <a:srgbClr val="C00000"/>
                </a:solidFill>
                <a:latin typeface="Calibri" pitchFamily="34" charset="0"/>
                <a:cs typeface="Times New Roman" pitchFamily="18" charset="0"/>
              </a:rPr>
              <a:t>د</a:t>
            </a:r>
            <a:r>
              <a:rPr lang="en-US" sz="2600" b="1" dirty="0" smtClean="0">
                <a:solidFill>
                  <a:srgbClr val="C00000"/>
                </a:solidFill>
                <a:latin typeface="Calibri" pitchFamily="34" charset="0"/>
                <a:cs typeface="Times New Roman" pitchFamily="18" charset="0"/>
              </a:rPr>
              <a:t> </a:t>
            </a:r>
            <a:r>
              <a:rPr lang="ar-SA" sz="2600" b="1" dirty="0" smtClean="0">
                <a:solidFill>
                  <a:srgbClr val="C00000"/>
                </a:solidFill>
                <a:latin typeface="Calibri" pitchFamily="34" charset="0"/>
                <a:cs typeface="Times New Roman" pitchFamily="18" charset="0"/>
              </a:rPr>
              <a:t>سامى رفعت الأشقر</a:t>
            </a:r>
          </a:p>
          <a:p>
            <a:pPr algn="ctr"/>
            <a:endParaRPr lang="en-US" sz="2600" b="1" dirty="0">
              <a:solidFill>
                <a:srgbClr val="C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mtClean="0"/>
              <a:t>المحاضرة الثانية</a:t>
            </a:r>
            <a:endParaRPr lang="en-US"/>
          </a:p>
        </p:txBody>
      </p:sp>
      <p:sp>
        <p:nvSpPr>
          <p:cNvPr id="3" name="عنوان فرعي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محتوى المحاضرة</a:t>
            </a:r>
            <a:endParaRPr lang="en-US" dirty="0">
              <a:solidFill>
                <a:srgbClr val="C00000"/>
              </a:solidFill>
            </a:endParaRPr>
          </a:p>
        </p:txBody>
      </p:sp>
      <p:sp>
        <p:nvSpPr>
          <p:cNvPr id="7171" name="Text Placeholder 5"/>
          <p:cNvSpPr>
            <a:spLocks noGrp="1"/>
          </p:cNvSpPr>
          <p:nvPr>
            <p:ph idx="1"/>
          </p:nvPr>
        </p:nvSpPr>
        <p:spPr>
          <a:xfrm>
            <a:off x="457200" y="1600200"/>
            <a:ext cx="8953500" cy="4114799"/>
          </a:xfrm>
        </p:spPr>
        <p:style>
          <a:lnRef idx="1">
            <a:schemeClr val="accent6"/>
          </a:lnRef>
          <a:fillRef idx="2">
            <a:schemeClr val="accent6"/>
          </a:fillRef>
          <a:effectRef idx="1">
            <a:schemeClr val="accent6"/>
          </a:effectRef>
          <a:fontRef idx="minor">
            <a:schemeClr val="dk1"/>
          </a:fontRef>
        </p:style>
        <p:txBody>
          <a:bodyPr/>
          <a:lstStyle/>
          <a:p>
            <a:pPr rtl="1">
              <a:lnSpc>
                <a:spcPct val="115000"/>
              </a:lnSpc>
              <a:spcAft>
                <a:spcPts val="0"/>
              </a:spcAft>
            </a:pPr>
            <a:r>
              <a:rPr lang="ar-SA" sz="3600" b="1" dirty="0" smtClean="0">
                <a:solidFill>
                  <a:srgbClr val="3B84AF"/>
                </a:solidFill>
                <a:cs typeface="Arial" pitchFamily="34" charset="0"/>
              </a:rPr>
              <a:t>قوله تعالى : </a:t>
            </a:r>
            <a:r>
              <a:rPr lang="ar-SA" sz="3600" b="1" dirty="0">
                <a:solidFill>
                  <a:srgbClr val="FF0000"/>
                </a:solidFill>
              </a:rPr>
              <a:t>وَلَا تَنْكِحُوا الْمُشْرِكَاتِ حَتَّى يُؤْمِنَّ وَلَأَمَةٌ مُؤْمِنَةٌ خَيْرٌ مِنْ مُشْرِكَةٍ وَلَوْ أَعْجَبَتْكُمْ وَلَا تُنْكِحُوا الْمُشْرِكِينَ حَتَّى يُؤْمِنُوا وَلَعَبْدٌ مُؤْمِنٌ خَيْرٌ مِنْ مُشْرِكٍ وَلَوْ أَعْجَبَكُمْ أُولَئِكَ يَدْعُونَ إِلَى النَّارِ وَاللَّهُ يَدْعُو إِلَى الْجَنَّةِ وَالْمَغْفِرَةِ بِإِذْنِهِ وَيُبَيِّنُ آيَاتِهِ لِلنَّاسِ لَعَلَّهُمْ يَتَذَكَّرُونَ (221) </a:t>
            </a:r>
            <a:endParaRPr lang="ar-SA" sz="3600" b="1" dirty="0" smtClean="0">
              <a:solidFill>
                <a:srgbClr val="FF0000"/>
              </a:solidFill>
              <a:cs typeface="Arial" pitchFamily="34" charset="0"/>
            </a:endParaRPr>
          </a:p>
          <a:p>
            <a:pPr marL="0" indent="0" rtl="1" eaLnBrk="1" hangingPunct="1"/>
            <a:endParaRPr lang="ar-SA" sz="3600" b="1" dirty="0" smtClean="0">
              <a:solidFill>
                <a:srgbClr val="3B84AF"/>
              </a:solidFill>
              <a:cs typeface="Arial" pitchFamily="34" charset="0"/>
            </a:endParaRPr>
          </a:p>
          <a:p>
            <a:r>
              <a:rPr lang="en-US" sz="3600" b="1" dirty="0" smtClean="0">
                <a:cs typeface="Arial" pitchFamily="34" charset="0"/>
              </a:rPr>
              <a:t> </a:t>
            </a:r>
          </a:p>
          <a:p>
            <a:r>
              <a:rPr lang="en-GB" sz="3600" b="1" dirty="0" smtClean="0">
                <a:cs typeface="Arial" pitchFamily="34" charset="0"/>
              </a:rPr>
              <a:t>  </a:t>
            </a:r>
            <a:r>
              <a:rPr lang="en-US" sz="3600" b="1" dirty="0" smtClean="0">
                <a:cs typeface="Arial" pitchFamily="34" charset="0"/>
              </a:rPr>
              <a:t>     </a:t>
            </a:r>
            <a:r>
              <a:rPr lang="en-GB" sz="3600" b="1" dirty="0" smtClean="0">
                <a:cs typeface="Arial" pitchFamily="34" charset="0"/>
              </a:rPr>
              <a:t>     </a:t>
            </a:r>
            <a:endParaRPr lang="ar-EG" sz="36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9144000" cy="6248400"/>
          </a:xfrm>
        </p:spPr>
        <p:style>
          <a:lnRef idx="2">
            <a:schemeClr val="accent5">
              <a:shade val="50000"/>
            </a:schemeClr>
          </a:lnRef>
          <a:fillRef idx="1">
            <a:schemeClr val="accent5"/>
          </a:fillRef>
          <a:effectRef idx="0">
            <a:schemeClr val="accent5"/>
          </a:effectRef>
          <a:fontRef idx="minor">
            <a:schemeClr val="lt1"/>
          </a:fontRef>
        </p:style>
        <p:txBody>
          <a:bodyPr/>
          <a:lstStyle/>
          <a:p>
            <a:r>
              <a:rPr lang="ar-SA" sz="3600" dirty="0" smtClean="0">
                <a:solidFill>
                  <a:schemeClr val="bg2">
                    <a:lumMod val="25000"/>
                  </a:schemeClr>
                </a:solidFill>
                <a:cs typeface="DecoType Naskh Extensions" pitchFamily="2" charset="-78"/>
              </a:rPr>
              <a:t/>
            </a:r>
            <a:br>
              <a:rPr lang="ar-SA" sz="3600" dirty="0" smtClean="0">
                <a:solidFill>
                  <a:schemeClr val="bg2">
                    <a:lumMod val="25000"/>
                  </a:schemeClr>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a:solidFill>
                  <a:srgbClr val="FF0000"/>
                </a:solidFill>
                <a:cs typeface="DecoType Naskh Extensions" pitchFamily="2" charset="-78"/>
              </a:rPr>
              <a:t>معانى الكلمات   </a:t>
            </a:r>
            <a:br>
              <a:rPr lang="ar-SA" sz="3600" b="1" u="sng" dirty="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الأَمــة  </a:t>
            </a:r>
            <a:r>
              <a:rPr lang="ar-SA" sz="3600" b="1" u="sng" dirty="0">
                <a:solidFill>
                  <a:srgbClr val="FF0000"/>
                </a:solidFill>
                <a:cs typeface="DecoType Naskh Extensions" pitchFamily="2" charset="-78"/>
              </a:rPr>
              <a:t>:  </a:t>
            </a:r>
            <a:r>
              <a:rPr lang="ar-SA" sz="3600" b="1" dirty="0"/>
              <a:t>أي </a:t>
            </a:r>
            <a:r>
              <a:rPr lang="ar-SA" sz="3600" b="1" dirty="0" smtClean="0"/>
              <a:t>الرقيقة المملوكة ، </a:t>
            </a:r>
            <a:r>
              <a:rPr lang="ar-SA" sz="3600" b="1" dirty="0"/>
              <a:t>وقيل المراد بالأمة : الحرة لأن الناس كلهم عبيد الله </a:t>
            </a:r>
            <a:r>
              <a:rPr lang="ar-SA" sz="3600" b="1" dirty="0" smtClean="0"/>
              <a:t>وإماؤه  ،  والأول </a:t>
            </a:r>
            <a:r>
              <a:rPr lang="ar-SA" sz="3600" b="1" dirty="0"/>
              <a:t>أولى </a:t>
            </a:r>
            <a:r>
              <a:rPr lang="ar-SA" sz="3600" b="1" dirty="0" smtClean="0"/>
              <a:t>. </a:t>
            </a:r>
            <a:br>
              <a:rPr lang="ar-SA" sz="3600" b="1" dirty="0" smtClean="0"/>
            </a:br>
            <a:r>
              <a:rPr lang="ar-SA" sz="3600" b="1" u="sng" dirty="0">
                <a:solidFill>
                  <a:srgbClr val="FF0000"/>
                </a:solidFill>
              </a:rPr>
              <a:t/>
            </a:r>
            <a:br>
              <a:rPr lang="ar-SA" sz="3600" b="1" u="sng" dirty="0">
                <a:solidFill>
                  <a:srgbClr val="FF0000"/>
                </a:solidFill>
              </a:rPr>
            </a:br>
            <a:r>
              <a:rPr lang="ar-SA" sz="3600" b="1" u="sng" dirty="0" smtClean="0">
                <a:solidFill>
                  <a:srgbClr val="FF0000"/>
                </a:solidFill>
              </a:rPr>
              <a:t>وَلَا </a:t>
            </a:r>
            <a:r>
              <a:rPr lang="ar-SA" sz="3600" b="1" u="sng" dirty="0">
                <a:solidFill>
                  <a:srgbClr val="FF0000"/>
                </a:solidFill>
              </a:rPr>
              <a:t>تُنْكِحُوا الْمُشْرِكِينَ </a:t>
            </a:r>
            <a:r>
              <a:rPr lang="ar-SA" sz="3600" b="1" dirty="0"/>
              <a:t>: </a:t>
            </a:r>
            <a:r>
              <a:rPr lang="ar-SA" sz="3600" b="1" dirty="0" smtClean="0"/>
              <a:t>أي لا </a:t>
            </a:r>
            <a:r>
              <a:rPr lang="ar-SA" sz="3600" b="1" dirty="0"/>
              <a:t>تزوجوهم </a:t>
            </a:r>
            <a:r>
              <a:rPr lang="ar-SA" sz="3600" b="1" dirty="0" smtClean="0"/>
              <a:t>بالمؤمنات .</a:t>
            </a:r>
            <a:br>
              <a:rPr lang="ar-SA" sz="3600" b="1" dirty="0" smtClean="0"/>
            </a:br>
            <a:r>
              <a:rPr lang="ar-SA" sz="3600" b="1" dirty="0"/>
              <a:t/>
            </a:r>
            <a:br>
              <a:rPr lang="ar-SA" sz="3600" b="1" dirty="0"/>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b="1" u="sng" dirty="0">
                <a:solidFill>
                  <a:srgbClr val="FF0000"/>
                </a:solidFill>
                <a:cs typeface="DecoType Naskh Extensions" pitchFamily="2" charset="-78"/>
              </a:rPr>
              <a:t/>
            </a:r>
            <a:br>
              <a:rPr lang="ar-SA" sz="3600" b="1" u="sng" dirty="0">
                <a:solidFill>
                  <a:srgbClr val="FF0000"/>
                </a:solidFill>
                <a:cs typeface="DecoType Naskh Extensions" pitchFamily="2" charset="-78"/>
              </a:rPr>
            </a:br>
            <a:r>
              <a:rPr lang="ar-SA" sz="3600" b="1" u="sng" dirty="0" smtClean="0">
                <a:solidFill>
                  <a:srgbClr val="FF0000"/>
                </a:solidFill>
                <a:cs typeface="DecoType Naskh Extensions" pitchFamily="2" charset="-78"/>
              </a:rPr>
              <a:t/>
            </a:r>
            <a:br>
              <a:rPr lang="ar-SA" sz="3600" b="1" u="sng" dirty="0" smtClean="0">
                <a:solidFill>
                  <a:srgbClr val="FF0000"/>
                </a:solidFill>
                <a:cs typeface="DecoType Naskh Extensions" pitchFamily="2" charset="-78"/>
              </a:rPr>
            </a:br>
            <a:r>
              <a:rPr lang="ar-SA" sz="3600" u="sng" dirty="0" smtClean="0">
                <a:solidFill>
                  <a:schemeClr val="bg2">
                    <a:lumMod val="25000"/>
                  </a:schemeClr>
                </a:solidFill>
                <a:cs typeface="DecoType Naskh Extensions" pitchFamily="2" charset="-78"/>
              </a:rPr>
              <a:t> </a:t>
            </a:r>
            <a:endParaRPr lang="ar-SA" sz="3600" dirty="0">
              <a:solidFill>
                <a:schemeClr val="bg2">
                  <a:lumMod val="25000"/>
                </a:schemeClr>
              </a:solidFill>
              <a:cs typeface="DecoType Naskh Extensions"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المعنى </a:t>
            </a:r>
            <a:r>
              <a:rPr lang="ar-SA" dirty="0" err="1" smtClean="0"/>
              <a:t>الإجمالى</a:t>
            </a:r>
            <a:r>
              <a:rPr lang="ar-SA" dirty="0" smtClean="0"/>
              <a:t> :</a:t>
            </a:r>
            <a:endParaRPr lang="ar-SA" dirty="0"/>
          </a:p>
        </p:txBody>
      </p:sp>
      <p:sp>
        <p:nvSpPr>
          <p:cNvPr id="3" name="عنصر نائب للمحتوى 2"/>
          <p:cNvSpPr>
            <a:spLocks noGrp="1"/>
          </p:cNvSpPr>
          <p:nvPr>
            <p:ph idx="1"/>
          </p:nvPr>
        </p:nvSpPr>
        <p:spPr>
          <a:ln/>
        </p:spPr>
        <p:style>
          <a:lnRef idx="1">
            <a:schemeClr val="accent5"/>
          </a:lnRef>
          <a:fillRef idx="2">
            <a:schemeClr val="accent5"/>
          </a:fillRef>
          <a:effectRef idx="1">
            <a:schemeClr val="accent5"/>
          </a:effectRef>
          <a:fontRef idx="minor">
            <a:schemeClr val="dk1"/>
          </a:fontRef>
        </p:style>
        <p:txBody>
          <a:bodyPr/>
          <a:lstStyle/>
          <a:p>
            <a:r>
              <a:rPr lang="ar-SA" b="1" dirty="0" smtClean="0">
                <a:solidFill>
                  <a:srgbClr val="262626"/>
                </a:solidFill>
                <a:ea typeface="Calibri"/>
              </a:rPr>
              <a:t>  قوله : </a:t>
            </a:r>
            <a:r>
              <a:rPr lang="ar-SA" b="1" dirty="0">
                <a:solidFill>
                  <a:srgbClr val="FF0000"/>
                </a:solidFill>
              </a:rPr>
              <a:t>{ وَلَا تَنْكِحُوا الْمُشْرِكَاتِ حَتَّى يُؤْمِنَّ } </a:t>
            </a:r>
            <a:r>
              <a:rPr lang="ar-SA" b="1" dirty="0" smtClean="0"/>
              <a:t>: في </a:t>
            </a:r>
            <a:r>
              <a:rPr lang="ar-SA" b="1" dirty="0"/>
              <a:t>هذه الآية النهي عن نكاح المشركات فقيل : المراد بالمشركات الوثنيات وقيل : إنها تعم الكتابيات لأن أهل الكتاب مشركون </a:t>
            </a:r>
            <a:r>
              <a:rPr lang="ar-SA" b="1" dirty="0">
                <a:solidFill>
                  <a:srgbClr val="FF0000"/>
                </a:solidFill>
              </a:rPr>
              <a:t>{ وقالت اليهود عزير ابن الله وقالت النصارى المسيح ابن الله }</a:t>
            </a:r>
            <a:r>
              <a:rPr lang="ar-SA" b="1" dirty="0"/>
              <a:t> </a:t>
            </a:r>
            <a:r>
              <a:rPr lang="ar-SA" b="1" dirty="0" smtClean="0">
                <a:solidFill>
                  <a:srgbClr val="262626"/>
                </a:solidFill>
                <a:ea typeface="Calibri"/>
              </a:rPr>
              <a:t>.</a:t>
            </a:r>
          </a:p>
          <a:p>
            <a:r>
              <a:rPr lang="ar-SA" b="1" dirty="0"/>
              <a:t>قوله : </a:t>
            </a:r>
            <a:r>
              <a:rPr lang="ar-SA" b="1" dirty="0">
                <a:solidFill>
                  <a:srgbClr val="FF0000"/>
                </a:solidFill>
              </a:rPr>
              <a:t>{ ولأمة مؤمنة } </a:t>
            </a:r>
            <a:r>
              <a:rPr lang="ar-SA" b="1" dirty="0"/>
              <a:t>أي ولرقيقة مؤمنة وقيل المراد بالأمة : الحرة </a:t>
            </a:r>
            <a:r>
              <a:rPr lang="ar-SA" b="1" dirty="0" smtClean="0"/>
              <a:t>، لأن </a:t>
            </a:r>
            <a:r>
              <a:rPr lang="ar-SA" b="1" dirty="0"/>
              <a:t>الناس كلهم عبيد الله وإماؤه </a:t>
            </a:r>
            <a:r>
              <a:rPr lang="ar-SA" b="1" dirty="0" smtClean="0"/>
              <a:t>، والأول </a:t>
            </a:r>
            <a:r>
              <a:rPr lang="ar-SA" b="1" dirty="0"/>
              <a:t>أولى لما سيأتي لأنه الظاهر من اللفظ ولأنه أبلغ </a:t>
            </a:r>
            <a:r>
              <a:rPr lang="ar-SA" b="1" dirty="0" smtClean="0"/>
              <a:t>، فإن </a:t>
            </a:r>
            <a:r>
              <a:rPr lang="ar-SA" b="1" dirty="0"/>
              <a:t>تفضيل الأمة الرقيقة المؤمنة على الحرة المشركة يستفاد منه تفضيل الحرة المؤمنة على الحرة المشركة </a:t>
            </a:r>
            <a:r>
              <a:rPr lang="ar-SA" b="1" dirty="0" smtClean="0"/>
              <a:t>بالأولى .</a:t>
            </a:r>
            <a:endParaRPr lang="ar-SA" b="1" dirty="0"/>
          </a:p>
        </p:txBody>
      </p:sp>
    </p:spTree>
    <p:extLst>
      <p:ext uri="{BB962C8B-B14F-4D97-AF65-F5344CB8AC3E}">
        <p14:creationId xmlns:p14="http://schemas.microsoft.com/office/powerpoint/2010/main" xmlns="" val="3074333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6777"/>
            <a:ext cx="9302832" cy="600164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r-SA" sz="3200" b="1" dirty="0">
                <a:solidFill>
                  <a:schemeClr val="tx1"/>
                </a:solidFill>
              </a:rPr>
              <a:t>وقوله : </a:t>
            </a:r>
            <a:r>
              <a:rPr lang="ar-SA" sz="3200" b="1" dirty="0">
                <a:solidFill>
                  <a:srgbClr val="FF0000"/>
                </a:solidFill>
              </a:rPr>
              <a:t>{ ولو أعجبتكم } </a:t>
            </a:r>
            <a:r>
              <a:rPr lang="ar-SA" sz="3200" b="1" dirty="0">
                <a:solidFill>
                  <a:schemeClr val="tx1"/>
                </a:solidFill>
              </a:rPr>
              <a:t>أي ولو أعجبتكم المشركة من جهة كونها ذات جمال أو مال أو شرف وهذه الجملة حالية قوله : </a:t>
            </a:r>
            <a:r>
              <a:rPr lang="ar-SA" sz="3200" b="1" dirty="0">
                <a:solidFill>
                  <a:srgbClr val="FF0000"/>
                </a:solidFill>
              </a:rPr>
              <a:t>{ المشركين } </a:t>
            </a:r>
            <a:r>
              <a:rPr lang="ar-SA" sz="3200" b="1" dirty="0">
                <a:solidFill>
                  <a:schemeClr val="tx1"/>
                </a:solidFill>
              </a:rPr>
              <a:t>أي لا تزوجوهم بالمؤمنات </a:t>
            </a:r>
            <a:r>
              <a:rPr lang="ar-SA" sz="3200" b="1" dirty="0">
                <a:solidFill>
                  <a:srgbClr val="FF0000"/>
                </a:solidFill>
              </a:rPr>
              <a:t>{ حتى يؤمنوا </a:t>
            </a:r>
            <a:r>
              <a:rPr lang="ar-SA" sz="3200" b="1" dirty="0" smtClean="0">
                <a:solidFill>
                  <a:srgbClr val="FF0000"/>
                </a:solidFill>
              </a:rPr>
              <a:t>} </a:t>
            </a:r>
          </a:p>
          <a:p>
            <a:r>
              <a:rPr lang="ar-SA" sz="3200" b="1" dirty="0">
                <a:solidFill>
                  <a:srgbClr val="FF0000"/>
                </a:solidFill>
              </a:rPr>
              <a:t>{ ولعبد } </a:t>
            </a:r>
            <a:r>
              <a:rPr lang="ar-SA" sz="3200" b="1" dirty="0">
                <a:solidFill>
                  <a:schemeClr val="tx1"/>
                </a:solidFill>
              </a:rPr>
              <a:t>الكلام فيه كالكلام في قوله : </a:t>
            </a:r>
            <a:r>
              <a:rPr lang="ar-SA" sz="3200" b="1" dirty="0">
                <a:solidFill>
                  <a:srgbClr val="FF0000"/>
                </a:solidFill>
              </a:rPr>
              <a:t>{ ولأمة </a:t>
            </a:r>
            <a:r>
              <a:rPr lang="ar-SA" sz="3200" b="1" dirty="0" smtClean="0">
                <a:solidFill>
                  <a:srgbClr val="FF0000"/>
                </a:solidFill>
              </a:rPr>
              <a:t>}</a:t>
            </a:r>
          </a:p>
          <a:p>
            <a:r>
              <a:rPr lang="ar-SA" sz="3200" b="1" dirty="0">
                <a:solidFill>
                  <a:srgbClr val="FF0000"/>
                </a:solidFill>
              </a:rPr>
              <a:t>{ أولئك } </a:t>
            </a:r>
            <a:r>
              <a:rPr lang="ar-SA" sz="3200" b="1" dirty="0">
                <a:solidFill>
                  <a:schemeClr val="tx1"/>
                </a:solidFill>
              </a:rPr>
              <a:t>إشارة إلى المشركين والمشركات </a:t>
            </a:r>
            <a:r>
              <a:rPr lang="ar-SA" sz="3200" b="1" dirty="0">
                <a:solidFill>
                  <a:srgbClr val="FF0000"/>
                </a:solidFill>
              </a:rPr>
              <a:t>{ يدعون إلى النار } </a:t>
            </a:r>
            <a:r>
              <a:rPr lang="ar-SA" sz="3200" b="1" dirty="0">
                <a:solidFill>
                  <a:schemeClr val="tx1"/>
                </a:solidFill>
              </a:rPr>
              <a:t>أي إلى الأعمال الموجبة للنار فكان في مصاهرتهم ومعاشرتهم ومصاحبتهم من الخطر العظيم ما لا يجوز للمؤمنين أن يتعرضوا له ويدخلوا فيه </a:t>
            </a:r>
            <a:r>
              <a:rPr lang="ar-SA" sz="3200" b="1" dirty="0">
                <a:solidFill>
                  <a:srgbClr val="FF0000"/>
                </a:solidFill>
              </a:rPr>
              <a:t>{ والله يدعو إلى الجنة } </a:t>
            </a:r>
            <a:r>
              <a:rPr lang="ar-SA" sz="3200" b="1" dirty="0">
                <a:solidFill>
                  <a:schemeClr val="tx1"/>
                </a:solidFill>
              </a:rPr>
              <a:t>أي إلى الأعمال الموجبة للجنة وقيل : المراد أن أولياء الله هم المؤمنون يدعون إلى </a:t>
            </a:r>
            <a:r>
              <a:rPr lang="ar-SA" sz="3200" b="1" dirty="0" smtClean="0">
                <a:solidFill>
                  <a:schemeClr val="tx1"/>
                </a:solidFill>
              </a:rPr>
              <a:t>الجنة .          وقوله </a:t>
            </a:r>
            <a:r>
              <a:rPr lang="ar-SA" sz="3200" b="1" dirty="0">
                <a:solidFill>
                  <a:schemeClr val="tx1"/>
                </a:solidFill>
              </a:rPr>
              <a:t>: </a:t>
            </a:r>
            <a:r>
              <a:rPr lang="ar-SA" sz="3200" b="1" dirty="0">
                <a:solidFill>
                  <a:srgbClr val="FF0000"/>
                </a:solidFill>
              </a:rPr>
              <a:t>{ بإذنه } </a:t>
            </a:r>
            <a:r>
              <a:rPr lang="ar-SA" sz="3200" b="1" dirty="0">
                <a:solidFill>
                  <a:schemeClr val="tx1"/>
                </a:solidFill>
              </a:rPr>
              <a:t>أي بأمره </a:t>
            </a:r>
            <a:r>
              <a:rPr lang="ar-SA" sz="3200" b="1" dirty="0" smtClean="0">
                <a:solidFill>
                  <a:schemeClr val="tx1"/>
                </a:solidFill>
              </a:rPr>
              <a:t>قاله </a:t>
            </a:r>
            <a:r>
              <a:rPr lang="ar-SA" sz="3200" b="1" dirty="0">
                <a:solidFill>
                  <a:schemeClr val="tx1"/>
                </a:solidFill>
              </a:rPr>
              <a:t>الزجاج </a:t>
            </a:r>
            <a:r>
              <a:rPr lang="ar-SA" sz="3200" b="1" dirty="0" smtClean="0">
                <a:solidFill>
                  <a:schemeClr val="tx1"/>
                </a:solidFill>
              </a:rPr>
              <a:t>، وقيل </a:t>
            </a:r>
            <a:r>
              <a:rPr lang="ar-SA" sz="3200" b="1" dirty="0">
                <a:solidFill>
                  <a:schemeClr val="tx1"/>
                </a:solidFill>
              </a:rPr>
              <a:t>: بتيسيره وتوفيقه قاله صاحب الكشاف </a:t>
            </a:r>
            <a:r>
              <a:rPr lang="ar-SA" sz="3200" b="1" dirty="0" smtClean="0">
                <a:solidFill>
                  <a:schemeClr val="tx1"/>
                </a:solidFill>
              </a:rPr>
              <a:t>. </a:t>
            </a:r>
            <a:endParaRPr lang="en-US" sz="3200" dirty="0">
              <a:solidFill>
                <a:schemeClr val="tx1"/>
              </a:solidFill>
            </a:endParaRPr>
          </a:p>
          <a:p>
            <a:endParaRPr lang="ar-SA" sz="3200" b="1" dirty="0">
              <a:solidFill>
                <a:srgbClr val="262626"/>
              </a:solidFill>
              <a:latin typeface="Arial" pitchFamily="34" charset="0"/>
              <a:ea typeface="Calibri"/>
              <a:cs typeface="Arial" pitchFamily="34" charset="0"/>
            </a:endParaRPr>
          </a:p>
        </p:txBody>
      </p:sp>
    </p:spTree>
    <p:extLst>
      <p:ext uri="{BB962C8B-B14F-4D97-AF65-F5344CB8AC3E}">
        <p14:creationId xmlns:p14="http://schemas.microsoft.com/office/powerpoint/2010/main" xmlns="" val="2157693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ترشدنا إليه الآيات :</a:t>
            </a:r>
            <a:endParaRPr lang="ar-SA" dirty="0"/>
          </a:p>
        </p:txBody>
      </p:sp>
      <p:sp>
        <p:nvSpPr>
          <p:cNvPr id="3" name="عنصر نائب للمحتوى 2"/>
          <p:cNvSpPr>
            <a:spLocks noGrp="1"/>
          </p:cNvSpPr>
          <p:nvPr>
            <p:ph idx="1"/>
          </p:nvPr>
        </p:nvSpPr>
        <p:spPr/>
        <p:style>
          <a:lnRef idx="3">
            <a:schemeClr val="lt1"/>
          </a:lnRef>
          <a:fillRef idx="1">
            <a:schemeClr val="accent5"/>
          </a:fillRef>
          <a:effectRef idx="1">
            <a:schemeClr val="accent5"/>
          </a:effectRef>
          <a:fontRef idx="minor">
            <a:schemeClr val="lt1"/>
          </a:fontRef>
        </p:style>
        <p:txBody>
          <a:bodyPr/>
          <a:lstStyle/>
          <a:p>
            <a:r>
              <a:rPr lang="ar-SA" dirty="0" smtClean="0"/>
              <a:t> </a:t>
            </a:r>
            <a:r>
              <a:rPr lang="ar-SA" sz="4800" dirty="0" smtClean="0">
                <a:solidFill>
                  <a:schemeClr val="accent6">
                    <a:lumMod val="25000"/>
                  </a:schemeClr>
                </a:solidFill>
                <a:latin typeface="Angsana New" pitchFamily="18" charset="-34"/>
                <a:cs typeface="Akhbar MT" pitchFamily="2" charset="-78"/>
              </a:rPr>
              <a:t>- حرمة زواج المؤمنة من المشرك ، والمؤمن من المشركة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معيار التفاضل يجب أن يكون الدين لا الدنيا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مصاحبة الكفار وموالاتهم لا تجوز شرعاً .</a:t>
            </a:r>
          </a:p>
          <a:p>
            <a:r>
              <a:rPr lang="ar-SA" sz="4800" dirty="0">
                <a:solidFill>
                  <a:schemeClr val="accent6">
                    <a:lumMod val="25000"/>
                  </a:schemeClr>
                </a:solidFill>
                <a:latin typeface="Angsana New" pitchFamily="18" charset="-34"/>
                <a:cs typeface="Akhbar MT" pitchFamily="2" charset="-78"/>
              </a:rPr>
              <a:t> </a:t>
            </a:r>
            <a:r>
              <a:rPr lang="ar-SA" sz="4800" dirty="0" smtClean="0">
                <a:solidFill>
                  <a:schemeClr val="accent6">
                    <a:lumMod val="25000"/>
                  </a:schemeClr>
                </a:solidFill>
                <a:latin typeface="Angsana New" pitchFamily="18" charset="-34"/>
                <a:cs typeface="Akhbar MT" pitchFamily="2" charset="-78"/>
              </a:rPr>
              <a:t>- ملازمة الكتاب والسنة والصالحين توصل إلى الجنة.</a:t>
            </a:r>
            <a:r>
              <a:rPr lang="ar-SA" dirty="0" smtClean="0"/>
              <a:t> </a:t>
            </a:r>
            <a:endParaRPr lang="ar-SA" dirty="0"/>
          </a:p>
        </p:txBody>
      </p:sp>
    </p:spTree>
    <p:extLst>
      <p:ext uri="{BB962C8B-B14F-4D97-AF65-F5344CB8AC3E}">
        <p14:creationId xmlns:p14="http://schemas.microsoft.com/office/powerpoint/2010/main" xmlns="" val="3566617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النزول :</a:t>
            </a:r>
            <a:endParaRPr lang="ar-SA" dirty="0"/>
          </a:p>
        </p:txBody>
      </p:sp>
      <p:sp>
        <p:nvSpPr>
          <p:cNvPr id="3" name="عنصر نائب للمحتوى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endParaRPr lang="en-US" dirty="0" smtClean="0"/>
          </a:p>
          <a:p>
            <a:r>
              <a:rPr lang="ar-SA" dirty="0" smtClean="0"/>
              <a:t>1- </a:t>
            </a:r>
            <a:r>
              <a:rPr lang="ar-SA" b="1" dirty="0"/>
              <a:t>قوله تعالى </a:t>
            </a:r>
            <a:r>
              <a:rPr lang="ar-SA" dirty="0" smtClean="0"/>
              <a:t>: </a:t>
            </a:r>
            <a:r>
              <a:rPr lang="ar-SA" b="1" dirty="0">
                <a:solidFill>
                  <a:srgbClr val="FF0000"/>
                </a:solidFill>
              </a:rPr>
              <a:t>(وَلَا تَنْكِحُوا الْمُشْرِكَاتِ حَتَّى يُؤْمِنَّ </a:t>
            </a:r>
            <a:r>
              <a:rPr lang="ar-SA" b="1" dirty="0" smtClean="0">
                <a:solidFill>
                  <a:srgbClr val="FF0000"/>
                </a:solidFill>
              </a:rPr>
              <a:t>)</a:t>
            </a:r>
          </a:p>
          <a:p>
            <a:r>
              <a:rPr lang="ar-SA" dirty="0" smtClean="0"/>
              <a:t> </a:t>
            </a:r>
          </a:p>
          <a:p>
            <a:r>
              <a:rPr lang="ar-SA" dirty="0"/>
              <a:t> </a:t>
            </a:r>
            <a:r>
              <a:rPr lang="ar-SA" b="1" dirty="0"/>
              <a:t>نزلت هذه الآية في أبي مرثد الغنوي استأذن النبي صلى الله عليه و سلم في عناق أن يتزوجها وكانت ذات حظ من الجمال وهي مشركة وأبو مرثد يومئذ مسلم فقال : يا رسول الله إنها تعجبني فأنزل الله </a:t>
            </a:r>
            <a:r>
              <a:rPr lang="ar-SA" b="1" dirty="0" smtClean="0"/>
              <a:t>هذه الآية . </a:t>
            </a:r>
          </a:p>
          <a:p>
            <a:r>
              <a:rPr lang="ar-SA" b="1" dirty="0" smtClean="0"/>
              <a:t>  </a:t>
            </a:r>
            <a:endParaRPr lang="ar-SA" dirty="0"/>
          </a:p>
        </p:txBody>
      </p:sp>
    </p:spTree>
    <p:extLst>
      <p:ext uri="{BB962C8B-B14F-4D97-AF65-F5344CB8AC3E}">
        <p14:creationId xmlns:p14="http://schemas.microsoft.com/office/powerpoint/2010/main" xmlns="" val="2875558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45128" y="1371600"/>
            <a:ext cx="8534400" cy="501675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r-SA" sz="3200" b="1" dirty="0" smtClean="0"/>
              <a:t>2- قوله </a:t>
            </a:r>
            <a:r>
              <a:rPr lang="ar-SA" sz="3200" b="1" dirty="0"/>
              <a:t>تعالى </a:t>
            </a:r>
            <a:r>
              <a:rPr lang="ar-SA" sz="3200" dirty="0"/>
              <a:t>: </a:t>
            </a:r>
            <a:r>
              <a:rPr lang="ar-SA" sz="3200" b="1" dirty="0" smtClean="0">
                <a:solidFill>
                  <a:srgbClr val="FF0000"/>
                </a:solidFill>
              </a:rPr>
              <a:t>(ّ </a:t>
            </a:r>
            <a:r>
              <a:rPr lang="ar-SA" sz="3200" b="1" dirty="0">
                <a:solidFill>
                  <a:srgbClr val="FF0000"/>
                </a:solidFill>
              </a:rPr>
              <a:t>وَلَأَمَةٌ مُؤْمِنَةٌ خَيْرٌ مِنْ مُشْرِكَةٍ وَلَوْ أَعْجَبَتْكُمْ )</a:t>
            </a:r>
          </a:p>
          <a:p>
            <a:r>
              <a:rPr lang="ar-SA" sz="3200" b="1" dirty="0" smtClean="0"/>
              <a:t>قيل </a:t>
            </a:r>
            <a:r>
              <a:rPr lang="ar-SA" sz="3200" b="1" dirty="0"/>
              <a:t>: نزلت في عبد الله بن رواحة وكانت له أمة سوداء </a:t>
            </a:r>
            <a:r>
              <a:rPr lang="ar-SA" sz="3200" b="1" dirty="0" smtClean="0"/>
              <a:t>فغضب </a:t>
            </a:r>
            <a:r>
              <a:rPr lang="ar-SA" sz="3200" b="1" dirty="0"/>
              <a:t>عليها فلطمها ثم إنه </a:t>
            </a:r>
            <a:r>
              <a:rPr lang="ar-SA" sz="3200" b="1" dirty="0" smtClean="0"/>
              <a:t>فزع ، </a:t>
            </a:r>
            <a:r>
              <a:rPr lang="ar-SA" sz="3200" b="1" dirty="0"/>
              <a:t>فأتى النبي صلى الله عليه و سلم فأخبره خبرها </a:t>
            </a:r>
            <a:r>
              <a:rPr lang="ar-SA" sz="3200" b="1" dirty="0" smtClean="0"/>
              <a:t>، فقال </a:t>
            </a:r>
            <a:r>
              <a:rPr lang="ar-SA" sz="3200" b="1" dirty="0"/>
              <a:t>النبي صلى الله عليه و سلم له : ما هي يا عبد الله ؟ قال : تصوم وتصلي وتحسن الوضوء وتشهد أن لا إله </a:t>
            </a:r>
            <a:r>
              <a:rPr lang="ar-SA" sz="3200" b="1" dirty="0" smtClean="0"/>
              <a:t>إلا </a:t>
            </a:r>
            <a:r>
              <a:rPr lang="ar-SA" sz="3200" b="1" dirty="0"/>
              <a:t>الله وأنك رسول الله فقال : يا عبد الله هذه مؤمنة فقال عبد الله : </a:t>
            </a:r>
            <a:r>
              <a:rPr lang="ar-SA" sz="3200" b="1" dirty="0" err="1"/>
              <a:t>فوالذي</a:t>
            </a:r>
            <a:r>
              <a:rPr lang="ar-SA" sz="3200" b="1" dirty="0"/>
              <a:t> بعثك بالحق لأعتقنها </a:t>
            </a:r>
            <a:r>
              <a:rPr lang="ar-SA" sz="3200" b="1" dirty="0" err="1"/>
              <a:t>ولأتزوجنها</a:t>
            </a:r>
            <a:r>
              <a:rPr lang="ar-SA" sz="3200" b="1" dirty="0"/>
              <a:t> </a:t>
            </a:r>
            <a:r>
              <a:rPr lang="ar-SA" sz="3200" b="1" dirty="0" smtClean="0"/>
              <a:t>، ففعل ، </a:t>
            </a:r>
            <a:r>
              <a:rPr lang="ar-SA" sz="3200" b="1" dirty="0"/>
              <a:t>فطعن عليه ناس من المسلمين </a:t>
            </a:r>
            <a:r>
              <a:rPr lang="ar-SA" sz="3200" b="1" dirty="0" smtClean="0"/>
              <a:t>، وقالوا </a:t>
            </a:r>
            <a:r>
              <a:rPr lang="ar-SA" sz="3200" b="1" dirty="0"/>
              <a:t>: نكح أمة </a:t>
            </a:r>
            <a:r>
              <a:rPr lang="ar-SA" sz="3200" b="1" dirty="0" smtClean="0"/>
              <a:t>، وكانوا </a:t>
            </a:r>
            <a:r>
              <a:rPr lang="ar-SA" sz="3200" b="1" dirty="0"/>
              <a:t>يريدون أن ينكحوا إلى المشركين وينكحوهم رغبة في أحسابهم </a:t>
            </a:r>
            <a:r>
              <a:rPr lang="ar-SA" sz="3200" b="1" dirty="0" smtClean="0"/>
              <a:t>، فأنزل </a:t>
            </a:r>
            <a:r>
              <a:rPr lang="ar-SA" sz="3200" b="1" dirty="0"/>
              <a:t>الله </a:t>
            </a:r>
            <a:r>
              <a:rPr lang="ar-SA" sz="3200" b="1" dirty="0" smtClean="0"/>
              <a:t>فيهم : </a:t>
            </a:r>
            <a:r>
              <a:rPr lang="ar-SA" sz="3200" b="1" dirty="0" smtClean="0">
                <a:solidFill>
                  <a:srgbClr val="FF0000"/>
                </a:solidFill>
              </a:rPr>
              <a:t>{</a:t>
            </a:r>
            <a:r>
              <a:rPr lang="ar-SA" sz="3200" b="1" dirty="0">
                <a:solidFill>
                  <a:srgbClr val="FF0000"/>
                </a:solidFill>
              </a:rPr>
              <a:t>وَلَأَمَةٌ مُؤْمِنَةٌ خَيْرٌ مِنْ مُشْرِكَةٍ وَلَوْ أَعْجَبَتْكُمْ </a:t>
            </a:r>
            <a:r>
              <a:rPr lang="ar-SA" sz="3200" b="1" dirty="0" smtClean="0">
                <a:solidFill>
                  <a:srgbClr val="FF0000"/>
                </a:solidFill>
              </a:rPr>
              <a:t>}</a:t>
            </a:r>
            <a:r>
              <a:rPr lang="ar-SA" sz="3200" b="1" dirty="0" smtClean="0"/>
              <a:t> .</a:t>
            </a:r>
            <a:endParaRPr lang="ar-SA" sz="3200" dirty="0"/>
          </a:p>
        </p:txBody>
      </p:sp>
    </p:spTree>
    <p:extLst>
      <p:ext uri="{BB962C8B-B14F-4D97-AF65-F5344CB8AC3E}">
        <p14:creationId xmlns:p14="http://schemas.microsoft.com/office/powerpoint/2010/main" xmlns="" val="1637502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متعلقات الآيـــة :</a:t>
            </a:r>
            <a:endParaRPr lang="ar-SA" dirty="0"/>
          </a:p>
        </p:txBody>
      </p:sp>
      <p:sp>
        <p:nvSpPr>
          <p:cNvPr id="3" name="عنصر نائب للمحتوى 2"/>
          <p:cNvSpPr>
            <a:spLocks noGrp="1"/>
          </p:cNvSpPr>
          <p:nvPr>
            <p:ph idx="1"/>
          </p:nvPr>
        </p:nvSpPr>
        <p:spPr/>
        <p:style>
          <a:lnRef idx="3">
            <a:schemeClr val="lt1"/>
          </a:lnRef>
          <a:fillRef idx="1">
            <a:schemeClr val="accent2"/>
          </a:fillRef>
          <a:effectRef idx="1">
            <a:schemeClr val="accent2"/>
          </a:effectRef>
          <a:fontRef idx="minor">
            <a:schemeClr val="lt1"/>
          </a:fontRef>
        </p:style>
        <p:txBody>
          <a:bodyPr/>
          <a:lstStyle/>
          <a:p>
            <a:r>
              <a:rPr lang="ar-SA" dirty="0" smtClean="0"/>
              <a:t>1- </a:t>
            </a:r>
            <a:r>
              <a:rPr lang="ar-SA" b="1" dirty="0">
                <a:solidFill>
                  <a:srgbClr val="FF0000"/>
                </a:solidFill>
              </a:rPr>
              <a:t>وَلَا تَنْكِحُوا الْمُشْرِكَاتِ حَتَّى يُؤْمِنّ</a:t>
            </a:r>
            <a:r>
              <a:rPr lang="ar-SA" b="1" dirty="0"/>
              <a:t>َ </a:t>
            </a:r>
            <a:r>
              <a:rPr lang="ar-SA" b="1" dirty="0" smtClean="0"/>
              <a:t> </a:t>
            </a:r>
            <a:r>
              <a:rPr lang="ar-SA" b="1" dirty="0"/>
              <a:t>اختلف أهل العلم في هذه الآية فقالت طائفة : إن الله حرم نكاح المشركات فيها والكتابيات من الجملة ثم جاءت آية المائدة فخصصت الكتابيات من هذا العموم وهذا محكي عن ابن </a:t>
            </a:r>
            <a:r>
              <a:rPr lang="ar-SA" b="1" dirty="0" smtClean="0"/>
              <a:t>عباس </a:t>
            </a:r>
            <a:r>
              <a:rPr lang="ar-SA" b="1" dirty="0"/>
              <a:t>وذهبت طائفة إلى أن هذه الآية ناسخة لآية المائدة وأنه يحرم نكاح الكتابيات والمشركات وهذا أحد قولي الشافعي </a:t>
            </a:r>
            <a:r>
              <a:rPr lang="ar-SA" b="1" dirty="0" smtClean="0"/>
              <a:t>، ويجاب </a:t>
            </a:r>
            <a:r>
              <a:rPr lang="ar-SA" b="1" dirty="0"/>
              <a:t>عن قولهم أن هذه الآية ناسخة لآية المائدة بأن سورة البقرة من أول ما نزل وسورة المائدة من آخر ما نزل </a:t>
            </a:r>
            <a:r>
              <a:rPr lang="ar-SA" b="1" dirty="0" smtClean="0"/>
              <a:t>، والقول </a:t>
            </a:r>
            <a:r>
              <a:rPr lang="ar-SA" b="1" dirty="0"/>
              <a:t>الأول هو الراجح </a:t>
            </a:r>
            <a:r>
              <a:rPr lang="ar-SA" b="1" dirty="0" smtClean="0"/>
              <a:t>. </a:t>
            </a:r>
            <a:endParaRPr lang="ar-SA" dirty="0" smtClean="0"/>
          </a:p>
          <a:p>
            <a:endParaRPr lang="ar-SA" dirty="0"/>
          </a:p>
        </p:txBody>
      </p:sp>
    </p:spTree>
    <p:extLst>
      <p:ext uri="{BB962C8B-B14F-4D97-AF65-F5344CB8AC3E}">
        <p14:creationId xmlns:p14="http://schemas.microsoft.com/office/powerpoint/2010/main" xmlns="" val="21973227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381000"/>
            <a:ext cx="9144000" cy="747897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r>
              <a:rPr lang="ar-SA" sz="3200" b="1" dirty="0" smtClean="0">
                <a:solidFill>
                  <a:schemeClr val="tx1"/>
                </a:solidFill>
              </a:rPr>
              <a:t>2- هل يدخل أهل الكتاب تحت لفظ المشركين ؟ </a:t>
            </a:r>
          </a:p>
          <a:p>
            <a:r>
              <a:rPr lang="ar-SA" sz="3200" b="1" dirty="0" smtClean="0">
                <a:solidFill>
                  <a:schemeClr val="tx1"/>
                </a:solidFill>
              </a:rPr>
              <a:t> قال </a:t>
            </a:r>
            <a:r>
              <a:rPr lang="ar-SA" sz="3200" b="1" dirty="0">
                <a:solidFill>
                  <a:schemeClr val="tx1"/>
                </a:solidFill>
              </a:rPr>
              <a:t>بعض أهل العلم : إن لفظ المشرك لا يتناول أهل الكتاب لقوله تعالى : </a:t>
            </a:r>
            <a:r>
              <a:rPr lang="ar-SA" sz="3200" b="1" dirty="0" smtClean="0">
                <a:solidFill>
                  <a:srgbClr val="FF0000"/>
                </a:solidFill>
              </a:rPr>
              <a:t>{ </a:t>
            </a:r>
            <a:r>
              <a:rPr lang="ar-SA" sz="3200" b="1" dirty="0">
                <a:solidFill>
                  <a:srgbClr val="FF0000"/>
                </a:solidFill>
              </a:rPr>
              <a:t>لم يكن الذين كفروا من أهل الكتاب والمشركين } </a:t>
            </a:r>
            <a:r>
              <a:rPr lang="ar-SA" sz="3200" b="1" dirty="0">
                <a:solidFill>
                  <a:schemeClr val="tx1"/>
                </a:solidFill>
              </a:rPr>
              <a:t>وعلى فرض أن لفظ المشركين يعم فهذا العموم مخصوص بآية المائدة كما قدمنا </a:t>
            </a:r>
            <a:r>
              <a:rPr lang="ar-SA" sz="3200" b="1" dirty="0" smtClean="0">
                <a:solidFill>
                  <a:schemeClr val="tx1"/>
                </a:solidFill>
              </a:rPr>
              <a:t>.</a:t>
            </a:r>
            <a:endParaRPr lang="ar-SA" sz="3200" b="1" dirty="0">
              <a:solidFill>
                <a:schemeClr val="tx1"/>
              </a:solidFill>
            </a:endParaRPr>
          </a:p>
          <a:p>
            <a:r>
              <a:rPr lang="ar-SA" sz="3200" b="1" dirty="0" smtClean="0">
                <a:solidFill>
                  <a:schemeClr val="tx1"/>
                </a:solidFill>
              </a:rPr>
              <a:t>3- </a:t>
            </a:r>
            <a:r>
              <a:rPr lang="ar-SA" sz="3200" b="1" dirty="0">
                <a:solidFill>
                  <a:schemeClr val="tx1"/>
                </a:solidFill>
              </a:rPr>
              <a:t>قال القرطبي : وأجمعت الأمة على أن المشرك لا يطأ المؤمنة بوجه لما في ذلك من الغضاضة على </a:t>
            </a:r>
            <a:r>
              <a:rPr lang="ar-SA" sz="3200" b="1" dirty="0" smtClean="0">
                <a:solidFill>
                  <a:schemeClr val="tx1"/>
                </a:solidFill>
              </a:rPr>
              <a:t>الإسلام . </a:t>
            </a:r>
          </a:p>
          <a:p>
            <a:r>
              <a:rPr lang="ar-SA" sz="3200" b="1" dirty="0">
                <a:solidFill>
                  <a:schemeClr val="tx1"/>
                </a:solidFill>
              </a:rPr>
              <a:t> </a:t>
            </a:r>
          </a:p>
          <a:p>
            <a:r>
              <a:rPr lang="ar-SA" sz="3200" b="1" dirty="0" smtClean="0">
                <a:solidFill>
                  <a:schemeClr val="tx1"/>
                </a:solidFill>
              </a:rPr>
              <a:t> </a:t>
            </a:r>
          </a:p>
          <a:p>
            <a:endParaRPr lang="ar-SA" sz="3200" b="1" dirty="0">
              <a:solidFill>
                <a:schemeClr val="tx1"/>
              </a:solidFill>
            </a:endParaRPr>
          </a:p>
          <a:p>
            <a:endParaRPr lang="ar-SA" sz="3200" b="1" dirty="0" smtClean="0">
              <a:solidFill>
                <a:schemeClr val="tx1"/>
              </a:solidFill>
            </a:endParaRPr>
          </a:p>
          <a:p>
            <a:endParaRPr lang="ar-SA" sz="3200" b="1" dirty="0">
              <a:solidFill>
                <a:schemeClr val="tx1"/>
              </a:solidFill>
            </a:endParaRPr>
          </a:p>
          <a:p>
            <a:endParaRPr lang="ar-SA" sz="3200" b="1" dirty="0" smtClean="0">
              <a:solidFill>
                <a:schemeClr val="tx1"/>
              </a:solidFill>
            </a:endParaRPr>
          </a:p>
          <a:p>
            <a:endParaRPr lang="ar-SA" sz="3200" b="1" dirty="0">
              <a:solidFill>
                <a:schemeClr val="tx1"/>
              </a:solidFill>
            </a:endParaRPr>
          </a:p>
          <a:p>
            <a:r>
              <a:rPr lang="ar-SA" sz="3200" b="1" dirty="0" smtClean="0">
                <a:solidFill>
                  <a:schemeClr val="tx1"/>
                </a:solidFill>
              </a:rPr>
              <a:t> </a:t>
            </a:r>
            <a:endParaRPr lang="ar-SA" sz="3200" dirty="0">
              <a:solidFill>
                <a:schemeClr val="tx1"/>
              </a:solidFill>
            </a:endParaRPr>
          </a:p>
        </p:txBody>
      </p:sp>
    </p:spTree>
    <p:extLst>
      <p:ext uri="{BB962C8B-B14F-4D97-AF65-F5344CB8AC3E}">
        <p14:creationId xmlns:p14="http://schemas.microsoft.com/office/powerpoint/2010/main" xmlns="" val="943037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7030A0"/>
                </a:solidFill>
              </a:rPr>
              <a:t>القراءات في الآيتين :</a:t>
            </a:r>
            <a:endParaRPr lang="ar-SA" dirty="0">
              <a:solidFill>
                <a:srgbClr val="7030A0"/>
              </a:solidFill>
            </a:endParaRPr>
          </a:p>
        </p:txBody>
      </p:sp>
      <p:sp>
        <p:nvSpPr>
          <p:cNvPr id="3" name="عنصر نائب للمحتوى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ar-SA" dirty="0" smtClean="0"/>
              <a:t>1- </a:t>
            </a:r>
            <a:r>
              <a:rPr lang="ar-SA" b="1" dirty="0"/>
              <a:t>في قوله : </a:t>
            </a:r>
            <a:r>
              <a:rPr lang="ar-SA" b="1" dirty="0">
                <a:solidFill>
                  <a:srgbClr val="FF0000"/>
                </a:solidFill>
              </a:rPr>
              <a:t>(وَلَا تَنْكِحُوا الْمُشْرِكَاتِ ) </a:t>
            </a:r>
            <a:r>
              <a:rPr lang="ar-SA" b="1" dirty="0"/>
              <a:t>قرأه الجمهور بفتح التاء وقرئ في الشواذ بضمها قيل : والمعنى : كأن المتزوج لها أنكحها من نفسها</a:t>
            </a:r>
            <a:r>
              <a:rPr lang="ar-SA" b="1" dirty="0" smtClean="0">
                <a:solidFill>
                  <a:srgbClr val="FF0000"/>
                </a:solidFill>
              </a:rPr>
              <a:t> .                                                    </a:t>
            </a:r>
            <a:r>
              <a:rPr lang="ar-SA" b="1" dirty="0"/>
              <a:t>2-</a:t>
            </a:r>
            <a:r>
              <a:rPr lang="ar-SA" b="1" dirty="0" smtClean="0">
                <a:solidFill>
                  <a:srgbClr val="FF0000"/>
                </a:solidFill>
              </a:rPr>
              <a:t>  </a:t>
            </a:r>
            <a:r>
              <a:rPr lang="ar-SA" b="1" dirty="0" smtClean="0"/>
              <a:t>في قوله : </a:t>
            </a:r>
            <a:r>
              <a:rPr lang="ar-SA" b="1" dirty="0">
                <a:solidFill>
                  <a:srgbClr val="FF0000"/>
                </a:solidFill>
              </a:rPr>
              <a:t>(َلَا تُنْكِحُوا الْمُشْرِكِينَ حَتَّى يُؤْمِنُوا) </a:t>
            </a:r>
            <a:r>
              <a:rPr lang="ar-SA" b="1" dirty="0" smtClean="0"/>
              <a:t>، أجمع </a:t>
            </a:r>
            <a:r>
              <a:rPr lang="ar-SA" b="1" dirty="0"/>
              <a:t>القراء على ضم التاء من </a:t>
            </a:r>
            <a:r>
              <a:rPr lang="ar-SA" b="1" dirty="0" smtClean="0"/>
              <a:t>تُنكحوا. </a:t>
            </a:r>
          </a:p>
          <a:p>
            <a:r>
              <a:rPr lang="ar-SA" b="1" dirty="0" smtClean="0"/>
              <a:t>  </a:t>
            </a:r>
            <a:endParaRPr lang="ar-SA" dirty="0"/>
          </a:p>
        </p:txBody>
      </p:sp>
    </p:spTree>
    <p:extLst>
      <p:ext uri="{BB962C8B-B14F-4D97-AF65-F5344CB8AC3E}">
        <p14:creationId xmlns:p14="http://schemas.microsoft.com/office/powerpoint/2010/main" xmlns="" val="30209640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1834</TotalTime>
  <Words>742</Words>
  <Application>Microsoft Office PowerPoint</Application>
  <PresentationFormat>A4 Paper (210x297 mm)</PresentationFormat>
  <Paragraphs>51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المحاضرة الثانية</vt:lpstr>
      <vt:lpstr>محتوى المحاضرة</vt:lpstr>
      <vt:lpstr>    معانى الكلمات     الأَمــة  :  أي الرقيقة المملوكة ، وقيل المراد بالأمة : الحرة لأن الناس كلهم عبيد الله وإماؤه  ،  والأول أولى .   وَلَا تُنْكِحُوا الْمُشْرِكِينَ : أي لا تزوجوهم بالمؤمنات .           </vt:lpstr>
      <vt:lpstr>المعنى الإجمالى :</vt:lpstr>
      <vt:lpstr>Slide 6</vt:lpstr>
      <vt:lpstr>ما ترشدنا إليه الآيات :</vt:lpstr>
      <vt:lpstr>أسباب النزول :</vt:lpstr>
      <vt:lpstr>Slide 9</vt:lpstr>
      <vt:lpstr> متعلقات الآيـــة :</vt:lpstr>
      <vt:lpstr>Slide 11</vt:lpstr>
      <vt:lpstr>القراءات في الآيتين :</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144</cp:revision>
  <dcterms:created xsi:type="dcterms:W3CDTF">2009-10-14T19:14:34Z</dcterms:created>
  <dcterms:modified xsi:type="dcterms:W3CDTF">2012-02-08T13:59:53Z</dcterms:modified>
</cp:coreProperties>
</file>