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80" r:id="rId16"/>
    <p:sldId id="281" r:id="rId17"/>
    <p:sldId id="282" r:id="rId18"/>
    <p:sldId id="283" r:id="rId19"/>
    <p:sldId id="284" r:id="rId20"/>
    <p:sldId id="285" r:id="rId21"/>
    <p:sldId id="286" r:id="rId22"/>
    <p:sldId id="287" r:id="rId23"/>
    <p:sldId id="288" r:id="rId24"/>
    <p:sldId id="289" r:id="rId25"/>
    <p:sldId id="294" r:id="rId26"/>
    <p:sldId id="290" r:id="rId27"/>
    <p:sldId id="291" r:id="rId28"/>
    <p:sldId id="292"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63" autoAdjust="0"/>
    <p:restoredTop sz="94658" autoAdjust="0"/>
  </p:normalViewPr>
  <p:slideViewPr>
    <p:cSldViewPr>
      <p:cViewPr>
        <p:scale>
          <a:sx n="66" d="100"/>
          <a:sy n="66" d="100"/>
        </p:scale>
        <p:origin x="-486" y="-19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2/8/2012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الحديث ( 1 )</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z="4000" b="1" spc="-150" dirty="0" smtClean="0">
                <a:solidFill>
                  <a:srgbClr val="376092"/>
                </a:solidFill>
                <a:latin typeface="ae_AlMateen" pitchFamily="2" charset="-78"/>
                <a:cs typeface="ae_AlMateen" pitchFamily="2" charset="-78"/>
              </a:rPr>
              <a:t>المحاضرة الأولى</a:t>
            </a:r>
            <a:br>
              <a:rPr lang="ar-SA" sz="4000" b="1" spc="-150" dirty="0" smtClean="0">
                <a:solidFill>
                  <a:srgbClr val="376092"/>
                </a:solidFill>
                <a:latin typeface="ae_AlMateen" pitchFamily="2" charset="-78"/>
                <a:cs typeface="ae_AlMateen" pitchFamily="2" charset="-78"/>
              </a:rPr>
            </a:br>
            <a:endParaRPr lang="en-US" sz="4000" b="1" spc="-150" dirty="0" smtClean="0">
              <a:solidFill>
                <a:srgbClr val="376092"/>
              </a:solidFill>
              <a:latin typeface="ae_AlMateen" pitchFamily="2" charset="-78"/>
              <a:cs typeface="ae_AlMateen" pitchFamily="2" charset="-78"/>
            </a:endParaRPr>
          </a:p>
        </p:txBody>
      </p:sp>
      <p:sp>
        <p:nvSpPr>
          <p:cNvPr id="4" name="Title 4"/>
          <p:cNvSpPr txBox="1">
            <a:spLocks/>
          </p:cNvSpPr>
          <p:nvPr/>
        </p:nvSpPr>
        <p:spPr bwMode="auto">
          <a:xfrm>
            <a:off x="800100" y="35814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SA" sz="4000" b="1" i="0" u="none" strike="noStrike" kern="1200" cap="none" spc="-150" normalizeH="0" baseline="0" noProof="0" dirty="0" smtClean="0">
                <a:ln>
                  <a:noFill/>
                </a:ln>
                <a:solidFill>
                  <a:srgbClr val="376092"/>
                </a:solidFill>
                <a:effectLst/>
                <a:uLnTx/>
                <a:uFillTx/>
                <a:latin typeface="ae_AlMateen" pitchFamily="2" charset="-78"/>
                <a:ea typeface="+mj-ea"/>
                <a:cs typeface="ae_AlMateen" pitchFamily="2" charset="-78"/>
              </a:rPr>
              <a:t/>
            </a:r>
            <a:br>
              <a:rPr kumimoji="0" lang="ar-SA" sz="4000" b="1" i="0" u="none" strike="noStrike" kern="1200" cap="none" spc="-150" normalizeH="0" baseline="0" noProof="0" dirty="0" smtClean="0">
                <a:ln>
                  <a:noFill/>
                </a:ln>
                <a:solidFill>
                  <a:srgbClr val="376092"/>
                </a:solidFill>
                <a:effectLst/>
                <a:uLnTx/>
                <a:uFillTx/>
                <a:latin typeface="ae_AlMateen" pitchFamily="2" charset="-78"/>
                <a:ea typeface="+mj-ea"/>
                <a:cs typeface="ae_AlMateen" pitchFamily="2" charset="-78"/>
              </a:rPr>
            </a:br>
            <a:r>
              <a:rPr kumimoji="0" lang="ar-SA" sz="4000" b="1" i="0" u="none" strike="noStrike" kern="1200" cap="none" spc="-150" normalizeH="0" baseline="0" noProof="0" dirty="0" smtClean="0">
                <a:ln>
                  <a:noFill/>
                </a:ln>
                <a:solidFill>
                  <a:srgbClr val="376092"/>
                </a:solidFill>
                <a:effectLst/>
                <a:uLnTx/>
                <a:uFillTx/>
                <a:latin typeface="ae_AlMateen" pitchFamily="2" charset="-78"/>
                <a:ea typeface="+mj-ea"/>
                <a:cs typeface="ae_AlMateen" pitchFamily="2" charset="-78"/>
              </a:rPr>
              <a:t>السنة النبوية ومكانتها في التشريع </a:t>
            </a:r>
            <a:endParaRPr kumimoji="0" lang="en-US" sz="4000" b="1" i="0" u="none" strike="noStrike" kern="1200" cap="none" spc="-150" normalizeH="0" baseline="0" noProof="0" dirty="0" smtClean="0">
              <a:ln>
                <a:noFill/>
              </a:ln>
              <a:solidFill>
                <a:srgbClr val="376092"/>
              </a:solidFill>
              <a:effectLst/>
              <a:uLnTx/>
              <a:uFillTx/>
              <a:latin typeface="ae_AlMateen" pitchFamily="2" charset="-78"/>
              <a:ea typeface="+mj-ea"/>
              <a:cs typeface="ae_AlMateen" pitchFamily="2" charset="-78"/>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152400"/>
            <a:ext cx="8877300" cy="12192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2000" dirty="0" smtClean="0">
                <a:solidFill>
                  <a:schemeClr val="tx1"/>
                </a:solidFill>
                <a:effectLst>
                  <a:outerShdw blurRad="38100" dist="38100" dir="2700000" algn="tl">
                    <a:srgbClr val="000000">
                      <a:alpha val="43137"/>
                    </a:srgbClr>
                  </a:outerShdw>
                </a:effectLst>
              </a:rPr>
              <a:t>عناصر المحاضرة</a:t>
            </a:r>
            <a:br>
              <a:rPr lang="ar-SA" sz="2000" dirty="0" smtClean="0">
                <a:solidFill>
                  <a:schemeClr val="tx1"/>
                </a:solidFill>
                <a:effectLst>
                  <a:outerShdw blurRad="38100" dist="38100" dir="2700000" algn="tl">
                    <a:srgbClr val="000000">
                      <a:alpha val="43137"/>
                    </a:srgbClr>
                  </a:outerShdw>
                </a:effectLst>
              </a:rPr>
            </a:br>
            <a:r>
              <a:rPr lang="en-US" sz="2000" dirty="0" smtClean="0">
                <a:solidFill>
                  <a:schemeClr val="tx1"/>
                </a:solidFill>
                <a:effectLst>
                  <a:outerShdw blurRad="38100" dist="38100" dir="2700000" algn="tl">
                    <a:srgbClr val="000000">
                      <a:alpha val="43137"/>
                    </a:srgbClr>
                  </a:outerShdw>
                </a:effectLst>
              </a:rPr>
              <a:t> </a:t>
            </a:r>
            <a:r>
              <a:rPr lang="ar-SA" sz="2000" dirty="0" smtClean="0">
                <a:solidFill>
                  <a:schemeClr val="tx1"/>
                </a:solidFill>
                <a:effectLst>
                  <a:outerShdw blurRad="38100" dist="38100" dir="2700000" algn="tl">
                    <a:srgbClr val="000000">
                      <a:alpha val="43137"/>
                    </a:srgbClr>
                  </a:outerShdw>
                </a:effectLst>
              </a:rPr>
              <a:t>مفهوم السنة والحديث في اللغة والاصطلاح</a:t>
            </a:r>
            <a:br>
              <a:rPr lang="ar-SA" sz="2000" dirty="0" smtClean="0">
                <a:solidFill>
                  <a:schemeClr val="tx1"/>
                </a:solidFill>
                <a:effectLst>
                  <a:outerShdw blurRad="38100" dist="38100" dir="2700000" algn="tl">
                    <a:srgbClr val="000000">
                      <a:alpha val="43137"/>
                    </a:srgbClr>
                  </a:outerShdw>
                </a:effectLst>
              </a:rPr>
            </a:br>
            <a:r>
              <a:rPr lang="en-US" sz="2000" dirty="0" smtClean="0">
                <a:solidFill>
                  <a:schemeClr val="tx1"/>
                </a:solidFill>
                <a:effectLst>
                  <a:outerShdw blurRad="38100" dist="38100" dir="2700000" algn="tl">
                    <a:srgbClr val="000000">
                      <a:alpha val="43137"/>
                    </a:srgbClr>
                  </a:outerShdw>
                </a:effectLst>
              </a:rPr>
              <a:t> </a:t>
            </a:r>
            <a:r>
              <a:rPr lang="ar-SA" sz="2000" dirty="0" smtClean="0">
                <a:solidFill>
                  <a:schemeClr val="tx1"/>
                </a:solidFill>
                <a:effectLst>
                  <a:outerShdw blurRad="38100" dist="38100" dir="2700000" algn="tl">
                    <a:srgbClr val="000000">
                      <a:alpha val="43137"/>
                    </a:srgbClr>
                  </a:outerShdw>
                </a:effectLst>
              </a:rPr>
              <a:t>مكانة السنة في التشريع الإسلامي</a:t>
            </a:r>
            <a:br>
              <a:rPr lang="ar-SA" sz="2000" dirty="0" smtClean="0">
                <a:solidFill>
                  <a:schemeClr val="tx1"/>
                </a:solidFill>
                <a:effectLst>
                  <a:outerShdw blurRad="38100" dist="38100" dir="2700000" algn="tl">
                    <a:srgbClr val="000000">
                      <a:alpha val="43137"/>
                    </a:srgbClr>
                  </a:outerShdw>
                </a:effectLst>
              </a:rPr>
            </a:br>
            <a:r>
              <a:rPr lang="ar-SA" sz="2000" dirty="0" smtClean="0">
                <a:solidFill>
                  <a:schemeClr val="tx1"/>
                </a:solidFill>
                <a:effectLst>
                  <a:outerShdw blurRad="38100" dist="38100" dir="2700000" algn="tl">
                    <a:srgbClr val="000000">
                      <a:alpha val="43137"/>
                    </a:srgbClr>
                  </a:outerShdw>
                </a:effectLst>
              </a:rPr>
              <a:t>مكانة السنة من القرآن</a:t>
            </a:r>
            <a:endParaRPr lang="en-US" sz="2000" dirty="0">
              <a:solidFill>
                <a:schemeClr val="tx1"/>
              </a:solidFill>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0"/>
            <a:ext cx="8915400" cy="4648199"/>
          </a:xfrm>
        </p:spPr>
        <p:txBody>
          <a:bodyPr/>
          <a:lstStyle/>
          <a:p>
            <a:pPr algn="just" rtl="1"/>
            <a:r>
              <a:rPr lang="ar-SA" sz="2400" b="1" dirty="0" smtClean="0">
                <a:cs typeface="Arial" pitchFamily="34" charset="0"/>
              </a:rPr>
              <a:t>مفهوم السنة في اللغة والاصطلاح</a:t>
            </a:r>
          </a:p>
          <a:p>
            <a:pPr algn="just" rtl="1"/>
            <a:r>
              <a:rPr lang="ar-SA" sz="2400" b="1" dirty="0" smtClean="0">
                <a:cs typeface="Arial" pitchFamily="34" charset="0"/>
              </a:rPr>
              <a:t>السنة في اللغة: هي السيرة أو الطريقة حسنة كانت أو قبيحة  فأطلقت في الحديث على الطريقة الحسنة في قوله </a:t>
            </a:r>
            <a:r>
              <a:rPr lang="ar-SA" sz="2400" b="1" dirty="0" smtClean="0">
                <a:cs typeface="Arial" pitchFamily="34" charset="0"/>
                <a:sym typeface="AGA Arabesque"/>
              </a:rPr>
              <a:t>:عليكم بسنتي وسنة الخلفاء الراشدين المهديين تمسكوا بها، وعضوا عليها بالنواجذ، وإياكم ومحدثات الأمور،فإن كل محدثةٍ بدعةٍ وكل بدعة ضلالة.</a:t>
            </a:r>
          </a:p>
          <a:p>
            <a:pPr algn="just" rtl="1"/>
            <a:r>
              <a:rPr lang="ar-SA" sz="2400" b="1" dirty="0" smtClean="0">
                <a:cs typeface="Arial" pitchFamily="34" charset="0"/>
                <a:sym typeface="AGA Arabesque"/>
              </a:rPr>
              <a:t>كما وأطلقت على الطريقة السيئة في قوله :لتتبعن سنن من كان قبلكم شبراً بشبر ،وذراعاً بذراع، حتى لو دخلوا جحر ضب تبعتموهم قلنا: يا رسول الله اليهود والنصارى قال: فمن)).</a:t>
            </a:r>
          </a:p>
          <a:p>
            <a:pPr algn="just" rtl="1"/>
            <a:r>
              <a:rPr lang="ar-SA" sz="2400" b="1" dirty="0" smtClean="0">
                <a:cs typeface="Arial" pitchFamily="34" charset="0"/>
                <a:sym typeface="AGA Arabesque"/>
              </a:rPr>
              <a:t>وقال رسول الله :من سن في الإسلام سنة حسنة فله أجرها ،وأجر من عمل بها من بعده، من غير أن ينقص من من أجورهم شيء. ومن سن في الإسلام سنة سيئة، كان عليها وزرها من عمل بها من بعده، من غير أن ينقص من أوزارهم شيء.</a:t>
            </a:r>
            <a:endParaRPr lang="ar-EG"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dirty="0" smtClean="0">
                <a:solidFill>
                  <a:schemeClr val="tx1"/>
                </a:solidFill>
              </a:rPr>
              <a:t>مفهوم السنة في الاصطلاح</a:t>
            </a:r>
            <a:endParaRPr lang="ar-SA" sz="3200" b="1" dirty="0">
              <a:solidFill>
                <a:schemeClr val="tx1"/>
              </a:solidFill>
            </a:endParaRPr>
          </a:p>
        </p:txBody>
      </p:sp>
      <p:sp>
        <p:nvSpPr>
          <p:cNvPr id="3" name="عنصر نائب للمحتوى 2"/>
          <p:cNvSpPr>
            <a:spLocks noGrp="1"/>
          </p:cNvSpPr>
          <p:nvPr>
            <p:ph idx="1"/>
          </p:nvPr>
        </p:nvSpPr>
        <p:spPr/>
        <p:txBody>
          <a:bodyPr/>
          <a:lstStyle/>
          <a:p>
            <a:pPr algn="just" rtl="1"/>
            <a:r>
              <a:rPr lang="ar-SA" sz="2000" b="1" dirty="0" smtClean="0">
                <a:latin typeface="Simplified Arabic" pitchFamily="18" charset="-78"/>
                <a:cs typeface="Simplified Arabic" pitchFamily="18" charset="-78"/>
              </a:rPr>
              <a:t>السنة في الاصطلاح: هي كل ما صدر عن رسول الله </a:t>
            </a:r>
            <a:r>
              <a:rPr lang="ar-SA" sz="2000" b="1" dirty="0" smtClean="0">
                <a:latin typeface="Simplified Arabic" pitchFamily="18" charset="-78"/>
                <a:cs typeface="Simplified Arabic" pitchFamily="18" charset="-78"/>
                <a:sym typeface="AGA Arabesque"/>
              </a:rPr>
              <a:t> من قول أو فعل أو تقرير أو صفة خُلُقية من مبدأ بعثته حتى وفاته.فالسنة قد تأتي قولاً أو فعلاً أو تقريراً أو صفة خُلُقية.</a:t>
            </a:r>
          </a:p>
          <a:p>
            <a:pPr rtl="1"/>
            <a:r>
              <a:rPr lang="ar-SA" sz="2400" b="1" dirty="0" smtClean="0">
                <a:latin typeface="Simplified Arabic" pitchFamily="18" charset="-78"/>
                <a:cs typeface="Simplified Arabic" pitchFamily="18" charset="-78"/>
                <a:sym typeface="AGA Arabesque"/>
              </a:rPr>
              <a:t>فمن أمثلة القول قوله :الدين النصيحة،قلنا لمن ؟ قال: لله ولكتابه ولرسوله ولأئمة المسلمين وعامتهم)).وكقوله :من حسن إسلام المرء تركه ما لا يعنيه)).</a:t>
            </a:r>
          </a:p>
          <a:p>
            <a:pPr algn="just" rtl="1"/>
            <a:r>
              <a:rPr lang="ar-SA" sz="2400" b="1" dirty="0" smtClean="0">
                <a:latin typeface="Simplified Arabic" pitchFamily="18" charset="-78"/>
                <a:cs typeface="Simplified Arabic" pitchFamily="18" charset="-78"/>
                <a:sym typeface="AGA Arabesque"/>
              </a:rPr>
              <a:t>وأما الفعل:فهي أفعاله التي نقلها إلينا الصحابة الكرام مثل وضوئه ،ومثل أدائه  للصلوات الخمس بهيئاتها وأركانها وأدائه  لمناسك الحج وما إلى ذلك.</a:t>
            </a:r>
          </a:p>
          <a:p>
            <a:pPr algn="just" rtl="1"/>
            <a:r>
              <a:rPr lang="ar-SA" sz="2400" b="1" dirty="0" smtClean="0">
                <a:latin typeface="Simplified Arabic" pitchFamily="18" charset="-78"/>
                <a:cs typeface="Simplified Arabic" pitchFamily="18" charset="-78"/>
                <a:sym typeface="AGA Arabesque"/>
              </a:rPr>
              <a:t>عن بسر بن سعيد قال:أتى عثمان المقاعد فدعا بوضوء فتمضمض واستنشق وغسل وجهه ثلاثاً ويديه ثلاثاً ثم مسح رأسه وغسل رجليه ثلاثاً.ثم قال: رأيت رسول الله  هكذا يتوضأ. ثم قال لنفر من أصحاب رسول الله يا هؤلاء اكذاك قالوا: نعم.</a:t>
            </a:r>
          </a:p>
          <a:p>
            <a:pPr rtl="1"/>
            <a:r>
              <a:rPr lang="ar-SA" sz="2400" b="1" dirty="0" smtClean="0">
                <a:latin typeface="Simplified Arabic" pitchFamily="18" charset="-78"/>
                <a:cs typeface="Simplified Arabic" pitchFamily="18" charset="-78"/>
                <a:sym typeface="AGA Arabesque"/>
              </a:rPr>
              <a:t>فنحن مأمورون بالإقتداء بأفعال النبي قال:صلوا كما رأيتموني أصلي. وقال:خذوا عني مناسككم.</a:t>
            </a:r>
            <a:endParaRPr lang="ar-SA" sz="2400" b="1" dirty="0">
              <a:latin typeface="Simplified Arabic" pitchFamily="18" charset="-78"/>
              <a:cs typeface="Simplified Arabic" pitchFamily="18" charset="-78"/>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sz="7200" dirty="0"/>
          </a:p>
        </p:txBody>
      </p:sp>
      <p:sp>
        <p:nvSpPr>
          <p:cNvPr id="3" name="عنصر نائب للمحتوى 2"/>
          <p:cNvSpPr>
            <a:spLocks noGrp="1"/>
          </p:cNvSpPr>
          <p:nvPr>
            <p:ph idx="1"/>
          </p:nvPr>
        </p:nvSpPr>
        <p:spPr>
          <a:xfrm>
            <a:off x="495300" y="1600200"/>
            <a:ext cx="8915400" cy="4800600"/>
          </a:xfrm>
        </p:spPr>
        <p:txBody>
          <a:bodyPr/>
          <a:lstStyle/>
          <a:p>
            <a:pPr algn="just" rtl="1"/>
            <a:r>
              <a:rPr lang="ar-SA" sz="2400" b="1" dirty="0" smtClean="0">
                <a:latin typeface="Simplified Arabic" pitchFamily="18" charset="-78"/>
                <a:cs typeface="Simplified Arabic" pitchFamily="18" charset="-78"/>
              </a:rPr>
              <a:t>وأما التقرير:فكل ما أقره رسول الله</a:t>
            </a:r>
            <a:r>
              <a:rPr lang="ar-SA" sz="2400" b="1" dirty="0" smtClean="0">
                <a:latin typeface="Simplified Arabic" pitchFamily="18" charset="-78"/>
                <a:cs typeface="Simplified Arabic" pitchFamily="18" charset="-78"/>
                <a:sym typeface="AGA Arabesque"/>
              </a:rPr>
              <a:t> مما صدر عن بعض أصحابه من أقوال وأفعال بسكوت منه وعدم إنكار أو بموافقة واستحسان. فيعتبر ما صدر عنهم بهذا الإقرار والموافقة عليه صادراً عن النبي .</a:t>
            </a:r>
          </a:p>
          <a:p>
            <a:pPr algn="just" rtl="1"/>
            <a:r>
              <a:rPr lang="ar-SA" sz="2400" b="1" dirty="0" smtClean="0">
                <a:latin typeface="Simplified Arabic" pitchFamily="18" charset="-78"/>
                <a:cs typeface="Simplified Arabic" pitchFamily="18" charset="-78"/>
                <a:sym typeface="AGA Arabesque"/>
              </a:rPr>
              <a:t>من ذلك أكل خالد بن الوليد للضب والنبي  ينظر إليه، عن عبد الله بن عباس قال: دخلت أنا وخالد بن الوليد مع رسول الله بيت ميمونة فأُتي بضب </a:t>
            </a:r>
            <a:r>
              <a:rPr lang="ar-SA" sz="2400" b="1" dirty="0" err="1" smtClean="0">
                <a:latin typeface="Simplified Arabic" pitchFamily="18" charset="-78"/>
                <a:cs typeface="Simplified Arabic" pitchFamily="18" charset="-78"/>
                <a:sym typeface="AGA Arabesque"/>
              </a:rPr>
              <a:t>محنوذ</a:t>
            </a:r>
            <a:r>
              <a:rPr lang="ar-SA" sz="2400" b="1" dirty="0" smtClean="0">
                <a:latin typeface="Simplified Arabic" pitchFamily="18" charset="-78"/>
                <a:cs typeface="Simplified Arabic" pitchFamily="18" charset="-78"/>
                <a:sym typeface="AGA Arabesque"/>
              </a:rPr>
              <a:t> فأهوى إليه رسول الله بيده فقال:بعض النسوة اللاتي في بيت ميمونة أخبروا رسول الله بما يريد أن يأكل فأخبروه فرفع رسول الله يده فقلت: أحرام هو يا رسول الله؟ قال:لا ولكنه لم يكن بأرض قومي فأجد نفسي تعافه. قال خالد:فاجتررته فأكلته ورسول الله  ينظر .</a:t>
            </a:r>
          </a:p>
          <a:p>
            <a:pPr rtl="1"/>
            <a:endParaRPr lang="ar-SA" sz="2400" b="1" dirty="0">
              <a:latin typeface="Simplified Arabic" pitchFamily="18" charset="-78"/>
              <a:cs typeface="Simplified Arabic" pitchFamily="18" charset="-78"/>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sz="6600" dirty="0"/>
          </a:p>
        </p:txBody>
      </p:sp>
      <p:sp>
        <p:nvSpPr>
          <p:cNvPr id="4" name="عنصر نائب للمحتوى 3"/>
          <p:cNvSpPr>
            <a:spLocks noGrp="1"/>
          </p:cNvSpPr>
          <p:nvPr>
            <p:ph idx="1"/>
          </p:nvPr>
        </p:nvSpPr>
        <p:spPr/>
        <p:txBody>
          <a:bodyPr/>
          <a:lstStyle/>
          <a:p>
            <a:pPr algn="just" rtl="1"/>
            <a:r>
              <a:rPr lang="ar-SA" sz="2400" b="1" dirty="0" smtClean="0"/>
              <a:t>ومن ذلك إقراره </a:t>
            </a:r>
            <a:r>
              <a:rPr lang="ar-SA" sz="2400" b="1" dirty="0" smtClean="0">
                <a:latin typeface="Simplified Arabic" pitchFamily="18" charset="-78"/>
                <a:cs typeface="Simplified Arabic" pitchFamily="18" charset="-78"/>
                <a:sym typeface="AGA Arabesque"/>
              </a:rPr>
              <a:t> للعب الحبشة بالحراب في المسجد وعد إنكاره عليهم. عن عائشة قالت: والله لقد رأيت رسول الله  يقوم على باب حجرتي والحبشة يلعبون   بالحراب  ورسول الله   يسترني بردائه لأنظر إلى لعبهم من بين أذنه وعاتقه، ثم يقوم من أجلي حتى أكون أنا التي أنصرف فاقدروا قدر الجارية الحديثة السن الحريصة على اللهو. عن أبي هريرة رضي الله عنه قال: بينا الحبشة يلعبون ثم النبي  بحرابهم دخل عمر فأهوى إلى الحصى  فحصبهم. بها فقال: دعهم يا عمر. </a:t>
            </a:r>
          </a:p>
          <a:p>
            <a:pPr algn="just" rtl="1"/>
            <a:r>
              <a:rPr lang="ar-SA" sz="2400" b="1" dirty="0" smtClean="0">
                <a:cs typeface="Simplified Arabic" pitchFamily="18" charset="-78"/>
                <a:sym typeface="AGA Arabesque"/>
              </a:rPr>
              <a:t>ومن ذلك ما أخرجه أبو داود عن أبي سعيد </a:t>
            </a:r>
            <a:r>
              <a:rPr lang="ar-SA" sz="2400" b="1" dirty="0" err="1" smtClean="0">
                <a:cs typeface="Simplified Arabic" pitchFamily="18" charset="-78"/>
                <a:sym typeface="AGA Arabesque"/>
              </a:rPr>
              <a:t>الخدري</a:t>
            </a:r>
            <a:r>
              <a:rPr lang="ar-SA" sz="2400" b="1" dirty="0" smtClean="0">
                <a:cs typeface="Simplified Arabic" pitchFamily="18" charset="-78"/>
                <a:sym typeface="AGA Arabesque"/>
              </a:rPr>
              <a:t> قال:خرج رجلان في سفر فحضرت الصلاة وليس معهما ماء فتيمما  صعيدا طيبا فصليا، ثم وجدا الماء في الوقت فأعاد أحدهما الصلاة والوضوء ولم يعد الآخر، ثم أتيا رسول الله </a:t>
            </a:r>
            <a:r>
              <a:rPr lang="ar-SA" sz="2400" b="1" dirty="0" smtClean="0">
                <a:latin typeface="Simplified Arabic" pitchFamily="18" charset="-78"/>
                <a:cs typeface="Simplified Arabic" pitchFamily="18" charset="-78"/>
                <a:sym typeface="AGA Arabesque"/>
              </a:rPr>
              <a:t></a:t>
            </a:r>
            <a:r>
              <a:rPr lang="ar-SA" sz="2400" b="1" dirty="0" smtClean="0">
                <a:cs typeface="Simplified Arabic" pitchFamily="18" charset="-78"/>
                <a:sym typeface="AGA Arabesque"/>
              </a:rPr>
              <a:t>  فذكرا ذلك له فقال للذي لم يعد: أصبت السنة أجزأتك صلاتك وقال للذي توضأ وأعاد لك الأجر مرتين.</a:t>
            </a:r>
            <a:endParaRPr lang="ar-SA" sz="2400" b="1"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sz="6600" dirty="0"/>
          </a:p>
        </p:txBody>
      </p:sp>
      <p:sp>
        <p:nvSpPr>
          <p:cNvPr id="3" name="عنصر نائب للمحتوى 2"/>
          <p:cNvSpPr>
            <a:spLocks noGrp="1"/>
          </p:cNvSpPr>
          <p:nvPr>
            <p:ph idx="1"/>
          </p:nvPr>
        </p:nvSpPr>
        <p:spPr/>
        <p:txBody>
          <a:bodyPr/>
          <a:lstStyle/>
          <a:p>
            <a:pPr algn="just" rtl="1"/>
            <a:r>
              <a:rPr lang="ar-SA" sz="2400" b="1" dirty="0" smtClean="0"/>
              <a:t>ومنه إقراره</a:t>
            </a:r>
            <a:r>
              <a:rPr lang="ar-SA" sz="2400" b="1" dirty="0" smtClean="0">
                <a:latin typeface="Simplified Arabic" pitchFamily="18" charset="-78"/>
                <a:cs typeface="Simplified Arabic" pitchFamily="18" charset="-78"/>
                <a:sym typeface="AGA Arabesque"/>
              </a:rPr>
              <a:t>  لطريقة معاذ بن جبل رضي الله عنه في القضاء حينما بعثته إلى اليمن عن معاذ بن جبل قال: لما بعثني رسول الله</a:t>
            </a:r>
            <a:r>
              <a:rPr lang="ar-SA" sz="2800" b="1" dirty="0" smtClean="0">
                <a:latin typeface="Simplified Arabic" pitchFamily="18" charset="-78"/>
                <a:cs typeface="Simplified Arabic" pitchFamily="18" charset="-78"/>
                <a:sym typeface="AGA Arabesque"/>
              </a:rPr>
              <a:t>  </a:t>
            </a:r>
            <a:r>
              <a:rPr lang="ar-SA" sz="2400" b="1" dirty="0" smtClean="0">
                <a:latin typeface="Simplified Arabic" pitchFamily="18" charset="-78"/>
                <a:cs typeface="Simplified Arabic" pitchFamily="18" charset="-78"/>
                <a:sym typeface="AGA Arabesque"/>
              </a:rPr>
              <a:t>إلى اليمن قال: كيف تقضي إذا عرض لك قضاء؟ قال: أقضي بكتاب الله، قال فإن لم تجد في كتاب الله؟ قال:فبسنة رسول الله  قال: فإن لم تجد في سنة رسول الله ولا  في كتاب الله قال: أجتهد رأيي ولا آلو ، فضرب رسول الله  صدره وقال: الحمد لله الذي وفق رسول رسول الله لما يرضي رسول الله.</a:t>
            </a:r>
          </a:p>
          <a:p>
            <a:pPr algn="just" rtl="1"/>
            <a:r>
              <a:rPr lang="ar-SA" sz="2400" b="1" dirty="0" smtClean="0">
                <a:cs typeface="Simplified Arabic" pitchFamily="18" charset="-78"/>
                <a:sym typeface="AGA Arabesque"/>
              </a:rPr>
              <a:t>ومنه أيضاً إقراره </a:t>
            </a:r>
            <a:r>
              <a:rPr lang="ar-SA" sz="2400" b="1" dirty="0" smtClean="0">
                <a:latin typeface="Simplified Arabic" pitchFamily="18" charset="-78"/>
                <a:cs typeface="Simplified Arabic" pitchFamily="18" charset="-78"/>
                <a:sym typeface="AGA Arabesque"/>
              </a:rPr>
              <a:t> لاجتهاد الصحابة في أمر صلاة العصر</a:t>
            </a:r>
            <a:r>
              <a:rPr lang="ar-SA" sz="2400" b="1" dirty="0" smtClean="0"/>
              <a:t> في غزوة بني قريظة حين قال لهم: لا </a:t>
            </a:r>
            <a:r>
              <a:rPr lang="ar-SA" sz="2400" b="1" dirty="0" err="1" smtClean="0"/>
              <a:t>يصلين</a:t>
            </a:r>
            <a:r>
              <a:rPr lang="ar-SA" sz="2400" b="1" dirty="0" smtClean="0"/>
              <a:t>  أحد العصر إلا في بني قريظة فأدرك بعضهم العصر في الطريق فقال بعضهم: لا نصلي حتى نأتيها وقال بعضهم: بل نصلي لم يرد منا ذلك فذكروا ذلك للنبي  صلى الله عليه وسلم  فلم يعنف واحدا منهم.</a:t>
            </a:r>
            <a:endParaRPr lang="ar-SA" sz="2400" b="1"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sz="7200" b="1" dirty="0"/>
          </a:p>
        </p:txBody>
      </p:sp>
      <p:sp>
        <p:nvSpPr>
          <p:cNvPr id="3" name="عنصر نائب للمحتوى 2"/>
          <p:cNvSpPr>
            <a:spLocks noGrp="1"/>
          </p:cNvSpPr>
          <p:nvPr>
            <p:ph idx="1"/>
          </p:nvPr>
        </p:nvSpPr>
        <p:spPr/>
        <p:txBody>
          <a:bodyPr/>
          <a:lstStyle/>
          <a:p>
            <a:pPr algn="just" rtl="1"/>
            <a:r>
              <a:rPr lang="ar-SA" sz="2300" b="1" dirty="0" smtClean="0"/>
              <a:t>وأما الصفة الخُلقية فهي شمائل النبي </a:t>
            </a:r>
            <a:r>
              <a:rPr lang="ar-SA" sz="2300" b="1" dirty="0" smtClean="0">
                <a:sym typeface="AGA Arabesque"/>
              </a:rPr>
              <a:t>الخلقية كالجود والكرم والحلم والأناة والرفق.</a:t>
            </a:r>
          </a:p>
          <a:p>
            <a:pPr algn="just" rtl="1"/>
            <a:r>
              <a:rPr lang="ar-SA" sz="2300" b="1" dirty="0" smtClean="0">
                <a:sym typeface="AGA Arabesque"/>
              </a:rPr>
              <a:t>من ذلك قول عائشة رضي الله عنها عندما سئلت عن خلق النبي  قالت: كان خلقه القرآن  وقالت رضي الله عنها: لم يكن رسول الله  فاحشاً ولا </a:t>
            </a:r>
            <a:r>
              <a:rPr lang="ar-SA" sz="2300" b="1" dirty="0" err="1" smtClean="0">
                <a:sym typeface="AGA Arabesque"/>
              </a:rPr>
              <a:t>متفحشاً</a:t>
            </a:r>
            <a:r>
              <a:rPr lang="ar-SA" sz="2300" b="1" dirty="0" smtClean="0">
                <a:sym typeface="AGA Arabesque"/>
              </a:rPr>
              <a:t> ولا </a:t>
            </a:r>
            <a:r>
              <a:rPr lang="ar-SA" sz="2300" b="1" dirty="0" err="1" smtClean="0">
                <a:sym typeface="AGA Arabesque"/>
              </a:rPr>
              <a:t>صخاباً</a:t>
            </a:r>
            <a:r>
              <a:rPr lang="ar-SA" sz="2300" b="1" dirty="0" smtClean="0">
                <a:sym typeface="AGA Arabesque"/>
              </a:rPr>
              <a:t> في الأسواق ولا يجزي بالسيئة السيئة ولكن يعفو ويصفح. </a:t>
            </a:r>
          </a:p>
          <a:p>
            <a:pPr algn="just" rtl="1"/>
            <a:r>
              <a:rPr lang="ar-SA" sz="2300" b="1" dirty="0" smtClean="0"/>
              <a:t>عن أنس قال: خدمت النبي </a:t>
            </a:r>
            <a:r>
              <a:rPr lang="ar-SA" sz="2300" b="1" dirty="0" smtClean="0">
                <a:sym typeface="AGA Arabesque"/>
              </a:rPr>
              <a:t></a:t>
            </a:r>
            <a:r>
              <a:rPr lang="ar-SA" sz="2300" b="1" dirty="0" smtClean="0"/>
              <a:t> عشر سنين فما قال لي أف قط ، وما قال لشيء صنعته لم صنعته، ولا لشيء تركته لم تركته، وكان رسول الله </a:t>
            </a:r>
            <a:r>
              <a:rPr lang="ar-SA" sz="2300" b="1" dirty="0" smtClean="0">
                <a:sym typeface="AGA Arabesque"/>
              </a:rPr>
              <a:t></a:t>
            </a:r>
            <a:r>
              <a:rPr lang="ar-SA" sz="2300" b="1" dirty="0" smtClean="0"/>
              <a:t> من أحسن الناس خلقا، ولا مسست خزاً قط ولا حريراً ولا شيئاً كان ألين من كف رسول الله</a:t>
            </a:r>
            <a:r>
              <a:rPr lang="ar-SA" sz="2300" b="1" dirty="0" smtClean="0">
                <a:sym typeface="AGA Arabesque"/>
              </a:rPr>
              <a:t>،</a:t>
            </a:r>
            <a:r>
              <a:rPr lang="ar-SA" sz="2300" b="1" dirty="0" smtClean="0"/>
              <a:t> ولا شممت مسكا قط، ولا عطراً كان أطيب من عرق النبي</a:t>
            </a:r>
            <a:r>
              <a:rPr lang="ar-SA" sz="2300" b="1" dirty="0" smtClean="0">
                <a:sym typeface="AGA Arabesque"/>
              </a:rPr>
              <a:t>.</a:t>
            </a:r>
          </a:p>
          <a:p>
            <a:pPr algn="just" rtl="1"/>
            <a:r>
              <a:rPr lang="ar-SA" sz="2300" b="1" dirty="0" smtClean="0">
                <a:sym typeface="AGA Arabesque"/>
              </a:rPr>
              <a:t>فمن جوده ما رواه البخاري عن ابن عباس رضي الله عنهما قال كان النبي  أجود الناس بالخير وكان أجود ما يكون في رمضان حين يلقاه جبريل وكان  جبريل عليه السلام  يلقاه كل ليلة في رمضان حتى ينسلخ يعرض عليه النبي  القرآن فإذا لقيه   جبريل عليه السلام  كان أجود بالخير من الريح المرسلة.</a:t>
            </a:r>
            <a:endParaRPr lang="ar-SA" sz="2300" b="1"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sz="8000" dirty="0"/>
          </a:p>
        </p:txBody>
      </p:sp>
      <p:sp>
        <p:nvSpPr>
          <p:cNvPr id="3" name="عنصر نائب للمحتوى 2"/>
          <p:cNvSpPr>
            <a:spLocks noGrp="1"/>
          </p:cNvSpPr>
          <p:nvPr>
            <p:ph idx="1"/>
          </p:nvPr>
        </p:nvSpPr>
        <p:spPr>
          <a:xfrm>
            <a:off x="457200" y="1371600"/>
            <a:ext cx="8915400" cy="5181600"/>
          </a:xfrm>
        </p:spPr>
        <p:txBody>
          <a:bodyPr/>
          <a:lstStyle/>
          <a:p>
            <a:pPr algn="just" rtl="1"/>
            <a:r>
              <a:rPr lang="ar-SA" sz="2000" b="1" dirty="0" smtClean="0">
                <a:latin typeface="Simplified Arabic" pitchFamily="18" charset="-78"/>
                <a:cs typeface="Simplified Arabic" pitchFamily="18" charset="-78"/>
              </a:rPr>
              <a:t>فمن رفقه </a:t>
            </a:r>
            <a:r>
              <a:rPr lang="ar-SA" sz="2000" b="1" dirty="0" smtClean="0">
                <a:latin typeface="Simplified Arabic" pitchFamily="18" charset="-78"/>
                <a:cs typeface="Simplified Arabic" pitchFamily="18" charset="-78"/>
                <a:sym typeface="AGA Arabesque"/>
              </a:rPr>
              <a:t> ما أخرجه البخاري عن معاوية بن الحكم السلمي قال: بينا أنا أصلي مع رسول الله  إذ عطس رجل من القوم فقلت: يرحمك الله فرماني القوم بأبصارهم فقلت: واثكل أمياه ما شأنكم تنظرون إلي فجعلوا يضربون بأيديهم على أفخاذهم فلما رأيتهم </a:t>
            </a:r>
            <a:r>
              <a:rPr lang="ar-SA" sz="2000" b="1" dirty="0" err="1" smtClean="0">
                <a:latin typeface="Simplified Arabic" pitchFamily="18" charset="-78"/>
                <a:cs typeface="Simplified Arabic" pitchFamily="18" charset="-78"/>
                <a:sym typeface="AGA Arabesque"/>
              </a:rPr>
              <a:t>يصمتوني</a:t>
            </a:r>
            <a:r>
              <a:rPr lang="ar-SA" sz="2000" b="1" dirty="0" smtClean="0">
                <a:latin typeface="Simplified Arabic" pitchFamily="18" charset="-78"/>
                <a:cs typeface="Simplified Arabic" pitchFamily="18" charset="-78"/>
                <a:sym typeface="AGA Arabesque"/>
              </a:rPr>
              <a:t> سكت فلما صلى رسول الله فبأبي هو وأمي ما رأيت معلما قبله ولا بعده أحسن تعليما منه فو الله ما </a:t>
            </a:r>
            <a:r>
              <a:rPr lang="ar-SA" sz="2000" b="1" dirty="0" err="1" smtClean="0">
                <a:latin typeface="Simplified Arabic" pitchFamily="18" charset="-78"/>
                <a:cs typeface="Simplified Arabic" pitchFamily="18" charset="-78"/>
                <a:sym typeface="AGA Arabesque"/>
              </a:rPr>
              <a:t>كهرني</a:t>
            </a:r>
            <a:r>
              <a:rPr lang="ar-SA" sz="2000" b="1" dirty="0" smtClean="0">
                <a:latin typeface="Simplified Arabic" pitchFamily="18" charset="-78"/>
                <a:cs typeface="Simplified Arabic" pitchFamily="18" charset="-78"/>
                <a:sym typeface="AGA Arabesque"/>
              </a:rPr>
              <a:t> ولا ضربني ولا شتمني قال: إن هذه الصلاة لا يصلح فيها شيء من كلام الناس إنما هو التسبيح والتكبير وقراءة القرآن.</a:t>
            </a:r>
          </a:p>
          <a:p>
            <a:pPr algn="just" rtl="1"/>
            <a:r>
              <a:rPr lang="ar-SA" sz="2000" b="1" dirty="0" smtClean="0">
                <a:latin typeface="Simplified Arabic" pitchFamily="18" charset="-78"/>
                <a:cs typeface="Simplified Arabic" pitchFamily="18" charset="-78"/>
                <a:sym typeface="AGA Arabesque"/>
              </a:rPr>
              <a:t>وما أخرجه النسائي من حديث أبي هريرة  كنا نقعد مع رسول الله  في المسجد فإذا قام قمنا فقام يوما وقمنا معه حتى لما بلغ وسط المسجد أدركه رجل   </a:t>
            </a:r>
            <a:r>
              <a:rPr lang="ar-SA" sz="2000" b="1" dirty="0" err="1" smtClean="0">
                <a:latin typeface="Simplified Arabic" pitchFamily="18" charset="-78"/>
                <a:cs typeface="Simplified Arabic" pitchFamily="18" charset="-78"/>
                <a:sym typeface="AGA Arabesque"/>
              </a:rPr>
              <a:t>فجبذ</a:t>
            </a:r>
            <a:r>
              <a:rPr lang="ar-SA" sz="2000" b="1" dirty="0" smtClean="0">
                <a:latin typeface="Simplified Arabic" pitchFamily="18" charset="-78"/>
                <a:cs typeface="Simplified Arabic" pitchFamily="18" charset="-78"/>
                <a:sym typeface="AGA Arabesque"/>
              </a:rPr>
              <a:t> بردائه  من ورائه وكان رداؤه خشناً فحمر رقبته فقال: يا محمد احمل لي على بعيري هذين فإنك لا تحمل من مالك ولا من مال أبيك فقال رسول الله : لا وأستغفر الله لا أحمل لك حتى تقيدني مما </a:t>
            </a:r>
            <a:r>
              <a:rPr lang="ar-SA" sz="2000" b="1" dirty="0" err="1" smtClean="0">
                <a:latin typeface="Simplified Arabic" pitchFamily="18" charset="-78"/>
                <a:cs typeface="Simplified Arabic" pitchFamily="18" charset="-78"/>
                <a:sym typeface="AGA Arabesque"/>
              </a:rPr>
              <a:t>جبذت</a:t>
            </a:r>
            <a:r>
              <a:rPr lang="ar-SA" sz="2000" b="1" dirty="0" smtClean="0">
                <a:latin typeface="Simplified Arabic" pitchFamily="18" charset="-78"/>
                <a:cs typeface="Simplified Arabic" pitchFamily="18" charset="-78"/>
                <a:sym typeface="AGA Arabesque"/>
              </a:rPr>
              <a:t> برقبتي فقال الأعرابي: لا والله لا أقيدك فقال رسول الله  ذلك ثلاث مرات كل ذلك يقول لا والله لا أقيدك فلما سمعنا قول الأعرابي أقبلنا إليه </a:t>
            </a:r>
            <a:r>
              <a:rPr lang="ar-SA" sz="2000" b="1" dirty="0" err="1" smtClean="0">
                <a:latin typeface="Simplified Arabic" pitchFamily="18" charset="-78"/>
                <a:cs typeface="Simplified Arabic" pitchFamily="18" charset="-78"/>
                <a:sym typeface="AGA Arabesque"/>
              </a:rPr>
              <a:t>سراعاً</a:t>
            </a:r>
            <a:r>
              <a:rPr lang="ar-SA" sz="2000" b="1" dirty="0" smtClean="0">
                <a:latin typeface="Simplified Arabic" pitchFamily="18" charset="-78"/>
                <a:cs typeface="Simplified Arabic" pitchFamily="18" charset="-78"/>
                <a:sym typeface="AGA Arabesque"/>
              </a:rPr>
              <a:t> فالتفت إلينا رسول الله  فقال: عزمت على من سمع كلامي أن لا يبرح مقامه حتى آذن له فقال رسول الله  لرجل من القوم: يا فلان احمل له على بعير شعيراً وعلى بعير تمراً ثم قال رسول الله :  انصرفوا.</a:t>
            </a:r>
          </a:p>
          <a:p>
            <a:pPr algn="just" rtl="1"/>
            <a:r>
              <a:rPr lang="ar-SA" sz="2000" b="1" dirty="0" smtClean="0">
                <a:latin typeface="Simplified Arabic" pitchFamily="18" charset="-78"/>
                <a:cs typeface="Simplified Arabic" pitchFamily="18" charset="-78"/>
                <a:sym typeface="AGA Arabesque"/>
              </a:rPr>
              <a:t> </a:t>
            </a:r>
            <a:endParaRPr lang="ar-SA" sz="2000" b="1" dirty="0">
              <a:latin typeface="Simplified Arabic" pitchFamily="18" charset="-78"/>
              <a:cs typeface="Simplified Arabic" pitchFamily="18" charset="-78"/>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sz="7200" dirty="0"/>
          </a:p>
        </p:txBody>
      </p:sp>
      <p:sp>
        <p:nvSpPr>
          <p:cNvPr id="3" name="عنصر نائب للمحتوى 2"/>
          <p:cNvSpPr>
            <a:spLocks noGrp="1"/>
          </p:cNvSpPr>
          <p:nvPr>
            <p:ph idx="1"/>
          </p:nvPr>
        </p:nvSpPr>
        <p:spPr>
          <a:xfrm>
            <a:off x="457200" y="1600200"/>
            <a:ext cx="8915400" cy="4800600"/>
          </a:xfrm>
        </p:spPr>
        <p:txBody>
          <a:bodyPr/>
          <a:lstStyle/>
          <a:p>
            <a:pPr algn="just" rtl="1"/>
            <a:r>
              <a:rPr lang="ar-SA" sz="2400" b="1" dirty="0" smtClean="0">
                <a:latin typeface="Simplified Arabic" pitchFamily="18" charset="-78"/>
                <a:cs typeface="Simplified Arabic" pitchFamily="18" charset="-78"/>
              </a:rPr>
              <a:t>وقد تأتي السنة قولاً أو فعلاً من الصحابة باعتبارهم شهود عصر النبوة سواء أكان ذلك في القرآن الكريم أو في المأثور عن النبي</a:t>
            </a:r>
            <a:r>
              <a:rPr lang="ar-SA" sz="2400" b="1" dirty="0" smtClean="0">
                <a:latin typeface="Simplified Arabic" pitchFamily="18" charset="-78"/>
                <a:cs typeface="Simplified Arabic" pitchFamily="18" charset="-78"/>
                <a:sym typeface="AGA Arabesque"/>
              </a:rPr>
              <a:t> أم لا لكونه إتباعاً لسنة نبينا عندهم أو اجتهاد مجمعاً عليه منهم. </a:t>
            </a:r>
          </a:p>
          <a:p>
            <a:pPr algn="just" rtl="1"/>
            <a:r>
              <a:rPr lang="ar-SA" sz="2400" b="1" dirty="0" smtClean="0">
                <a:latin typeface="Simplified Arabic" pitchFamily="18" charset="-78"/>
                <a:cs typeface="Simplified Arabic" pitchFamily="18" charset="-78"/>
                <a:sym typeface="AGA Arabesque"/>
              </a:rPr>
              <a:t>ومن أبرز ما جاء في السنة بهذا المعنى حد شارب الخمر فكانوا يضربونه في عهد رسول الله  تارة أربعين جلدة، وتارة يبلغون </a:t>
            </a:r>
            <a:r>
              <a:rPr lang="ar-SA" sz="2400" b="1" dirty="0" err="1" smtClean="0">
                <a:latin typeface="Simplified Arabic" pitchFamily="18" charset="-78"/>
                <a:cs typeface="Simplified Arabic" pitchFamily="18" charset="-78"/>
                <a:sym typeface="AGA Arabesque"/>
              </a:rPr>
              <a:t>به</a:t>
            </a:r>
            <a:r>
              <a:rPr lang="ar-SA" sz="2400" b="1" dirty="0" smtClean="0">
                <a:latin typeface="Simplified Arabic" pitchFamily="18" charset="-78"/>
                <a:cs typeface="Simplified Arabic" pitchFamily="18" charset="-78"/>
                <a:sym typeface="AGA Arabesque"/>
              </a:rPr>
              <a:t> ثمانين فلما كان عهد عمر رضي الله عنه أستشار الناس في ذلك، فقال عبد الرحمن بن عوف: أخف الحدود ثمانون وقال علي:نرى أن تجلده ثمانين فإذا شرب سكر وإذا سكر هذى وإذا هذى افترى، فجلد عمر ثمانين.</a:t>
            </a:r>
            <a:endParaRPr lang="ar-SA" sz="2400" b="1" dirty="0">
              <a:latin typeface="Simplified Arabic" pitchFamily="18" charset="-78"/>
              <a:cs typeface="Simplified Arabic" pitchFamily="18" charset="-78"/>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sz="8000" dirty="0"/>
          </a:p>
        </p:txBody>
      </p:sp>
      <p:sp>
        <p:nvSpPr>
          <p:cNvPr id="3" name="عنصر نائب للمحتوى 2"/>
          <p:cNvSpPr>
            <a:spLocks noGrp="1"/>
          </p:cNvSpPr>
          <p:nvPr>
            <p:ph idx="1"/>
          </p:nvPr>
        </p:nvSpPr>
        <p:spPr>
          <a:xfrm>
            <a:off x="495300" y="1600200"/>
            <a:ext cx="8915400" cy="4800600"/>
          </a:xfrm>
        </p:spPr>
        <p:txBody>
          <a:bodyPr/>
          <a:lstStyle/>
          <a:p>
            <a:pPr algn="just" rtl="1"/>
            <a:r>
              <a:rPr lang="ar-SA" sz="2400" b="1" dirty="0" smtClean="0"/>
              <a:t>عن حميد بن عبد الرحمن قال:أرسلني خالد بن الوليد إلى عمر رضي الله عنهما فأتيته وهو في المسجد معه عثمان بن عفان وعلي وعبد الرحمن بن عوف وطلحة والزبير رضي الله عنهم فقلت: إن خالد بن الوليد أرسلني إليك وهو يقرأ عليك السلام ويقول: إن الناس قد انهمكوا في الخمر فقال عمر: هم هؤلاء عندك فسلهم، فقال علي رضي الله عنه: نراه إذا سكر   هذى  وإذا   هذى  افترى وعلى المفتري ثمانون فقال عمر أبلغ صاحبك ما قال: فجلد خالد ثمانين وجلد عمر ثمانين وكان عمر إذا أتي بالرجل القوي المنهمك في الشراب جلده ثمانين وإذا أتي بالرجل الضعيف التي كانت منه الزلة جلده أربعين ثم جلد عثمان ثمانين وأربعين. </a:t>
            </a:r>
            <a:endParaRPr lang="ar-SA" sz="2400" b="1" dirty="0" smtClean="0">
              <a:latin typeface="Simplified Arabic" pitchFamily="18" charset="-78"/>
              <a:ea typeface="Segoe UI" pitchFamily="34" charset="0"/>
              <a:cs typeface="Simplified Arabic" pitchFamily="18" charset="-78"/>
            </a:endParaRPr>
          </a:p>
          <a:p>
            <a:pPr rtl="1"/>
            <a:r>
              <a:rPr lang="ar-SA" sz="2400" b="1" dirty="0" smtClean="0">
                <a:latin typeface="Simplified Arabic" pitchFamily="18" charset="-78"/>
                <a:ea typeface="Segoe UI" pitchFamily="34" charset="0"/>
                <a:cs typeface="Simplified Arabic" pitchFamily="18" charset="-78"/>
              </a:rPr>
              <a:t>       </a:t>
            </a:r>
            <a:endParaRPr lang="ar-SA" b="1" dirty="0">
              <a:latin typeface="Simplified Arabic" pitchFamily="18" charset="-78"/>
              <a:ea typeface="Segoe UI" pitchFamily="34" charset="0"/>
              <a:cs typeface="Simplified Arabic" pitchFamily="18" charset="-78"/>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sz="7200" dirty="0"/>
          </a:p>
        </p:txBody>
      </p:sp>
      <p:sp>
        <p:nvSpPr>
          <p:cNvPr id="3" name="عنصر نائب للمحتوى 2"/>
          <p:cNvSpPr>
            <a:spLocks noGrp="1"/>
          </p:cNvSpPr>
          <p:nvPr>
            <p:ph idx="1"/>
          </p:nvPr>
        </p:nvSpPr>
        <p:spPr>
          <a:xfrm>
            <a:off x="495300" y="1600200"/>
            <a:ext cx="8915400" cy="4800600"/>
          </a:xfrm>
        </p:spPr>
        <p:txBody>
          <a:bodyPr/>
          <a:lstStyle/>
          <a:p>
            <a:pPr algn="just" rtl="1"/>
            <a:r>
              <a:rPr lang="ar-SA" sz="2400" b="1" dirty="0" smtClean="0">
                <a:latin typeface="Simplified Arabic" pitchFamily="18" charset="-78"/>
                <a:cs typeface="Simplified Arabic" pitchFamily="18" charset="-78"/>
              </a:rPr>
              <a:t>ومن ذلك جمع المصاحف في عهد أبي بكر رضي الله عنه، وحمل الناس على القراءة بحرف واحد من الحروف السبعة في عهد عثمان رضي الله عنه، وما أشبه ذلك ما اقتضته المصلحة العامة مما أقره الصحابة رضوان الله عليهم أجمعين.</a:t>
            </a:r>
          </a:p>
          <a:p>
            <a:pPr algn="just" rtl="1"/>
            <a:r>
              <a:rPr lang="ar-SA" sz="2400" b="1" dirty="0" smtClean="0">
                <a:latin typeface="Simplified Arabic" pitchFamily="18" charset="-78"/>
                <a:cs typeface="Simplified Arabic" pitchFamily="18" charset="-78"/>
              </a:rPr>
              <a:t>ومما يدل على إطلاق السنة بهذا المعنى قوله </a:t>
            </a:r>
            <a:r>
              <a:rPr lang="ar-SA" sz="2400" b="1" dirty="0" smtClean="0">
                <a:latin typeface="Simplified Arabic" pitchFamily="18" charset="-78"/>
                <a:cs typeface="Simplified Arabic" pitchFamily="18" charset="-78"/>
                <a:sym typeface="AGA Arabesque"/>
              </a:rPr>
              <a:t>:</a:t>
            </a:r>
            <a:r>
              <a:rPr lang="ar-SA" sz="2400" b="1" dirty="0" smtClean="0">
                <a:cs typeface="Arial" pitchFamily="34" charset="0"/>
                <a:sym typeface="AGA Arabesque"/>
              </a:rPr>
              <a:t>عليكم بسنتي وسنة الخلفاء الراشدين المهديين تمسكوا بها، وعضوا عليها بالنواجذ. وقوله</a:t>
            </a:r>
            <a:r>
              <a:rPr lang="ar-SA" sz="2400" b="1" dirty="0" smtClean="0">
                <a:cs typeface="Simplified Arabic" pitchFamily="18" charset="-78"/>
                <a:sym typeface="AGA Arabesque"/>
              </a:rPr>
              <a:t> </a:t>
            </a:r>
            <a:r>
              <a:rPr lang="ar-SA" sz="2400" b="1" dirty="0" smtClean="0">
                <a:latin typeface="Simplified Arabic" pitchFamily="18" charset="-78"/>
                <a:cs typeface="Simplified Arabic" pitchFamily="18" charset="-78"/>
                <a:sym typeface="AGA Arabesque"/>
              </a:rPr>
              <a:t>:</a:t>
            </a:r>
            <a:r>
              <a:rPr lang="ar-SA" sz="2400" b="1" dirty="0" smtClean="0">
                <a:cs typeface="Arial" pitchFamily="34" charset="0"/>
                <a:sym typeface="AGA Arabesque"/>
              </a:rPr>
              <a:t>تفترق أمتي على ثلاث وسبعين فرقة كلها في النار إلا واحدة قالوا:من هم يا رسول الله؟ قال:ما أنا عليه وأصحابي.</a:t>
            </a:r>
            <a:r>
              <a:rPr lang="ar-SA" sz="2400" b="1" dirty="0" smtClean="0">
                <a:latin typeface="Simplified Arabic" pitchFamily="18" charset="-78"/>
                <a:cs typeface="Simplified Arabic" pitchFamily="18" charset="-78"/>
              </a:rPr>
              <a:t>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مفهوم الحديث في اللغة والاصطلاح</a:t>
            </a:r>
            <a:endParaRPr lang="ar-SA" dirty="0"/>
          </a:p>
        </p:txBody>
      </p:sp>
      <p:sp>
        <p:nvSpPr>
          <p:cNvPr id="3" name="عنصر نائب للمحتوى 2"/>
          <p:cNvSpPr>
            <a:spLocks noGrp="1"/>
          </p:cNvSpPr>
          <p:nvPr>
            <p:ph idx="1"/>
          </p:nvPr>
        </p:nvSpPr>
        <p:spPr>
          <a:xfrm>
            <a:off x="495300" y="1600200"/>
            <a:ext cx="8915400" cy="4724400"/>
          </a:xfrm>
        </p:spPr>
        <p:txBody>
          <a:bodyPr/>
          <a:lstStyle/>
          <a:p>
            <a:pPr rtl="1"/>
            <a:r>
              <a:rPr lang="ar-SA" sz="2400" b="1" dirty="0" smtClean="0">
                <a:latin typeface="Simplified Arabic" pitchFamily="18" charset="-78"/>
                <a:cs typeface="Simplified Arabic" pitchFamily="18" charset="-78"/>
              </a:rPr>
              <a:t>الحديث في اللغة: الجديد من الأشياء ويجمع على أحاديث.</a:t>
            </a:r>
          </a:p>
          <a:p>
            <a:pPr rtl="1"/>
            <a:r>
              <a:rPr lang="ar-SA" sz="2400" b="1" dirty="0" smtClean="0">
                <a:latin typeface="Simplified Arabic" pitchFamily="18" charset="-78"/>
                <a:cs typeface="Simplified Arabic" pitchFamily="18" charset="-78"/>
              </a:rPr>
              <a:t>الحديث في اللغة:يطلق على القليل والكثير قال تعالى:</a:t>
            </a:r>
            <a:r>
              <a:rPr lang="ar-SA" sz="2400" b="1" dirty="0" smtClean="0">
                <a:latin typeface="Simplified Arabic" pitchFamily="18" charset="-78"/>
                <a:cs typeface="Simplified Arabic" pitchFamily="18" charset="-78"/>
                <a:sym typeface="AGA Arabesque"/>
              </a:rPr>
              <a:t></a:t>
            </a:r>
            <a:r>
              <a:rPr lang="ar-SA" sz="2400" b="1" dirty="0" smtClean="0">
                <a:latin typeface="Simplified Arabic" pitchFamily="18" charset="-78"/>
                <a:cs typeface="Simplified Arabic" pitchFamily="18" charset="-78"/>
              </a:rPr>
              <a:t> فلعلك باخع نفسك على آثارهم إن لم يؤمنوا بهذا الحديث أسفا</a:t>
            </a:r>
            <a:r>
              <a:rPr lang="ar-SA" sz="2400" b="1" dirty="0" smtClean="0">
                <a:latin typeface="Simplified Arabic" pitchFamily="18" charset="-78"/>
                <a:cs typeface="Simplified Arabic" pitchFamily="18" charset="-78"/>
                <a:sym typeface="AGA Arabesque"/>
              </a:rPr>
              <a:t> </a:t>
            </a:r>
            <a:r>
              <a:rPr lang="ar-SA" sz="2400" b="1" smtClean="0">
                <a:latin typeface="Simplified Arabic" pitchFamily="18" charset="-78"/>
                <a:cs typeface="Simplified Arabic" pitchFamily="18" charset="-78"/>
                <a:sym typeface="AGA Arabesque"/>
              </a:rPr>
              <a:t>الكهف آية6</a:t>
            </a:r>
            <a:endParaRPr lang="ar-SA" sz="2400" b="1" dirty="0" smtClean="0">
              <a:latin typeface="Simplified Arabic" pitchFamily="18" charset="-78"/>
              <a:cs typeface="Simplified Arabic" pitchFamily="18" charset="-78"/>
              <a:sym typeface="AGA Arabesque"/>
            </a:endParaRPr>
          </a:p>
          <a:p>
            <a:pPr algn="just" rtl="1"/>
            <a:r>
              <a:rPr lang="ar-SA" sz="2400" b="1" dirty="0" smtClean="0">
                <a:latin typeface="Simplified Arabic" pitchFamily="18" charset="-78"/>
                <a:cs typeface="Simplified Arabic" pitchFamily="18" charset="-78"/>
                <a:sym typeface="AGA Arabesque"/>
              </a:rPr>
              <a:t>الحديث في الاصطلاح:هو كل ما صدر عن النبي من قول أو فعل أو تقرير أو صفة خُلقية أو خِلقية. فالحديث أعم من السنة من حيث المفهوم إذ أنه يزيد على السنة بما يأتي:</a:t>
            </a:r>
          </a:p>
          <a:p>
            <a:pPr algn="just" rtl="1"/>
            <a:r>
              <a:rPr lang="ar-SA" sz="2400" b="1" dirty="0" smtClean="0">
                <a:latin typeface="Simplified Arabic" pitchFamily="18" charset="-78"/>
                <a:cs typeface="Simplified Arabic" pitchFamily="18" charset="-78"/>
                <a:sym typeface="AGA Arabesque"/>
              </a:rPr>
              <a:t>1- تناوله لكل ما صدر عن النبي حتى ولو كان منسوخاً ليس عليه العمل فالأحاديث المنسوخة تدخل في مفهوم الحديث ولا تدخل في مفهوم السنة مثل حديث الوضوء مما مست النار. </a:t>
            </a:r>
            <a:endParaRPr lang="ar-SA" sz="2400" b="1" dirty="0" smtClean="0">
              <a:latin typeface="Simplified Arabic" pitchFamily="18" charset="-78"/>
              <a:cs typeface="Simplified Arabic" pitchFamily="18" charset="-78"/>
            </a:endParaRPr>
          </a:p>
          <a:p>
            <a:pPr rtl="1"/>
            <a:endParaRPr lang="ar-SA" sz="2400" b="1" dirty="0" smtClean="0">
              <a:latin typeface="Simplified Arabic" pitchFamily="18" charset="-78"/>
              <a:cs typeface="Simplified Arabic" pitchFamily="18" charset="-78"/>
            </a:endParaRPr>
          </a:p>
          <a:p>
            <a:pPr rtl="1"/>
            <a:r>
              <a:rPr lang="ar-SA" sz="2800" b="1" dirty="0" smtClean="0">
                <a:latin typeface="Simplified Arabic" pitchFamily="18" charset="-78"/>
                <a:cs typeface="Simplified Arabic" pitchFamily="18" charset="-78"/>
              </a:rPr>
              <a:t>      </a:t>
            </a:r>
            <a:endParaRPr lang="ar-SA" sz="2800" b="1" dirty="0">
              <a:latin typeface="Simplified Arabic" pitchFamily="18" charset="-78"/>
              <a:cs typeface="Simplified Arabic" pitchFamily="18" charset="-78"/>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sz="6000" b="1" dirty="0"/>
          </a:p>
        </p:txBody>
      </p:sp>
      <p:sp>
        <p:nvSpPr>
          <p:cNvPr id="3" name="عنصر نائب للمحتوى 2"/>
          <p:cNvSpPr>
            <a:spLocks noGrp="1"/>
          </p:cNvSpPr>
          <p:nvPr>
            <p:ph idx="1"/>
          </p:nvPr>
        </p:nvSpPr>
        <p:spPr>
          <a:xfrm>
            <a:off x="495300" y="1600200"/>
            <a:ext cx="8915400" cy="4953000"/>
          </a:xfrm>
        </p:spPr>
        <p:txBody>
          <a:bodyPr/>
          <a:lstStyle/>
          <a:p>
            <a:pPr algn="just" rtl="1"/>
            <a:r>
              <a:rPr lang="ar-SA" sz="2400" b="1" dirty="0" smtClean="0"/>
              <a:t>وفي رواية توضؤا مما غيرت النار لونه نسخ بحديث جابر بن عبد الله كان، آخر الأمرين من رسول الله </a:t>
            </a:r>
            <a:r>
              <a:rPr lang="ar-SA" sz="2400" b="1" dirty="0" smtClean="0">
                <a:sym typeface="AGA Arabesque"/>
              </a:rPr>
              <a:t> ترك الوضوء مما مست النار. فهذا الحديث ناسخ للحديث الأول.</a:t>
            </a:r>
          </a:p>
          <a:p>
            <a:pPr algn="just" rtl="1"/>
            <a:r>
              <a:rPr lang="ar-SA" sz="2400" b="1" dirty="0" smtClean="0">
                <a:sym typeface="AGA Arabesque"/>
              </a:rPr>
              <a:t>ومثل حديث نهي النبي  عن زيارة القبور نسخ بحديث متأخر من حديث </a:t>
            </a:r>
            <a:r>
              <a:rPr lang="ar-SA" sz="2400" b="1" dirty="0" err="1" smtClean="0">
                <a:sym typeface="AGA Arabesque"/>
              </a:rPr>
              <a:t>بريدة</a:t>
            </a:r>
            <a:r>
              <a:rPr lang="ar-SA" sz="2400" b="1" dirty="0" smtClean="0">
                <a:sym typeface="AGA Arabesque"/>
              </a:rPr>
              <a:t> قال: قال رسول الله  :كنت نهيتكم عن زيارة القبور فزوروها فإنها تذكر بالآخرة.</a:t>
            </a:r>
          </a:p>
          <a:p>
            <a:pPr algn="just" rtl="1"/>
            <a:r>
              <a:rPr lang="ar-SA" sz="2400" b="1" dirty="0" smtClean="0">
                <a:sym typeface="AGA Arabesque"/>
              </a:rPr>
              <a:t>2- تناوله لصفات النبي  الخِلقية من حيث لونه وجسمه وشعره وطوله، عن أنس بن مالك قال في وصف النبي  : كان ربعة من القوم، ليس بالطويل ولا بالقصير، أزهر اللون ليس بأبيض </a:t>
            </a:r>
            <a:r>
              <a:rPr lang="ar-SA" sz="2400" b="1" dirty="0" err="1" smtClean="0">
                <a:sym typeface="AGA Arabesque"/>
              </a:rPr>
              <a:t>أمهق</a:t>
            </a:r>
            <a:r>
              <a:rPr lang="ar-SA" sz="2400" b="1" dirty="0" smtClean="0">
                <a:sym typeface="AGA Arabesque"/>
              </a:rPr>
              <a:t> ولا آدم، ليس  </a:t>
            </a:r>
            <a:r>
              <a:rPr lang="ar-SA" sz="2400" b="1" dirty="0" err="1" smtClean="0">
                <a:sym typeface="AGA Arabesque"/>
              </a:rPr>
              <a:t>بجعد</a:t>
            </a:r>
            <a:r>
              <a:rPr lang="ar-SA" sz="2400" b="1" dirty="0" smtClean="0">
                <a:sym typeface="AGA Arabesque"/>
              </a:rPr>
              <a:t> قطط  ولا سبط، أنزل عليه وهو ابن أربعين.</a:t>
            </a:r>
          </a:p>
          <a:p>
            <a:pPr algn="just" rtl="1"/>
            <a:r>
              <a:rPr lang="ar-SA" sz="2400" b="1" dirty="0" smtClean="0"/>
              <a:t>عن أنس قال: كان رسول الله</a:t>
            </a:r>
            <a:r>
              <a:rPr lang="ar-SA" sz="2400" b="1" dirty="0" smtClean="0">
                <a:sym typeface="AGA Arabesque"/>
              </a:rPr>
              <a:t> </a:t>
            </a:r>
            <a:r>
              <a:rPr lang="ar-SA" sz="2400" b="1" dirty="0" smtClean="0"/>
              <a:t>أزهر اللون  كأن عرقه اللؤلؤ، ولا مسست ديباجاً ولا حريراً ألين من كف رسول الله</a:t>
            </a:r>
            <a:r>
              <a:rPr lang="ar-SA" sz="2400" b="1" dirty="0" smtClean="0">
                <a:sym typeface="AGA Arabesque"/>
              </a:rPr>
              <a:t> </a:t>
            </a:r>
            <a:r>
              <a:rPr lang="ar-SA" sz="2400" b="1" dirty="0" smtClean="0"/>
              <a:t> .</a:t>
            </a:r>
            <a:endParaRPr lang="en-US" sz="2400" b="1" dirty="0" smtClean="0"/>
          </a:p>
          <a:p>
            <a:pPr algn="just" rtl="1"/>
            <a:endParaRPr lang="ar-SA" sz="2400" b="1" dirty="0" smtClean="0">
              <a:sym typeface="AGA Arabesque"/>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600200"/>
            <a:ext cx="8915400" cy="4876800"/>
          </a:xfrm>
        </p:spPr>
        <p:txBody>
          <a:bodyPr/>
          <a:lstStyle/>
          <a:p>
            <a:pPr algn="just" rtl="1"/>
            <a:r>
              <a:rPr lang="ar-SA" sz="2400" b="1" dirty="0" smtClean="0">
                <a:sym typeface="AGA Arabesque"/>
              </a:rPr>
              <a:t>3- تناوبه لأخبار النبي قبل البعثة كمولده ونشأته وتعبده في غار </a:t>
            </a:r>
            <a:r>
              <a:rPr lang="ar-SA" sz="2400" b="1" dirty="0" err="1" smtClean="0">
                <a:sym typeface="AGA Arabesque"/>
              </a:rPr>
              <a:t>حراء</a:t>
            </a:r>
            <a:r>
              <a:rPr lang="ar-SA" sz="2400" b="1" dirty="0" smtClean="0">
                <a:sym typeface="AGA Arabesque"/>
              </a:rPr>
              <a:t> فكل هذا يدخل في مفهوم الحديث ولا يدخل في مفهوم السنة .</a:t>
            </a:r>
          </a:p>
          <a:p>
            <a:pPr algn="just" rtl="1"/>
            <a:r>
              <a:rPr lang="ar-SA" sz="2400" b="1" dirty="0" smtClean="0">
                <a:sym typeface="AGA Arabesque"/>
              </a:rPr>
              <a:t>عن عائشة أم المؤمنين رضي الله عنها قالت: أول ما بدئ به رسول الله  من الوحي الرؤيا الصالحة في النوم، فكان   لا يرى رؤيا  إلا جاءت مثل فلق الصبح ،ثم حبب إليه الخلاء ،وكان يخلو بغار حراء فيتحنث فيه ،وهو التعبد الليالي ذوات العدد.</a:t>
            </a:r>
            <a:endParaRPr lang="ar-SA" sz="2400" b="1" dirty="0">
              <a:latin typeface="Simplified Arabic" pitchFamily="18" charset="-78"/>
              <a:cs typeface="Simplified Arabic" pitchFamily="18" charset="-78"/>
            </a:endParaRPr>
          </a:p>
        </p:txBody>
      </p:sp>
      <p:sp>
        <p:nvSpPr>
          <p:cNvPr id="4" name="عنوان 1"/>
          <p:cNvSpPr>
            <a:spLocks noGrp="1"/>
          </p:cNvSpPr>
          <p:nvPr>
            <p:ph type="title"/>
          </p:nvPr>
        </p:nvSpPr>
        <p:spPr/>
        <p:txBody>
          <a:bodyPr/>
          <a:lstStyle/>
          <a:p>
            <a:pPr algn="ctr" rtl="1"/>
            <a:endParaRPr lang="ar-SA" sz="6000" b="1"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sz="7200" dirty="0"/>
          </a:p>
        </p:txBody>
      </p:sp>
      <p:sp>
        <p:nvSpPr>
          <p:cNvPr id="3" name="عنصر نائب للمحتوى 2"/>
          <p:cNvSpPr>
            <a:spLocks noGrp="1"/>
          </p:cNvSpPr>
          <p:nvPr>
            <p:ph idx="1"/>
          </p:nvPr>
        </p:nvSpPr>
        <p:spPr/>
        <p:txBody>
          <a:bodyPr/>
          <a:lstStyle/>
          <a:p>
            <a:pPr algn="just" rtl="1"/>
            <a:r>
              <a:rPr lang="ar-SA" sz="2400" b="1" dirty="0" smtClean="0">
                <a:latin typeface="Simplified Arabic" pitchFamily="18" charset="-78"/>
                <a:cs typeface="Simplified Arabic" pitchFamily="18" charset="-78"/>
              </a:rPr>
              <a:t>فليس المقصود برواية هذه الأمور الإتباع والإقتداء وإنما المقصود الوقوف على عصر النبوة، ومعرفة النبي </a:t>
            </a:r>
            <a:r>
              <a:rPr lang="ar-SA" sz="2400" b="1" dirty="0" smtClean="0">
                <a:latin typeface="Simplified Arabic" pitchFamily="18" charset="-78"/>
                <a:cs typeface="Simplified Arabic" pitchFamily="18" charset="-78"/>
                <a:sym typeface="AGA Arabesque"/>
              </a:rPr>
              <a:t> حتى يصبح شخصه </a:t>
            </a:r>
            <a:r>
              <a:rPr lang="ar-SA" sz="2400" b="1" dirty="0" smtClean="0">
                <a:latin typeface="Simplified Arabic" pitchFamily="18" charset="-78"/>
                <a:cs typeface="Simplified Arabic" pitchFamily="18" charset="-78"/>
              </a:rPr>
              <a:t>وعصره ومراحل سيرته على تمام الوضوح والجلاء. وقد وضح العلماء هذا التفريق بين الحديث والسنة، فقد روي عن ابن مهدي أنه قال: سفيان الثوري إمام في الحديث وليس بإمام في السنة، والأوزاعي إمام في السنة وليس إمام في الحديث، ومالك بن أنس إمام فيهما جميعاً.</a:t>
            </a:r>
          </a:p>
          <a:p>
            <a:pPr algn="just" rtl="1"/>
            <a:r>
              <a:rPr lang="ar-SA" sz="2400" b="1" dirty="0" smtClean="0">
                <a:latin typeface="Simplified Arabic" pitchFamily="18" charset="-78"/>
                <a:cs typeface="Simplified Arabic" pitchFamily="18" charset="-78"/>
              </a:rPr>
              <a:t>ومعنى ذلك أن سفيان الثوري أكثر رواية للأخبار ومعرفة بالنقد وبالرجال، والأوزاعي أعلم بالطريقة العملية من سنن الأقوال والأفعال، ومالك جمع بين الأمرين بين الطريقة العملية وبين الرواية والنقد.</a:t>
            </a:r>
          </a:p>
          <a:p>
            <a:pPr rtl="1"/>
            <a:endParaRPr lang="ar-SA" sz="2400" b="1" u="sng" dirty="0">
              <a:solidFill>
                <a:srgbClr val="0070C0"/>
              </a:solidFill>
              <a:latin typeface="Simplified Arabic" pitchFamily="18" charset="-78"/>
              <a:cs typeface="Simplified Arabic" pitchFamily="18" charset="-78"/>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sz="7200" dirty="0"/>
          </a:p>
        </p:txBody>
      </p:sp>
      <p:sp>
        <p:nvSpPr>
          <p:cNvPr id="3" name="عنصر نائب للمحتوى 2"/>
          <p:cNvSpPr>
            <a:spLocks noGrp="1"/>
          </p:cNvSpPr>
          <p:nvPr>
            <p:ph idx="1"/>
          </p:nvPr>
        </p:nvSpPr>
        <p:spPr>
          <a:xfrm>
            <a:off x="495300" y="1600200"/>
            <a:ext cx="8915400" cy="4724400"/>
          </a:xfrm>
        </p:spPr>
        <p:txBody>
          <a:bodyPr/>
          <a:lstStyle/>
          <a:p>
            <a:pPr algn="just" rtl="1"/>
            <a:r>
              <a:rPr lang="ar-SA" sz="2400" b="1" dirty="0" smtClean="0">
                <a:latin typeface="Simplified Arabic" pitchFamily="18" charset="-78"/>
                <a:cs typeface="Simplified Arabic" pitchFamily="18" charset="-78"/>
              </a:rPr>
              <a:t>ونخلص من هذا إلى أن الحديث أعم من السنة، فكل سنة حديث وليس كل حديث سنة،</a:t>
            </a:r>
          </a:p>
          <a:p>
            <a:pPr algn="just" rtl="1"/>
            <a:r>
              <a:rPr lang="ar-SA" sz="2400" b="1" dirty="0" smtClean="0">
                <a:latin typeface="Simplified Arabic" pitchFamily="18" charset="-78"/>
                <a:cs typeface="Simplified Arabic" pitchFamily="18" charset="-78"/>
              </a:rPr>
              <a:t>وقال بعض العلماء : السنة أعم من الحديث ولكن القول الأول هو الأرجح لما بينا.</a:t>
            </a:r>
          </a:p>
          <a:p>
            <a:pPr algn="just" rtl="1"/>
            <a:r>
              <a:rPr lang="ar-SA" sz="2400" b="1" dirty="0" smtClean="0">
                <a:latin typeface="Simplified Arabic" pitchFamily="18" charset="-78"/>
                <a:cs typeface="Simplified Arabic" pitchFamily="18" charset="-78"/>
              </a:rPr>
              <a:t> والسنة هي غاية الحديث وثمرته، ومن السنة ما يفيد الوجوب أو الحرمة، ومنها ما يفيد الندب أو الكراهة، ومنها ما يفيد الإباحة وهذا مدلول السنة عند المحدثين.</a:t>
            </a:r>
          </a:p>
          <a:p>
            <a:pPr algn="just" rtl="1"/>
            <a:r>
              <a:rPr lang="ar-SA" sz="2400" b="1" dirty="0" smtClean="0">
                <a:latin typeface="Simplified Arabic" pitchFamily="18" charset="-78"/>
                <a:ea typeface="Arial Unicode MS"/>
                <a:cs typeface="Simplified Arabic" pitchFamily="18" charset="-78"/>
              </a:rPr>
              <a:t>وأما الفقهاء في السنة عندهم نوع من الأحكام الشرعية وهي ما أفاد الاستحباب والندب</a:t>
            </a:r>
          </a:p>
          <a:p>
            <a:pPr rtl="1"/>
            <a:r>
              <a:rPr lang="ar-SA" sz="2400" b="1" dirty="0" smtClean="0">
                <a:latin typeface="Simplified Arabic" pitchFamily="18" charset="-78"/>
                <a:ea typeface="Arial Unicode MS"/>
                <a:cs typeface="Simplified Arabic" pitchFamily="18" charset="-78"/>
              </a:rPr>
              <a:t>فالسنة في اصطلاح الفقهاء: هي كل ما ثبت عن النبي </a:t>
            </a:r>
            <a:r>
              <a:rPr lang="ar-SA" sz="2400" b="1" dirty="0" smtClean="0">
                <a:latin typeface="Simplified Arabic" pitchFamily="18" charset="-78"/>
                <a:ea typeface="Arial Unicode MS"/>
                <a:cs typeface="Simplified Arabic" pitchFamily="18" charset="-78"/>
                <a:sym typeface="AGA Arabesque"/>
              </a:rPr>
              <a:t> ولم يكن من باب الفرض ولا الواجب.</a:t>
            </a:r>
            <a:endParaRPr lang="ar-SA" sz="2400" b="1" dirty="0" smtClean="0">
              <a:latin typeface="Simplified Arabic" pitchFamily="18" charset="-78"/>
              <a:ea typeface="Arial Unicode MS"/>
              <a:cs typeface="Simplified Arabic" pitchFamily="18" charset="-78"/>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7200" dirty="0" smtClean="0"/>
              <a:t>الحديث القدسي</a:t>
            </a:r>
            <a:endParaRPr lang="ar-SA" sz="7200" dirty="0"/>
          </a:p>
        </p:txBody>
      </p:sp>
      <p:sp>
        <p:nvSpPr>
          <p:cNvPr id="3" name="عنصر نائب للمحتوى 2"/>
          <p:cNvSpPr>
            <a:spLocks noGrp="1"/>
          </p:cNvSpPr>
          <p:nvPr>
            <p:ph idx="1"/>
          </p:nvPr>
        </p:nvSpPr>
        <p:spPr>
          <a:xfrm>
            <a:off x="495300" y="1600200"/>
            <a:ext cx="8915400" cy="4724400"/>
          </a:xfrm>
        </p:spPr>
        <p:txBody>
          <a:bodyPr/>
          <a:lstStyle/>
          <a:p>
            <a:pPr algn="just" rtl="1"/>
            <a:r>
              <a:rPr lang="ar-SA" sz="2400" b="1" dirty="0" smtClean="0">
                <a:latin typeface="Simplified Arabic" pitchFamily="18" charset="-78"/>
                <a:cs typeface="Simplified Arabic" pitchFamily="18" charset="-78"/>
              </a:rPr>
              <a:t>تعريف الحديث القدسي في اللغة :القدسي نسبة إلى القدس أي الطهر أي الحديث المنسوب إلى الذات القدسية وهو الله سبحانه وتعالى.</a:t>
            </a:r>
          </a:p>
          <a:p>
            <a:pPr algn="just" rtl="1"/>
            <a:r>
              <a:rPr lang="ar-SA" sz="2400" b="1" dirty="0" smtClean="0">
                <a:latin typeface="Simplified Arabic" pitchFamily="18" charset="-78"/>
                <a:cs typeface="Simplified Arabic" pitchFamily="18" charset="-78"/>
              </a:rPr>
              <a:t>تعريف الحديث القدسي في الاصطلاح هو: ما نقل إلينا عن النبي</a:t>
            </a:r>
            <a:r>
              <a:rPr lang="ar-SA" sz="2400" b="1" dirty="0" smtClean="0">
                <a:latin typeface="Simplified Arabic" pitchFamily="18" charset="-78"/>
                <a:cs typeface="Simplified Arabic" pitchFamily="18" charset="-78"/>
                <a:sym typeface="AGA Arabesque"/>
              </a:rPr>
              <a:t> مع إسناده إياه إلى ربه عز وجل. فكل حديث يضيف فيه الرسول قولاً إلى الله عز وجل يسمى بالحديث القدسي لأنه صادر عن الله عز وجل من حيث إنه المتكلم به أولاً والمنشئ له وأما كونه حديثاً فلأن الرسول هو الحاكي له عن الله عز وجل بخلاف القرآن الكريم فإنه لا يضاف إلا إلى الله عز وجل فيقال فيه: قال الله تعالى ويقال في الأحاديث القدسية قال رسول الله:فيما يرويه عن ربه تعالى أو قال رسول الله : يقول الله تعالى. </a:t>
            </a:r>
            <a:r>
              <a:rPr lang="ar-SA" sz="2400" b="1" dirty="0" smtClean="0">
                <a:latin typeface="Simplified Arabic" pitchFamily="18" charset="-78"/>
                <a:cs typeface="Simplified Arabic" pitchFamily="18" charset="-78"/>
              </a:rPr>
              <a:t>    </a:t>
            </a:r>
            <a:endParaRPr lang="ar-SA" sz="2400" b="1" dirty="0">
              <a:latin typeface="Simplified Arabic" pitchFamily="18" charset="-78"/>
              <a:cs typeface="Simplified Arabic" pitchFamily="18" charset="-78"/>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smtClean="0"/>
              <a:t>الفرق بين الحديث القدسي والقرآن</a:t>
            </a:r>
            <a:endParaRPr lang="ar-SA" sz="3600" dirty="0"/>
          </a:p>
        </p:txBody>
      </p:sp>
      <p:sp>
        <p:nvSpPr>
          <p:cNvPr id="3" name="عنصر نائب للمحتوى 2"/>
          <p:cNvSpPr>
            <a:spLocks noGrp="1"/>
          </p:cNvSpPr>
          <p:nvPr>
            <p:ph idx="1"/>
          </p:nvPr>
        </p:nvSpPr>
        <p:spPr/>
        <p:txBody>
          <a:bodyPr/>
          <a:lstStyle/>
          <a:p>
            <a:pPr rtl="1">
              <a:buFont typeface="Arial" pitchFamily="34" charset="0"/>
              <a:buChar char="•"/>
            </a:pPr>
            <a:r>
              <a:rPr lang="ar-SA" sz="2400" b="1" dirty="0" smtClean="0">
                <a:latin typeface="Simplified Arabic" pitchFamily="18" charset="-78"/>
                <a:cs typeface="Simplified Arabic" pitchFamily="18" charset="-78"/>
              </a:rPr>
              <a:t>القرآن الكريم معجز بلفظه والحديث القدسي غير معجز بلفظه.</a:t>
            </a:r>
          </a:p>
          <a:p>
            <a:pPr rtl="1">
              <a:buFont typeface="Arial" pitchFamily="34" charset="0"/>
              <a:buChar char="•"/>
            </a:pPr>
            <a:r>
              <a:rPr lang="ar-SA" sz="2400" b="1" dirty="0" smtClean="0">
                <a:latin typeface="Simplified Arabic" pitchFamily="18" charset="-78"/>
                <a:cs typeface="Simplified Arabic" pitchFamily="18" charset="-78"/>
              </a:rPr>
              <a:t>القرآن الكريم متعبد بتلاوته والحديث القدسي غير متعبد بتلاوته.</a:t>
            </a:r>
          </a:p>
          <a:p>
            <a:pPr rtl="1">
              <a:buFont typeface="Arial" pitchFamily="34" charset="0"/>
              <a:buChar char="•"/>
            </a:pPr>
            <a:r>
              <a:rPr lang="ar-SA" sz="2400" b="1" dirty="0" smtClean="0">
                <a:latin typeface="Simplified Arabic" pitchFamily="18" charset="-78"/>
                <a:cs typeface="Simplified Arabic" pitchFamily="18" charset="-78"/>
              </a:rPr>
              <a:t>القرآن الكريم يشترط في ثبوته التواتر والحديث القدسي لا يشترط في ثبوته التواتر</a:t>
            </a:r>
          </a:p>
          <a:p>
            <a:pPr rtl="1"/>
            <a:r>
              <a:rPr lang="ar-SA" sz="2400" b="1" dirty="0" smtClean="0">
                <a:latin typeface="Simplified Arabic" pitchFamily="18" charset="-78"/>
                <a:cs typeface="Simplified Arabic" pitchFamily="18" charset="-78"/>
              </a:rPr>
              <a:t>الفرق بين الحديث القدسي والحديث النبوي</a:t>
            </a:r>
          </a:p>
          <a:p>
            <a:pPr rtl="1"/>
            <a:r>
              <a:rPr lang="ar-SA" sz="2400" b="1" dirty="0" smtClean="0">
                <a:latin typeface="Simplified Arabic" pitchFamily="18" charset="-78"/>
                <a:cs typeface="Simplified Arabic" pitchFamily="18" charset="-78"/>
              </a:rPr>
              <a:t>* الحديث النبوي يسند الكلام إلى النبي</a:t>
            </a:r>
            <a:r>
              <a:rPr lang="ar-SA" sz="2400" b="1" dirty="0" smtClean="0">
                <a:latin typeface="Simplified Arabic" pitchFamily="18" charset="-78"/>
                <a:cs typeface="Simplified Arabic" pitchFamily="18" charset="-78"/>
                <a:sym typeface="AGA Arabesque"/>
              </a:rPr>
              <a:t>وأما الحديث القدسي فيسند الكلام إلى الله عز وجل</a:t>
            </a:r>
          </a:p>
          <a:p>
            <a:pPr rtl="1"/>
            <a:r>
              <a:rPr lang="ar-SA" sz="2400" b="1" dirty="0" smtClean="0">
                <a:latin typeface="Simplified Arabic" pitchFamily="18" charset="-78"/>
                <a:cs typeface="Simplified Arabic" pitchFamily="18" charset="-78"/>
                <a:sym typeface="AGA Arabesque"/>
              </a:rPr>
              <a:t>* الحديث النبوي يتناول الأحكام الفقهية والترغيب والترهيب أما الحديث القدسي فإنه يركز على الترهيب والترغيب وترقيق القلوب.  </a:t>
            </a:r>
            <a:endParaRPr lang="ar-SA" sz="2400" b="1" dirty="0">
              <a:latin typeface="Simplified Arabic" pitchFamily="18" charset="-78"/>
              <a:cs typeface="Simplified Arabic" pitchFamily="18" charset="-78"/>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4000" dirty="0" smtClean="0"/>
              <a:t>أمثلة على الحديث القدسي</a:t>
            </a:r>
            <a:endParaRPr lang="ar-SA" sz="4000" dirty="0"/>
          </a:p>
        </p:txBody>
      </p:sp>
      <p:sp>
        <p:nvSpPr>
          <p:cNvPr id="3" name="عنصر نائب للمحتوى 2"/>
          <p:cNvSpPr>
            <a:spLocks noGrp="1"/>
          </p:cNvSpPr>
          <p:nvPr>
            <p:ph idx="1"/>
          </p:nvPr>
        </p:nvSpPr>
        <p:spPr>
          <a:xfrm>
            <a:off x="495300" y="1600200"/>
            <a:ext cx="8915400" cy="4648200"/>
          </a:xfrm>
        </p:spPr>
        <p:txBody>
          <a:bodyPr/>
          <a:lstStyle/>
          <a:p>
            <a:pPr marL="457200" indent="-457200" rtl="1">
              <a:buFont typeface="+mj-lt"/>
              <a:buAutoNum type="arabicParenR"/>
            </a:pPr>
            <a:r>
              <a:rPr lang="ar-SA" sz="2400" b="1" dirty="0" smtClean="0">
                <a:latin typeface="Simplified Arabic" pitchFamily="18" charset="-78"/>
                <a:cs typeface="Simplified Arabic" pitchFamily="18" charset="-78"/>
              </a:rPr>
              <a:t>عن أبي هريرة قال: قال النبي</a:t>
            </a:r>
            <a:r>
              <a:rPr lang="ar-SA" sz="2400" b="1" dirty="0" smtClean="0">
                <a:latin typeface="Simplified Arabic" pitchFamily="18" charset="-78"/>
                <a:cs typeface="Simplified Arabic" pitchFamily="18" charset="-78"/>
                <a:sym typeface="AGA Arabesque"/>
              </a:rPr>
              <a:t>: قال الله عز وجل: </a:t>
            </a:r>
            <a:r>
              <a:rPr lang="ar-SA" sz="2400" b="1" dirty="0" smtClean="0"/>
              <a:t>يؤذيني بن آدم يسب الدهر وأنا الدهر بيدي الأمر أقلب الليل والنهار.</a:t>
            </a:r>
          </a:p>
          <a:p>
            <a:pPr marL="457200" indent="-457200" rtl="1">
              <a:buFont typeface="+mj-lt"/>
              <a:buAutoNum type="arabicParenR"/>
            </a:pPr>
            <a:r>
              <a:rPr lang="ar-SA" sz="2400" b="1" dirty="0" smtClean="0"/>
              <a:t>عن أبي هريرة رضي الله عنه قال: قال النبي </a:t>
            </a:r>
            <a:r>
              <a:rPr lang="ar-SA" sz="2400" b="1" dirty="0" smtClean="0">
                <a:latin typeface="Simplified Arabic" pitchFamily="18" charset="-78"/>
                <a:cs typeface="Simplified Arabic" pitchFamily="18" charset="-78"/>
                <a:sym typeface="AGA Arabesque"/>
              </a:rPr>
              <a:t> :</a:t>
            </a:r>
            <a:r>
              <a:rPr lang="ar-SA" sz="2400" b="1" dirty="0" smtClean="0"/>
              <a:t>قال الله تعالى : يشتمني  ابن آدم وما ينبغي له أن   يشتمني ، ويكذبني وما ينبغي له، أما شتمه فقوله إن لي ولدا ،وأما تكذيبه فقوله :ليس يعيدني كما بدأني.</a:t>
            </a:r>
          </a:p>
          <a:p>
            <a:pPr marL="457200" indent="-457200" rtl="1">
              <a:buFont typeface="+mj-lt"/>
              <a:buAutoNum type="arabicParenR"/>
            </a:pPr>
            <a:r>
              <a:rPr lang="ar-SA" sz="2400" b="1" dirty="0" smtClean="0"/>
              <a:t>عن ابن عباس قال: قال رسول الله </a:t>
            </a:r>
            <a:r>
              <a:rPr lang="ar-SA" sz="2400" b="1" dirty="0" smtClean="0">
                <a:latin typeface="Simplified Arabic" pitchFamily="18" charset="-78"/>
                <a:cs typeface="Simplified Arabic" pitchFamily="18" charset="-78"/>
                <a:sym typeface="AGA Arabesque"/>
              </a:rPr>
              <a:t>:</a:t>
            </a:r>
            <a:r>
              <a:rPr lang="ar-SA" sz="2400" b="1" dirty="0" smtClean="0"/>
              <a:t>  يقول الله: إذا أخذت كريمتي عبدي فصبر واحتسب لم أرض له ثوابا دون الجنة.</a:t>
            </a:r>
            <a:endParaRPr lang="en-US" sz="2400" b="1" dirty="0" smtClean="0"/>
          </a:p>
          <a:p>
            <a:pPr marL="457200" indent="-457200" rtl="1">
              <a:buFont typeface="+mj-lt"/>
              <a:buAutoNum type="arabicParenR"/>
            </a:pPr>
            <a:endParaRPr lang="ar-SA" sz="2400" dirty="0" smtClean="0"/>
          </a:p>
          <a:p>
            <a:pPr rtl="1"/>
            <a:endParaRPr lang="ar-SA" sz="2400" dirty="0">
              <a:latin typeface="Simplified Arabic" pitchFamily="18" charset="-78"/>
              <a:cs typeface="Simplified Arabic" pitchFamily="18" charset="-78"/>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t>مكانة السنة النبوية</a:t>
            </a:r>
            <a:endParaRPr lang="ar-SA" dirty="0"/>
          </a:p>
        </p:txBody>
      </p:sp>
      <p:sp>
        <p:nvSpPr>
          <p:cNvPr id="3" name="عنصر نائب للمحتوى 2"/>
          <p:cNvSpPr>
            <a:spLocks noGrp="1"/>
          </p:cNvSpPr>
          <p:nvPr>
            <p:ph idx="1"/>
          </p:nvPr>
        </p:nvSpPr>
        <p:spPr/>
        <p:txBody>
          <a:bodyPr/>
          <a:lstStyle/>
          <a:p>
            <a:pPr rtl="1"/>
            <a:r>
              <a:rPr lang="ar-SA" sz="2400" b="1" dirty="0" smtClean="0">
                <a:latin typeface="Simplified Arabic" pitchFamily="18" charset="-78"/>
                <a:cs typeface="Simplified Arabic" pitchFamily="18" charset="-78"/>
              </a:rPr>
              <a:t>مكانة السنة من التشريع:</a:t>
            </a:r>
          </a:p>
          <a:p>
            <a:pPr algn="just" rtl="1"/>
            <a:r>
              <a:rPr lang="ar-SA" sz="2400" b="1" dirty="0" smtClean="0">
                <a:latin typeface="Simplified Arabic" pitchFamily="18" charset="-78"/>
                <a:cs typeface="Simplified Arabic" pitchFamily="18" charset="-78"/>
              </a:rPr>
              <a:t>القرآن والسنة مصدران تشريعيان متلازمان، لا يمكن لمسلم أن يفهم الشريعة إلا بالرجوع إليهما معاً ولا غنى لمجتهد أو عالم عن أحدهما،ولا ريب إن السنة في معظمها تأتي في المرتبة الثانية بعد القرآن الكريم من حيث الثبوت، فالقرآن الكريم كله متواتر: وقليل من السنة ما نقل بالتواتر، وأما من حيث إفادة السنة للأحكام الشرعية فالقرآن يحلل والسنة تحلل، والقرآن يحرم والسنة تحرم، والقرآن يندب والسنة تندب، والقرآن يبيح والسنة تبيح، فالسنة بمنزلة القرآن الكريم من حيث التشريع وإفادة الأحكام، ومن حيث وجوب العمل بها، ومن حيث أنها وحي من عند الله عز وجل قال</a:t>
            </a:r>
            <a:r>
              <a:rPr lang="ar-SA" sz="2400" b="1" dirty="0" smtClean="0">
                <a:latin typeface="Simplified Arabic" pitchFamily="18" charset="-78"/>
                <a:cs typeface="Simplified Arabic" pitchFamily="18" charset="-78"/>
                <a:sym typeface="AGA Arabesque"/>
              </a:rPr>
              <a:t></a:t>
            </a:r>
            <a:r>
              <a:rPr lang="ar-SA" sz="2400" b="1" dirty="0" smtClean="0">
                <a:latin typeface="Simplified Arabic" pitchFamily="18" charset="-78"/>
                <a:cs typeface="Simplified Arabic" pitchFamily="18" charset="-78"/>
              </a:rPr>
              <a:t> :ألا إني أوتيت القرآن ومثله معه.</a:t>
            </a:r>
            <a:endParaRPr lang="ar-SA" sz="2400" b="1" dirty="0">
              <a:latin typeface="Simplified Arabic" pitchFamily="18" charset="-78"/>
              <a:cs typeface="Simplified Arabic" pitchFamily="18" charset="-78"/>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أدلة حجية السنة النبوية المطهرة</a:t>
            </a:r>
            <a:endParaRPr lang="ar-SA" dirty="0"/>
          </a:p>
        </p:txBody>
      </p:sp>
      <p:sp>
        <p:nvSpPr>
          <p:cNvPr id="3" name="عنصر نائب للمحتوى 2"/>
          <p:cNvSpPr>
            <a:spLocks noGrp="1"/>
          </p:cNvSpPr>
          <p:nvPr>
            <p:ph idx="1"/>
          </p:nvPr>
        </p:nvSpPr>
        <p:spPr/>
        <p:txBody>
          <a:bodyPr/>
          <a:lstStyle/>
          <a:p>
            <a:r>
              <a:rPr lang="ar-SA" sz="2400" b="1" dirty="0" smtClean="0"/>
              <a:t>أدلة حجية السنة من القرآن الكريم</a:t>
            </a:r>
            <a:r>
              <a:rPr lang="ar-SA" sz="2400" dirty="0" smtClean="0"/>
              <a:t>:</a:t>
            </a:r>
          </a:p>
          <a:p>
            <a:pPr marL="457200" indent="-457200" rtl="1">
              <a:buFont typeface="+mj-lt"/>
              <a:buAutoNum type="arabicParenR"/>
            </a:pPr>
            <a:r>
              <a:rPr lang="ar-SA" sz="2400" b="1" dirty="0" smtClean="0"/>
              <a:t>قال تعالى:</a:t>
            </a:r>
            <a:r>
              <a:rPr lang="ar-SA" sz="2400" b="1" dirty="0" smtClean="0">
                <a:sym typeface="AGA Arabesque"/>
              </a:rPr>
              <a:t></a:t>
            </a:r>
            <a:r>
              <a:rPr lang="ar-SA" sz="2400" b="1" dirty="0" smtClean="0"/>
              <a:t>يا أيها الذين آمنوا أطيعوا الله وأطيعوا الرسول وأولي الأمر منكم فإن تنازعتم في شيءٍ فردوه إلى الله والرسول إن كنتم تؤمنون بالله واليوم الآخر</a:t>
            </a:r>
            <a:r>
              <a:rPr lang="ar-SA" sz="2400" b="1" dirty="0" smtClean="0">
                <a:sym typeface="AGA Arabesque"/>
              </a:rPr>
              <a:t></a:t>
            </a:r>
            <a:r>
              <a:rPr lang="ar-SA" sz="1100" b="1" dirty="0" smtClean="0"/>
              <a:t>النساء آية </a:t>
            </a:r>
            <a:r>
              <a:rPr lang="ar-SA" sz="1600" b="1" dirty="0" smtClean="0"/>
              <a:t>59</a:t>
            </a:r>
          </a:p>
          <a:p>
            <a:pPr marL="457200" indent="-457200" rtl="1">
              <a:buFont typeface="+mj-lt"/>
              <a:buAutoNum type="arabicParenR"/>
            </a:pPr>
            <a:r>
              <a:rPr lang="ar-SA" sz="2400" b="1" dirty="0" smtClean="0"/>
              <a:t>قال تعالى:</a:t>
            </a:r>
            <a:r>
              <a:rPr lang="ar-SA" sz="2400" b="1" dirty="0" smtClean="0">
                <a:sym typeface="AGA Arabesque"/>
              </a:rPr>
              <a:t> </a:t>
            </a:r>
            <a:r>
              <a:rPr lang="ar-SA" sz="2400" b="1" dirty="0" smtClean="0"/>
              <a:t>من يطع الرسول فقد أطاع الله</a:t>
            </a:r>
            <a:r>
              <a:rPr lang="ar-SA" sz="2400" b="1" dirty="0" smtClean="0">
                <a:sym typeface="AGA Arabesque"/>
              </a:rPr>
              <a:t> </a:t>
            </a:r>
            <a:r>
              <a:rPr lang="ar-SA" sz="2400" b="1" dirty="0" smtClean="0"/>
              <a:t> </a:t>
            </a:r>
            <a:r>
              <a:rPr lang="ar-SA" sz="1600" b="1" dirty="0" smtClean="0"/>
              <a:t>النساء آية 80</a:t>
            </a:r>
          </a:p>
          <a:p>
            <a:pPr marL="457200" indent="-457200" rtl="1">
              <a:buFont typeface="+mj-lt"/>
              <a:buAutoNum type="arabicParenR"/>
            </a:pPr>
            <a:r>
              <a:rPr lang="ar-SA" sz="2400" b="1" dirty="0" smtClean="0"/>
              <a:t>قال تعالى</a:t>
            </a:r>
            <a:r>
              <a:rPr lang="ar-SA" sz="2400" b="1" dirty="0" smtClean="0">
                <a:sym typeface="AGA Arabesque"/>
              </a:rPr>
              <a:t>  </a:t>
            </a:r>
            <a:r>
              <a:rPr lang="ar-SA" sz="2400" b="1" dirty="0" smtClean="0"/>
              <a:t>وما أتاكم الرسول فخذوه وما نهاكم عنه فانتهوا</a:t>
            </a:r>
            <a:r>
              <a:rPr lang="ar-SA" sz="2400" b="1" dirty="0" smtClean="0">
                <a:sym typeface="AGA Arabesque"/>
              </a:rPr>
              <a:t>  </a:t>
            </a:r>
            <a:r>
              <a:rPr lang="ar-SA" sz="2400" b="1" dirty="0" smtClean="0"/>
              <a:t> </a:t>
            </a:r>
            <a:r>
              <a:rPr lang="ar-SA" sz="1600" b="1" dirty="0" smtClean="0"/>
              <a:t>الحشر آية 7</a:t>
            </a:r>
          </a:p>
          <a:p>
            <a:pPr marL="457200" indent="-457200" rtl="1">
              <a:buFont typeface="+mj-lt"/>
              <a:buAutoNum type="arabicParenR"/>
            </a:pPr>
            <a:r>
              <a:rPr lang="ar-SA" sz="2400" b="1" dirty="0" smtClean="0"/>
              <a:t>قال تعالى:</a:t>
            </a:r>
            <a:r>
              <a:rPr lang="ar-SA" sz="2400" b="1" dirty="0" smtClean="0">
                <a:sym typeface="AGA Arabesque"/>
              </a:rPr>
              <a:t> </a:t>
            </a:r>
            <a:r>
              <a:rPr lang="ar-SA" sz="2400" b="1" dirty="0" smtClean="0"/>
              <a:t> فلا وربك لا يؤمنون حتى يحكموك فيما شجر بينهم ثم لا يجدوا في أنفسهم حرجا مما قضيت ويسلموا تسليما</a:t>
            </a:r>
            <a:r>
              <a:rPr lang="ar-SA" sz="2400" b="1" dirty="0" smtClean="0">
                <a:sym typeface="AGA Arabesque"/>
              </a:rPr>
              <a:t>  </a:t>
            </a:r>
            <a:r>
              <a:rPr lang="ar-SA" sz="2400" b="1" dirty="0" smtClean="0"/>
              <a:t> </a:t>
            </a:r>
            <a:r>
              <a:rPr lang="ar-SA" sz="1600" b="1" dirty="0" smtClean="0"/>
              <a:t>النساء آية 65</a:t>
            </a:r>
          </a:p>
          <a:p>
            <a:pPr marL="457200" indent="-457200" rtl="1">
              <a:buFont typeface="+mj-lt"/>
              <a:buAutoNum type="arabicParenR"/>
            </a:pPr>
            <a:r>
              <a:rPr lang="ar-SA" sz="2400" b="1" dirty="0" smtClean="0"/>
              <a:t>قال تعالى: </a:t>
            </a:r>
            <a:r>
              <a:rPr lang="ar-SA" sz="2400" b="1" dirty="0" smtClean="0">
                <a:sym typeface="AGA Arabesque"/>
              </a:rPr>
              <a:t> هو الذي بعث في الأميين رسولاً منهم يتلو عليهم آياته ويزكيهم ويعلمهم الكتاب والحكمة وإن كانوا من قبل لفي ضلال مبينالجمعة آية 164</a:t>
            </a:r>
          </a:p>
          <a:p>
            <a:pPr marL="457200" indent="-457200" rtl="1">
              <a:buFont typeface="+mj-lt"/>
              <a:buAutoNum type="arabicParenR"/>
            </a:pPr>
            <a:r>
              <a:rPr lang="ar-SA" sz="2400" b="1" dirty="0" smtClean="0">
                <a:sym typeface="AGA Arabesque"/>
              </a:rPr>
              <a:t>قال تعالى وما ينطق عن الهوى إن هو إلا وحي يوحى  النجم آية 3-4</a:t>
            </a:r>
            <a:endParaRPr lang="ar-SA" sz="2400" b="1"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أدلة حجية السنة من الحديث النبوي الشريف</a:t>
            </a:r>
            <a:endParaRPr lang="ar-SA" dirty="0"/>
          </a:p>
        </p:txBody>
      </p:sp>
      <p:sp>
        <p:nvSpPr>
          <p:cNvPr id="3" name="عنصر نائب للمحتوى 2"/>
          <p:cNvSpPr>
            <a:spLocks noGrp="1"/>
          </p:cNvSpPr>
          <p:nvPr>
            <p:ph idx="1"/>
          </p:nvPr>
        </p:nvSpPr>
        <p:spPr/>
        <p:txBody>
          <a:bodyPr/>
          <a:lstStyle/>
          <a:p>
            <a:pPr marL="457200" indent="-457200" rtl="1">
              <a:buFont typeface="+mj-lt"/>
              <a:buAutoNum type="arabicParenR"/>
            </a:pPr>
            <a:r>
              <a:rPr lang="ar-SA" sz="2400" b="1" dirty="0" smtClean="0">
                <a:sym typeface="AGA Arabesque"/>
              </a:rPr>
              <a:t>عن المقدام بن معد يكرب رضي الله عنه، عن رسول الله  قال: ألا إني أوتيت القرآن ومثله معه.</a:t>
            </a:r>
          </a:p>
          <a:p>
            <a:pPr marL="457200" indent="-457200" rtl="1">
              <a:buFont typeface="+mj-lt"/>
              <a:buAutoNum type="arabicParenR"/>
            </a:pPr>
            <a:r>
              <a:rPr lang="ar-SA" sz="2400" b="1" dirty="0" smtClean="0">
                <a:sym typeface="AGA Arabesque"/>
              </a:rPr>
              <a:t>عن العرباض بن سارية قال :قال رسول الله  :</a:t>
            </a:r>
            <a:r>
              <a:rPr lang="ar-SA" sz="2400" b="1" dirty="0" smtClean="0">
                <a:cs typeface="Arial" pitchFamily="34" charset="0"/>
                <a:sym typeface="AGA Arabesque"/>
              </a:rPr>
              <a:t>عليكم بسنتي وسنة الخلفاء الراشدين المهديين تمسكوا بها، وعضوا عليها بالنواجذ.</a:t>
            </a:r>
          </a:p>
          <a:p>
            <a:pPr marL="457200" indent="-457200" rtl="1">
              <a:buFont typeface="+mj-lt"/>
              <a:buAutoNum type="arabicParenR"/>
            </a:pPr>
            <a:r>
              <a:rPr lang="ar-SA" sz="2400" b="1" dirty="0" smtClean="0"/>
              <a:t>قال </a:t>
            </a:r>
            <a:r>
              <a:rPr lang="ar-SA" sz="2400" b="1" dirty="0" smtClean="0">
                <a:sym typeface="AGA Arabesque"/>
              </a:rPr>
              <a:t>:تركت فيكم أمرين لن تضلوا بعدي ما تمسكتم بهما :كتاب الله وسنتي.</a:t>
            </a:r>
            <a:endParaRPr lang="ar-SA" sz="2400" b="1" dirty="0" smtClean="0">
              <a:cs typeface="Arial" pitchFamily="34" charset="0"/>
              <a:sym typeface="AGA Arabesque"/>
            </a:endParaRPr>
          </a:p>
          <a:p>
            <a:pPr marL="457200" indent="-457200" rtl="1">
              <a:buFont typeface="+mj-lt"/>
              <a:buAutoNum type="arabicParenR"/>
            </a:pPr>
            <a:endParaRPr lang="ar-SA" sz="2400" b="1" dirty="0" smtClean="0">
              <a:cs typeface="Arial" pitchFamily="34" charset="0"/>
              <a:sym typeface="AGA Arabesque"/>
            </a:endParaRPr>
          </a:p>
          <a:p>
            <a:pPr marL="457200" indent="-457200" rtl="1"/>
            <a:r>
              <a:rPr lang="ar-SA" sz="2400" b="1" dirty="0" smtClean="0">
                <a:cs typeface="Arial" pitchFamily="34" charset="0"/>
                <a:sym typeface="AGA Arabesque"/>
              </a:rPr>
              <a:t>هذه الأحاديث تدل على أن الرسول </a:t>
            </a:r>
            <a:r>
              <a:rPr lang="ar-SA" sz="2400" b="1" dirty="0" smtClean="0">
                <a:sym typeface="AGA Arabesque"/>
              </a:rPr>
              <a:t> أوتي الكتاب والسنة، وتوجب التمسك بهما والأخذ بما في السنة كما يؤخذ بما في كتاب الله عز وجل.</a:t>
            </a:r>
            <a:endParaRPr lang="ar-SA" sz="2400" b="1"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منزلة السنة النبوية من القرآن الكريم</a:t>
            </a:r>
            <a:endParaRPr lang="ar-SA" dirty="0"/>
          </a:p>
        </p:txBody>
      </p:sp>
      <p:sp>
        <p:nvSpPr>
          <p:cNvPr id="3" name="عنصر نائب للمحتوى 2"/>
          <p:cNvSpPr>
            <a:spLocks noGrp="1"/>
          </p:cNvSpPr>
          <p:nvPr>
            <p:ph idx="1"/>
          </p:nvPr>
        </p:nvSpPr>
        <p:spPr/>
        <p:txBody>
          <a:bodyPr/>
          <a:lstStyle/>
          <a:p>
            <a:pPr algn="just" rtl="1"/>
            <a:r>
              <a:rPr lang="ar-SA" sz="2400" b="1" dirty="0" smtClean="0"/>
              <a:t>أولاً: السنة بينت وفصلت ما أجمل من عبادات وأحكام فقد فرض الله عز وجل الصلاة على المؤمنين، من غير أن يبين أوقاتها وأركانها وعدد ركعاتها فبين النبي </a:t>
            </a:r>
            <a:r>
              <a:rPr lang="ar-SA" sz="2400" b="1" dirty="0" smtClean="0">
                <a:sym typeface="AGA Arabesque"/>
              </a:rPr>
              <a:t> هذا بصلاته وبتعليمه للمسلمين كيفية الصلاة وبقوله :صلوا كما رأيتموني أصلي. وفرض الله سبحانه وتعالى الزكاة من غير أن يبين الأموال التي تجب فيها الزكاة كالنقد وعروض التجارة </a:t>
            </a:r>
            <a:r>
              <a:rPr lang="ar-SA" sz="2400" b="1" dirty="0" err="1" smtClean="0">
                <a:sym typeface="AGA Arabesque"/>
              </a:rPr>
              <a:t>والزروع</a:t>
            </a:r>
            <a:r>
              <a:rPr lang="ar-SA" sz="2400" b="1" dirty="0" smtClean="0">
                <a:sym typeface="AGA Arabesque"/>
              </a:rPr>
              <a:t> والأنعام، كما لم يبين النصاب الذي تجب فيه الزكاة، فجاءت السنة المطهرة فبينت ذلك. وفرض الله الحج من غير أن يبين مناسكه، فجاءت السنة الفعلية فبينت كيفيته ومناسكه وقال:خذوا عني مناسككم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sym typeface="AGA Arabesque"/>
              </a:rPr>
              <a:t>عن الحسن أن عمران بن الحصين رضي الله عنه، كان جالساً ومعه أصحابه فقال رجل من القوم: لا تحدثوننا إلا بالقرآن،قال:فقال له:ادن، فدنا ،فقال أرأيت لو وكلت أنت وأصحابك إلى القرآن أكنت تجد فيه صلاة الظهر أربعاً،وصلاة العصر أربعاً، وصلاة المغرب ثلاثاً،تقرأ في اثنتين، أرأيت لو وكلت أنت وأصحابك إلى القرآن أكنت تجد الطواف بالبيت سبعاً والطواف بالصفا والمروة؟ ثم قال:أي قوم خذوا عنا فإنكم والله إلا تفعلوا لتضلُّن.</a:t>
            </a:r>
            <a:endParaRPr lang="ar-SA" sz="2800" b="1" dirty="0" smtClean="0"/>
          </a:p>
          <a:p>
            <a:endParaRPr lang="ar-S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en-US" sz="2400" b="1" dirty="0" smtClean="0"/>
              <a:t>   </a:t>
            </a:r>
            <a:r>
              <a:rPr lang="ar-SA" sz="2400" b="1" dirty="0" smtClean="0"/>
              <a:t>ثانياً:السنة النبوية تخصص عام القرآن الكريم، ومن هذا ما ورد في بيان قوله تعالى:</a:t>
            </a:r>
            <a:r>
              <a:rPr lang="ar-SA" sz="2400" b="1" dirty="0" smtClean="0">
                <a:sym typeface="AGA Arabesque"/>
              </a:rPr>
              <a:t></a:t>
            </a:r>
            <a:r>
              <a:rPr lang="ar-SA" sz="2400" b="1" dirty="0" smtClean="0"/>
              <a:t> يوصيكم الله في أولادكم للذكر مثل حظ الأنثيين</a:t>
            </a:r>
            <a:r>
              <a:rPr lang="ar-SA" sz="2400" b="1" dirty="0" smtClean="0">
                <a:sym typeface="AGA Arabesque"/>
              </a:rPr>
              <a:t></a:t>
            </a:r>
            <a:r>
              <a:rPr lang="ar-SA" sz="2400" b="1" dirty="0" smtClean="0"/>
              <a:t> سورة النساء آية 11.</a:t>
            </a:r>
          </a:p>
          <a:p>
            <a:pPr algn="just" rtl="1"/>
            <a:r>
              <a:rPr lang="ar-SA" sz="2400" b="1" dirty="0" smtClean="0"/>
              <a:t>فهذا حكم عام في وراثة الأولاد الآباء والأمهات فخصصت السنة المورث بغير الأنبياء بقوله </a:t>
            </a:r>
            <a:r>
              <a:rPr lang="ar-SA" sz="2400" b="1" dirty="0" smtClean="0">
                <a:sym typeface="AGA Arabesque"/>
              </a:rPr>
              <a:t>: نحن معاشر الأنبياء لا نورث ما تركناه صدقة. وخصصت الوارث بغير القاتل بقوله : لا يرث القاتل.</a:t>
            </a:r>
          </a:p>
          <a:p>
            <a:pPr rtl="1"/>
            <a:r>
              <a:rPr lang="ar-SA" sz="2400" b="1" dirty="0" smtClean="0">
                <a:sym typeface="AGA Arabesque"/>
              </a:rPr>
              <a:t>ثالثاً :السنة النبوية تقيد مطلق القرآن الكريم كما في قوله تعالى والسارق والسارقة فاقطعوا أيديهما سورة المائدة 38.</a:t>
            </a:r>
          </a:p>
          <a:p>
            <a:pPr algn="just" rtl="1"/>
            <a:r>
              <a:rPr lang="ar-SA" sz="2400" b="1" dirty="0" smtClean="0">
                <a:sym typeface="AGA Arabesque"/>
              </a:rPr>
              <a:t>فإن قطع اليد لم يقيد في الآية بموضع خاص ،فتطلق اليد على الكف وعلى الساعد وعلى الذراع، ولكن السنة بينت هذا وقيدت القطع بأن يكون القطع من الرسغ.</a:t>
            </a:r>
            <a:r>
              <a:rPr lang="ar-SA" sz="2400" b="1" dirty="0" smtClean="0"/>
              <a:t> وقد فعل ذلك رسول الله</a:t>
            </a:r>
            <a:r>
              <a:rPr lang="ar-SA" sz="2400" b="1" dirty="0" smtClean="0">
                <a:sym typeface="AGA Arabesque"/>
              </a:rPr>
              <a:t> عندما أُتي بسارق فقطع يده من مفصل الكف .</a:t>
            </a:r>
            <a:endParaRPr lang="ar-SA" sz="2400" b="1" dirty="0" smtClean="0"/>
          </a:p>
          <a:p>
            <a:pPr rtl="1"/>
            <a:r>
              <a:rPr lang="ar-SA" sz="2400" dirty="0" smtClean="0">
                <a:sym typeface="AGA Arabesque"/>
              </a:rPr>
              <a:t> </a:t>
            </a:r>
            <a:endParaRPr lang="ar-SA" sz="2400"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2400" b="1" dirty="0" smtClean="0"/>
              <a:t>رابعاً:السنة تثبت وتؤكد ما جاء في القرآن الكريم ومن ذلك جميع الأحاديث التي تدل على وجوب الصلاة والزكاة والصوم والحج والصدقة قال تعالى:</a:t>
            </a:r>
            <a:r>
              <a:rPr lang="ar-SA" sz="2400" b="1" dirty="0" smtClean="0">
                <a:sym typeface="AGA Arabesque"/>
              </a:rPr>
              <a:t></a:t>
            </a:r>
            <a:r>
              <a:rPr lang="ar-SA" sz="2400" b="1" dirty="0" smtClean="0"/>
              <a:t>وأقيموا الصلاة وآتوا الزكاة</a:t>
            </a:r>
            <a:r>
              <a:rPr lang="ar-SA" sz="2400" b="1" dirty="0" smtClean="0">
                <a:sym typeface="AGA Arabesque"/>
              </a:rPr>
              <a:t> وقال تعالىولله على الناس حج البيت من استطاع إليه سبيلا </a:t>
            </a:r>
            <a:r>
              <a:rPr lang="ar-SA" sz="1600" b="1" dirty="0" smtClean="0">
                <a:sym typeface="AGA Arabesque"/>
              </a:rPr>
              <a:t>آل عمران آية </a:t>
            </a:r>
            <a:r>
              <a:rPr lang="ar-SA" sz="1800" b="1" dirty="0" smtClean="0">
                <a:sym typeface="AGA Arabesque"/>
              </a:rPr>
              <a:t>97</a:t>
            </a:r>
            <a:r>
              <a:rPr lang="ar-SA" sz="2400" b="1" dirty="0" smtClean="0">
                <a:sym typeface="AGA Arabesque"/>
              </a:rPr>
              <a:t> .فجاءت السنة فأكدت ذلك. </a:t>
            </a:r>
          </a:p>
          <a:p>
            <a:pPr rtl="1"/>
            <a:r>
              <a:rPr lang="ar-SA" sz="2400" b="1" dirty="0" smtClean="0">
                <a:sym typeface="AGA Arabesque"/>
              </a:rPr>
              <a:t>قال  : بني الإسلام  على خمس: شهادة أن لا إله إلا الله، وأن محمدا رسول الله، </a:t>
            </a:r>
            <a:r>
              <a:rPr lang="ar-SA" sz="2400" b="1" dirty="0" err="1" smtClean="0">
                <a:sym typeface="AGA Arabesque"/>
              </a:rPr>
              <a:t>واقام</a:t>
            </a:r>
            <a:r>
              <a:rPr lang="ar-SA" sz="2400" b="1" dirty="0" smtClean="0">
                <a:sym typeface="AGA Arabesque"/>
              </a:rPr>
              <a:t> الصلاة وإيتاء الزكاة، وصوم رمضان، وحج البيت .</a:t>
            </a:r>
          </a:p>
          <a:p>
            <a:pPr rtl="1"/>
            <a:r>
              <a:rPr lang="ar-SA" sz="2400" b="1" dirty="0" smtClean="0">
                <a:sym typeface="AGA Arabesque"/>
              </a:rPr>
              <a:t>القرآن الكريم حرم الربا بقوله تعالى وأحل الله البيع وحرم الربا  .</a:t>
            </a:r>
            <a:r>
              <a:rPr lang="ar-SA" sz="1800" b="1" dirty="0" smtClean="0">
                <a:sym typeface="AGA Arabesque"/>
              </a:rPr>
              <a:t>البقرة آية </a:t>
            </a:r>
            <a:r>
              <a:rPr lang="ar-SA" sz="1600" b="1" dirty="0" smtClean="0">
                <a:sym typeface="AGA Arabesque"/>
              </a:rPr>
              <a:t>275</a:t>
            </a:r>
            <a:r>
              <a:rPr lang="ar-SA" sz="2400" b="1" dirty="0" smtClean="0">
                <a:sym typeface="AGA Arabesque"/>
              </a:rPr>
              <a:t>والسنة أكدت ذلك  عن أبي هريرة،أن رسول الله  قال: اجتنبوا السبع الموبقات قيل يا رسول الله وما هن؟ قال: الشرك بالله، والسحر، وقتل النفس التي حرم الله إلا بالحق ،وأكل مال اليتيم، وأكل الربا، والتولي يوم الزحف، وقذف المحصنات الغافلات المؤمنات. </a:t>
            </a:r>
            <a:endParaRPr lang="ar-SA" sz="2400" b="1"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r" rtl="1"/>
            <a:r>
              <a:rPr lang="ar-SA" sz="2400" b="1" dirty="0" smtClean="0"/>
              <a:t>القرآن الكريم حرم شرب الخمر قال تعالى:</a:t>
            </a:r>
            <a:r>
              <a:rPr lang="en-US" sz="2400" b="1" dirty="0" smtClean="0">
                <a:sym typeface="AGA Arabesque"/>
              </a:rPr>
              <a:t> </a:t>
            </a:r>
            <a:r>
              <a:rPr lang="ar-SA" sz="2400" b="1" dirty="0" smtClean="0">
                <a:sym typeface="AGA Arabesque"/>
              </a:rPr>
              <a:t>إنما الخمر والميسر والأنصاب والأزلام رجس من عمل الشيطان فاجتنبوه  </a:t>
            </a:r>
            <a:r>
              <a:rPr lang="ar-SA" sz="1600" b="1" dirty="0" smtClean="0">
                <a:sym typeface="AGA Arabesque"/>
              </a:rPr>
              <a:t>المائدة آية 90</a:t>
            </a:r>
            <a:r>
              <a:rPr lang="ar-SA" sz="2400" b="1" dirty="0" smtClean="0">
                <a:sym typeface="AGA Arabesque"/>
              </a:rPr>
              <a:t>.</a:t>
            </a:r>
          </a:p>
          <a:p>
            <a:pPr rtl="1"/>
            <a:r>
              <a:rPr lang="ar-SA" sz="2400" b="1" dirty="0" smtClean="0">
                <a:sym typeface="AGA Arabesque"/>
              </a:rPr>
              <a:t>جاءت السنة النبوية فأكدت ذلك قال : ما أسكر كثيره فقليله حرام. وقال :لعن الله الخمر، وشاربها ،وعاصرها، ومعتصرها ،وحاملها، والمحمولة إليه.</a:t>
            </a:r>
          </a:p>
          <a:p>
            <a:pPr algn="just" rtl="1"/>
            <a:r>
              <a:rPr lang="ar-SA" sz="2400" b="1" dirty="0" smtClean="0">
                <a:sym typeface="AGA Arabesque"/>
              </a:rPr>
              <a:t>خامساً:السنة استقلت ببعض الأحكام التي لم ترد في القرآن الكريم كتحريم الحمر الأهلية، وكل ذي ناب من السباع ومخلب من الطير، وتحريم نكاح المرأة على عمتها وخالتها  عن المقدام بن معد يكرب، عن رسول الله  قال: ألا إني أوتيت الكتاب ومثله معه، ألا يوشك رجل شبعان على أريكته  يقول عليكم بهذا القرآن، فما وجدتم فيه من حلال فأحلوه، وما وجدتم فيه من حرام فحرموه، ألا لا يحل لكم لحم الحمار الأهلي، ولا كل ذي ناب من السباع ولا لقطة معاهد إلا أن يستغني عنها صاحبها.</a:t>
            </a:r>
          </a:p>
          <a:p>
            <a:pPr rtl="1"/>
            <a:r>
              <a:rPr lang="ar-SA" sz="2400" b="1" dirty="0" smtClean="0">
                <a:sym typeface="AGA Arabesque"/>
              </a:rPr>
              <a:t>وقال  :لا تنكح المرأة على عمتها ولا على خالتها.</a:t>
            </a:r>
            <a:endParaRPr lang="ar-SA" sz="2400" b="1"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2957</TotalTime>
  <Words>3341</Words>
  <Application>Microsoft Office PowerPoint</Application>
  <PresentationFormat>A4 Paper (210x297 mm)</PresentationFormat>
  <Paragraphs>109</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المحاضرة الأولى </vt:lpstr>
      <vt:lpstr>عناصر المحاضرة  مفهوم السنة والحديث في اللغة والاصطلاح  مكانة السنة في التشريع الإسلامي مكانة السنة من القرآن</vt:lpstr>
      <vt:lpstr>مفهوم السنة في الاصطلاح</vt:lpstr>
      <vt:lpstr>Slide 5</vt:lpstr>
      <vt:lpstr>Slide 6</vt:lpstr>
      <vt:lpstr>Slide 7</vt:lpstr>
      <vt:lpstr>Slide 8</vt:lpstr>
      <vt:lpstr>Slide 9</vt:lpstr>
      <vt:lpstr>Slide 10</vt:lpstr>
      <vt:lpstr>Slide 11</vt:lpstr>
      <vt:lpstr>Slide 12</vt:lpstr>
      <vt:lpstr>مفهوم الحديث في اللغة والاصطلاح</vt:lpstr>
      <vt:lpstr>Slide 14</vt:lpstr>
      <vt:lpstr>Slide 15</vt:lpstr>
      <vt:lpstr>Slide 16</vt:lpstr>
      <vt:lpstr>Slide 17</vt:lpstr>
      <vt:lpstr>الحديث القدسي</vt:lpstr>
      <vt:lpstr>الفرق بين الحديث القدسي والقرآن</vt:lpstr>
      <vt:lpstr>أمثلة على الحديث القدسي</vt:lpstr>
      <vt:lpstr>مكانة السنة النبوية</vt:lpstr>
      <vt:lpstr>أدلة حجية السنة النبوية المطهرة</vt:lpstr>
      <vt:lpstr>أدلة حجية السنة من الحديث النبوي الشريف</vt:lpstr>
      <vt:lpstr>منزلة السنة النبوية من القرآن الكريم</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324</cp:revision>
  <dcterms:created xsi:type="dcterms:W3CDTF">2009-10-14T19:14:34Z</dcterms:created>
  <dcterms:modified xsi:type="dcterms:W3CDTF">2012-02-08T14:11:03Z</dcterms:modified>
</cp:coreProperties>
</file>