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458" r:id="rId3"/>
    <p:sldId id="323" r:id="rId4"/>
    <p:sldId id="324" r:id="rId5"/>
    <p:sldId id="311" r:id="rId6"/>
    <p:sldId id="325" r:id="rId7"/>
    <p:sldId id="330" r:id="rId8"/>
    <p:sldId id="334" r:id="rId9"/>
    <p:sldId id="336" r:id="rId10"/>
    <p:sldId id="335" r:id="rId11"/>
    <p:sldId id="460" r:id="rId1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481" autoAdjust="0"/>
    <p:restoredTop sz="94664" autoAdjust="0"/>
  </p:normalViewPr>
  <p:slideViewPr>
    <p:cSldViewPr>
      <p:cViewPr>
        <p:scale>
          <a:sx n="64" d="100"/>
          <a:sy n="64" d="100"/>
        </p:scale>
        <p:origin x="-552" y="-23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1121478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84404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kern="120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عمادة التعلم</a:t>
            </a:r>
            <a:r>
              <a:rPr lang="ar-SA" sz="1600" b="1" kern="1200" baseline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 الإل</a:t>
            </a:r>
            <a:r>
              <a:rPr lang="ar-EG" sz="1600" b="1" kern="1200" baseline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ك</a:t>
            </a:r>
            <a:r>
              <a:rPr lang="ar-SA" sz="1600" b="1" kern="1200" baseline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تروني والتعل</a:t>
            </a:r>
            <a:r>
              <a:rPr lang="ar-EG" sz="1600" b="1" kern="1200" baseline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ي</a:t>
            </a:r>
            <a:r>
              <a:rPr lang="ar-SA" sz="1600" b="1" kern="1200" baseline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م عن بعد</a:t>
            </a:r>
            <a:endParaRPr lang="en-US" sz="1600" b="1" kern="1200" dirty="0">
              <a:solidFill>
                <a:schemeClr val="bg1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ar-EG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فقه المعاملات (1)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ar-EG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رقم المقرر : سلم 01310 </a:t>
            </a:r>
            <a:endParaRPr lang="ar-SA" sz="4000" dirty="0" smtClean="0">
              <a:solidFill>
                <a:schemeClr val="accent1">
                  <a:lumMod val="75000"/>
                </a:schemeClr>
              </a:solidFill>
              <a:latin typeface="AYM Wadiy S_U normal." pitchFamily="2" charset="0"/>
              <a:cs typeface="mohammad bold art 1" pitchFamily="2" charset="-78"/>
            </a:endParaRPr>
          </a:p>
          <a:p>
            <a:pPr algn="ctr" fontAlgn="auto">
              <a:spcAft>
                <a:spcPts val="0"/>
              </a:spcAft>
              <a:defRPr/>
            </a:pPr>
            <a:r>
              <a:rPr lang="ar-SA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د. </a:t>
            </a:r>
            <a:r>
              <a:rPr lang="ar-EG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عزت شحاتة كرار</a:t>
            </a:r>
            <a:endParaRPr lang="en-US" sz="4400" dirty="0">
              <a:solidFill>
                <a:schemeClr val="accent1"/>
              </a:solidFill>
              <a:cs typeface="mohammad bold art 1" pitchFamily="2" charset="-78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الاولى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ar-EG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فقه المعاملات (1)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4800600" y="6340475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AB8CDBD-3BFA-47C7-A4D2-569A8003AD93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ar-SA" smtClean="0">
                <a:solidFill>
                  <a:schemeClr val="accent4">
                    <a:lumMod val="75000"/>
                  </a:schemeClr>
                </a:solidFill>
                <a:cs typeface="AdvertisingBold" pitchFamily="2" charset="-78"/>
              </a:rPr>
              <a:t>باب البيوع</a:t>
            </a:r>
            <a:endParaRPr lang="en-US" dirty="0">
              <a:solidFill>
                <a:schemeClr val="accent4">
                  <a:lumMod val="75000"/>
                </a:schemeClr>
              </a:solidFill>
              <a:cs typeface="AdvertisingBold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1676400" y="1066800"/>
            <a:ext cx="7776864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lang="ar-EG" sz="3200" dirty="0" smtClean="0">
                <a:solidFill>
                  <a:srgbClr val="FF0000"/>
                </a:solidFill>
                <a:latin typeface="ae_AlMateen" pitchFamily="18" charset="-78"/>
                <a:cs typeface="SKR HEAD1" pitchFamily="2" charset="-78"/>
              </a:rPr>
              <a:t>سنتناول فيه:</a:t>
            </a:r>
            <a:endParaRPr lang="ar-EG" sz="3200" dirty="0" smtClean="0">
              <a:latin typeface="ae_AlMateen" pitchFamily="18" charset="-78"/>
              <a:cs typeface="SKR HEAD1" pitchFamily="2" charset="-7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4953000" y="1981200"/>
            <a:ext cx="4424064" cy="3962400"/>
          </a:xfrm>
          <a:prstGeom prst="rect">
            <a:avLst/>
          </a:prstGeom>
          <a:noFill/>
          <a:ln w="9525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miter lim="800000"/>
            <a:headEnd/>
            <a:tailEnd/>
          </a:ln>
        </p:spPr>
        <p:txBody>
          <a:bodyPr anchor="ctr"/>
          <a:lstStyle/>
          <a:p>
            <a:pPr algn="r" fontAlgn="auto"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ar-EG" sz="2400" dirty="0" smtClean="0">
                <a:latin typeface="ae_AlMateen" pitchFamily="18" charset="-78"/>
                <a:cs typeface="SKR HEAD1" pitchFamily="2" charset="-78"/>
              </a:rPr>
              <a:t>أحكام البيوع</a:t>
            </a:r>
          </a:p>
          <a:p>
            <a:pPr algn="r" fontAlgn="auto"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ar-EG" sz="2400" dirty="0" smtClean="0">
                <a:latin typeface="ae_AlMateen" pitchFamily="18" charset="-78"/>
                <a:cs typeface="SKR HEAD1" pitchFamily="2" charset="-78"/>
              </a:rPr>
              <a:t>بيان البيوع المنهي عنها.</a:t>
            </a:r>
          </a:p>
          <a:p>
            <a:pPr algn="r" fontAlgn="auto"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ar-EG" sz="2400" dirty="0" smtClean="0">
                <a:latin typeface="ae_AlMateen" pitchFamily="18" charset="-78"/>
                <a:cs typeface="SKR HEAD1" pitchFamily="2" charset="-78"/>
              </a:rPr>
              <a:t>أحكام الشروط في البيع.</a:t>
            </a:r>
          </a:p>
          <a:p>
            <a:pPr algn="r" fontAlgn="auto"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ar-EG" sz="2400" dirty="0" smtClean="0">
                <a:latin typeface="ae_AlMateen" pitchFamily="18" charset="-78"/>
                <a:cs typeface="SKR HEAD1" pitchFamily="2" charset="-78"/>
              </a:rPr>
              <a:t>أحكام الخيار في البيع.</a:t>
            </a:r>
          </a:p>
          <a:p>
            <a:pPr algn="r" fontAlgn="auto"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ar-EG" sz="2400" dirty="0" smtClean="0">
                <a:latin typeface="ae_AlMateen" pitchFamily="18" charset="-78"/>
                <a:cs typeface="SKR HEAD1" pitchFamily="2" charset="-78"/>
              </a:rPr>
              <a:t>أحكام التصرف في البيع قبل قبضه و الإقالة.</a:t>
            </a:r>
          </a:p>
          <a:p>
            <a:pPr algn="r" fontAlgn="auto"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ar-EG" sz="2400" dirty="0" smtClean="0">
                <a:latin typeface="ae_AlMateen" pitchFamily="18" charset="-78"/>
                <a:cs typeface="SKR HEAD1" pitchFamily="2" charset="-78"/>
              </a:rPr>
              <a:t>بيان الربا و حكمه.</a:t>
            </a:r>
          </a:p>
          <a:p>
            <a:pPr algn="r" fontAlgn="auto"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endParaRPr lang="ar-EG" sz="2400" dirty="0" smtClean="0">
              <a:latin typeface="ae_AlMateen" pitchFamily="18" charset="-78"/>
              <a:cs typeface="SKR HEAD1" pitchFamily="2" charset="-78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457200" y="1981200"/>
            <a:ext cx="4424064" cy="3962400"/>
          </a:xfrm>
          <a:prstGeom prst="rect">
            <a:avLst/>
          </a:prstGeom>
          <a:noFill/>
          <a:ln w="9525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miter lim="800000"/>
            <a:headEnd/>
            <a:tailEnd/>
          </a:ln>
        </p:spPr>
        <p:txBody>
          <a:bodyPr anchor="ctr"/>
          <a:lstStyle/>
          <a:p>
            <a:pPr fontAlgn="auto"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ar-EG" sz="2400" dirty="0" smtClean="0">
                <a:latin typeface="ae_AlMateen" pitchFamily="18" charset="-78"/>
                <a:cs typeface="SKR HEAD1" pitchFamily="2" charset="-78"/>
              </a:rPr>
              <a:t>أحكام بيع الأصول</a:t>
            </a:r>
          </a:p>
          <a:p>
            <a:pPr fontAlgn="auto"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ar-EG" sz="2400" dirty="0" smtClean="0">
                <a:latin typeface="ae_AlMateen" pitchFamily="18" charset="-78"/>
                <a:cs typeface="SKR HEAD1" pitchFamily="2" charset="-78"/>
              </a:rPr>
              <a:t>أحكام بيع الثمار.</a:t>
            </a:r>
          </a:p>
          <a:p>
            <a:pPr fontAlgn="auto"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ar-EG" sz="2400" dirty="0" smtClean="0">
                <a:latin typeface="ae_AlMateen" pitchFamily="18" charset="-78"/>
                <a:cs typeface="SKR HEAD1" pitchFamily="2" charset="-78"/>
              </a:rPr>
              <a:t>وضع الجوائح.</a:t>
            </a:r>
          </a:p>
          <a:p>
            <a:pPr fontAlgn="auto"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ar-EG" sz="2400" dirty="0" smtClean="0">
                <a:latin typeface="ae_AlMateen" pitchFamily="18" charset="-78"/>
                <a:cs typeface="SKR HEAD1" pitchFamily="2" charset="-78"/>
              </a:rPr>
              <a:t>فيما يتبع المبيع وما لا يتبعه.</a:t>
            </a:r>
          </a:p>
          <a:p>
            <a:pPr fontAlgn="auto"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ar-EG" sz="2400" dirty="0" smtClean="0">
                <a:latin typeface="ae_AlMateen" pitchFamily="18" charset="-78"/>
                <a:cs typeface="SKR HEAD1" pitchFamily="2" charset="-78"/>
              </a:rPr>
              <a:t>أحكام السلم</a:t>
            </a:r>
          </a:p>
          <a:p>
            <a:pPr algn="r" fontAlgn="auto"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endParaRPr lang="ar-EG" sz="2400" dirty="0" smtClean="0">
              <a:latin typeface="ae_AlMateen" pitchFamily="18" charset="-78"/>
              <a:cs typeface="SKR HEAD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4800600" y="6340475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AB8CDBD-3BFA-47C7-A4D2-569A8003AD93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143000" y="76200"/>
            <a:ext cx="8229600" cy="1143000"/>
          </a:xfrm>
        </p:spPr>
        <p:txBody>
          <a:bodyPr/>
          <a:lstStyle/>
          <a:p>
            <a:r>
              <a:rPr lang="ar-EG" dirty="0" smtClean="0">
                <a:solidFill>
                  <a:schemeClr val="accent4">
                    <a:lumMod val="75000"/>
                  </a:schemeClr>
                </a:solidFill>
                <a:cs typeface="AdvertisingBold" pitchFamily="2" charset="-78"/>
              </a:rPr>
              <a:t>أحكام </a:t>
            </a:r>
            <a:r>
              <a:rPr lang="ar-SA" dirty="0" smtClean="0">
                <a:solidFill>
                  <a:schemeClr val="accent4">
                    <a:lumMod val="75000"/>
                  </a:schemeClr>
                </a:solidFill>
                <a:cs typeface="AdvertisingBold" pitchFamily="2" charset="-78"/>
              </a:rPr>
              <a:t>البيوع</a:t>
            </a:r>
            <a:endParaRPr lang="en-US" dirty="0">
              <a:solidFill>
                <a:schemeClr val="accent4">
                  <a:lumMod val="75000"/>
                </a:schemeClr>
              </a:solidFill>
              <a:cs typeface="AdvertisingBold" pitchFamily="2" charset="-7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3400" y="1524000"/>
            <a:ext cx="8763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dirty="0">
                <a:solidFill>
                  <a:schemeClr val="accent1">
                    <a:lumMod val="50000"/>
                  </a:schemeClr>
                </a:solidFill>
                <a:latin typeface="Estrangelo Edessa" pitchFamily="66" charset="0"/>
                <a:cs typeface="AdvertisingBold" pitchFamily="2" charset="-78"/>
              </a:rPr>
              <a:t>وضح الله في كتابه الكريم وبين النبي صلى الله عليه وسلم في سنته المطهرة أحكام المعاملات ; لحاجة الناس إلى ذلك , لحاجتهم إلى الغذاء الذي تقوى به أبدانهم , وإلى الملابس والمساكن والمراكب وغيرها من ضروريات الحياة ومكملاتها .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Estrangelo Edessa" pitchFamily="66" charset="0"/>
              <a:cs typeface="AdvertisingBold" pitchFamily="2" charset="-78"/>
            </a:endParaRPr>
          </a:p>
          <a:p>
            <a:pPr algn="r"/>
            <a:endParaRPr lang="en-US" dirty="0">
              <a:latin typeface="Estrangelo Edessa" pitchFamily="66" charset="0"/>
              <a:cs typeface="AdvertisingBold" pitchFamily="2" charset="-7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2362200"/>
            <a:ext cx="8763000" cy="3838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lnSpc>
                <a:spcPct val="150000"/>
              </a:lnSpc>
            </a:pPr>
            <a:r>
              <a:rPr lang="ar-SA" b="1" u="sng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mohammad bold art 1" pitchFamily="2" charset="-78"/>
              </a:rPr>
              <a:t>○ أدلة المشروعية:</a:t>
            </a:r>
          </a:p>
          <a:p>
            <a:pPr lvl="0" algn="r" rtl="1">
              <a:lnSpc>
                <a:spcPct val="150000"/>
              </a:lnSpc>
            </a:pPr>
            <a:r>
              <a:rPr lang="ar-SA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mohammad bold art 1" pitchFamily="2" charset="-78"/>
              </a:rPr>
              <a:t>والبيع </a:t>
            </a:r>
            <a:r>
              <a:rPr lang="ar-SA" dirty="0">
                <a:solidFill>
                  <a:schemeClr val="tx1">
                    <a:lumMod val="95000"/>
                    <a:lumOff val="5000"/>
                  </a:schemeClr>
                </a:solidFill>
                <a:cs typeface="mohammad bold art 1" pitchFamily="2" charset="-78"/>
              </a:rPr>
              <a:t>جائز بالكتاب والسنة والإجماع والقياس : - قال تعالى : </a:t>
            </a:r>
            <a:r>
              <a:rPr lang="ar-EG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mohammad bold art 1" pitchFamily="2" charset="-78"/>
              </a:rPr>
              <a:t>( </a:t>
            </a:r>
            <a:r>
              <a:rPr lang="ar-SA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mohammad bold art 1" pitchFamily="2" charset="-78"/>
              </a:rPr>
              <a:t>وَأَحَلَّ </a:t>
            </a:r>
            <a:r>
              <a:rPr lang="ar-SA" dirty="0">
                <a:solidFill>
                  <a:schemeClr val="tx1">
                    <a:lumMod val="95000"/>
                    <a:lumOff val="5000"/>
                  </a:schemeClr>
                </a:solidFill>
                <a:cs typeface="mohammad bold art 1" pitchFamily="2" charset="-78"/>
              </a:rPr>
              <a:t>اللَّهُ </a:t>
            </a:r>
            <a:r>
              <a:rPr lang="ar-SA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mohammad bold art 1" pitchFamily="2" charset="-78"/>
              </a:rPr>
              <a:t>الْبَيْعَ</a:t>
            </a:r>
            <a:r>
              <a:rPr lang="ar-EG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mohammad bold art 1" pitchFamily="2" charset="-78"/>
              </a:rPr>
              <a:t> )</a:t>
            </a:r>
            <a:r>
              <a:rPr lang="ar-SA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mohammad bold art 1" pitchFamily="2" charset="-78"/>
              </a:rPr>
              <a:t> </a:t>
            </a:r>
            <a:r>
              <a:rPr lang="ar-SA" dirty="0">
                <a:solidFill>
                  <a:schemeClr val="tx1">
                    <a:lumMod val="95000"/>
                    <a:lumOff val="5000"/>
                  </a:schemeClr>
                </a:solidFill>
                <a:cs typeface="mohammad bold art 1" pitchFamily="2" charset="-78"/>
              </a:rPr>
              <a:t/>
            </a:r>
            <a:br>
              <a:rPr lang="ar-SA" dirty="0">
                <a:solidFill>
                  <a:schemeClr val="tx1">
                    <a:lumMod val="95000"/>
                    <a:lumOff val="5000"/>
                  </a:schemeClr>
                </a:solidFill>
                <a:cs typeface="mohammad bold art 1" pitchFamily="2" charset="-78"/>
              </a:rPr>
            </a:br>
            <a:r>
              <a:rPr lang="ar-SA" dirty="0">
                <a:solidFill>
                  <a:schemeClr val="tx1">
                    <a:lumMod val="95000"/>
                    <a:lumOff val="5000"/>
                  </a:schemeClr>
                </a:solidFill>
                <a:cs typeface="mohammad bold art 1" pitchFamily="2" charset="-78"/>
              </a:rPr>
              <a:t>وقال تعالى : </a:t>
            </a:r>
            <a:r>
              <a:rPr lang="ar-EG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mohammad bold art 1" pitchFamily="2" charset="-78"/>
              </a:rPr>
              <a:t>( </a:t>
            </a:r>
            <a:r>
              <a:rPr lang="ar-SA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mohammad bold art 1" pitchFamily="2" charset="-78"/>
              </a:rPr>
              <a:t>لَيْسَ </a:t>
            </a:r>
            <a:r>
              <a:rPr lang="ar-SA" dirty="0">
                <a:solidFill>
                  <a:schemeClr val="tx1">
                    <a:lumMod val="95000"/>
                    <a:lumOff val="5000"/>
                  </a:schemeClr>
                </a:solidFill>
                <a:cs typeface="mohammad bold art 1" pitchFamily="2" charset="-78"/>
              </a:rPr>
              <a:t>عَلَيْكُمْ جُنَاحٌ أَنْ تَبْتَغُوا فَضْلًا مِنْ رَبِّكُمْ </a:t>
            </a:r>
            <a:r>
              <a:rPr lang="ar-EG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mohammad bold art 1" pitchFamily="2" charset="-78"/>
              </a:rPr>
              <a:t>)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cs typeface="mohammad bold art 1" pitchFamily="2" charset="-78"/>
            </a:endParaRPr>
          </a:p>
          <a:p>
            <a:pPr lvl="0" algn="r" rtl="1">
              <a:lnSpc>
                <a:spcPct val="150000"/>
              </a:lnSpc>
            </a:pPr>
            <a:r>
              <a:rPr lang="ar-SA" dirty="0">
                <a:solidFill>
                  <a:schemeClr val="tx1">
                    <a:lumMod val="95000"/>
                    <a:lumOff val="5000"/>
                  </a:schemeClr>
                </a:solidFill>
                <a:cs typeface="mohammad bold art 1" pitchFamily="2" charset="-78"/>
              </a:rPr>
              <a:t>وقال النبي صلى الله عليه وسلم : </a:t>
            </a:r>
            <a:r>
              <a:rPr lang="ar-EG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mohammad bold art 1" pitchFamily="2" charset="-78"/>
              </a:rPr>
              <a:t>( </a:t>
            </a:r>
            <a:r>
              <a:rPr lang="ar-SA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mohammad bold art 1" pitchFamily="2" charset="-78"/>
              </a:rPr>
              <a:t>البيعان</a:t>
            </a:r>
            <a:r>
              <a:rPr lang="ar-SA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mohammad bold art 1" pitchFamily="2" charset="-78"/>
              </a:rPr>
              <a:t> </a:t>
            </a:r>
            <a:r>
              <a:rPr lang="ar-SA" dirty="0">
                <a:solidFill>
                  <a:schemeClr val="tx1">
                    <a:lumMod val="95000"/>
                    <a:lumOff val="5000"/>
                  </a:schemeClr>
                </a:solidFill>
                <a:cs typeface="mohammad bold art 1" pitchFamily="2" charset="-78"/>
              </a:rPr>
              <a:t>بالخيار ما لم يتفرقا , فإن صدقا وبينا بورك لهما في بيعهما , وإن كذبا وكتما محقت بركة </a:t>
            </a:r>
            <a:r>
              <a:rPr lang="ar-SA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mohammad bold art 1" pitchFamily="2" charset="-78"/>
              </a:rPr>
              <a:t>بيعهما</a:t>
            </a:r>
            <a:r>
              <a:rPr lang="ar-EG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mohammad bold art 1" pitchFamily="2" charset="-78"/>
              </a:rPr>
              <a:t> )</a:t>
            </a:r>
            <a:r>
              <a:rPr lang="ar-SA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mohammad bold art 1" pitchFamily="2" charset="-78"/>
              </a:rPr>
              <a:t> </a:t>
            </a:r>
            <a:r>
              <a:rPr lang="ar-SA" dirty="0">
                <a:solidFill>
                  <a:schemeClr val="tx1">
                    <a:lumMod val="95000"/>
                    <a:lumOff val="5000"/>
                  </a:schemeClr>
                </a:solidFill>
                <a:cs typeface="mohammad bold art 1" pitchFamily="2" charset="-78"/>
              </a:rPr>
              <a:t>.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cs typeface="mohammad bold art 1" pitchFamily="2" charset="-78"/>
            </a:endParaRPr>
          </a:p>
          <a:p>
            <a:pPr lvl="0" algn="r" rtl="1">
              <a:lnSpc>
                <a:spcPct val="150000"/>
              </a:lnSpc>
            </a:pPr>
            <a:r>
              <a:rPr lang="ar-SA" dirty="0">
                <a:solidFill>
                  <a:schemeClr val="tx1">
                    <a:lumMod val="95000"/>
                    <a:lumOff val="5000"/>
                  </a:schemeClr>
                </a:solidFill>
                <a:cs typeface="mohammad bold art 1" pitchFamily="2" charset="-78"/>
              </a:rPr>
              <a:t>وقد أجمع العلماء على ذلك في الجملة .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cs typeface="mohammad bold art 1" pitchFamily="2" charset="-78"/>
            </a:endParaRPr>
          </a:p>
          <a:p>
            <a:pPr lvl="0" algn="r" rtl="1">
              <a:lnSpc>
                <a:spcPct val="150000"/>
              </a:lnSpc>
            </a:pPr>
            <a:r>
              <a:rPr lang="ar-SA" dirty="0">
                <a:solidFill>
                  <a:schemeClr val="tx1">
                    <a:lumMod val="95000"/>
                    <a:lumOff val="5000"/>
                  </a:schemeClr>
                </a:solidFill>
                <a:cs typeface="mohammad bold art 1" pitchFamily="2" charset="-78"/>
              </a:rPr>
              <a:t>وأما القياس فمن ناحية : أن حاجة الناس داعية إلى وجود البيع ; لأن حاجة الإنسان تتعلق بما في يد صاحبه من ثمن أو مثمن , وهو لا يبذله إلا بعوض , فاقتضت الحكمة جواز البيع للوصول إلى الغرض المطلوب . 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cs typeface="mohammad bold art 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4762500" y="6340475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AB8CDBD-3BFA-47C7-A4D2-569A8003AD93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33400" y="1371600"/>
            <a:ext cx="8763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200000"/>
              </a:lnSpc>
            </a:pPr>
            <a:r>
              <a:rPr lang="ar-SA" b="1" u="sng" dirty="0" smtClean="0">
                <a:cs typeface="mohammad bold art 1" pitchFamily="2" charset="-78"/>
              </a:rPr>
              <a:t>صيغ البيع:</a:t>
            </a:r>
          </a:p>
          <a:p>
            <a:pPr algn="r" rtl="1">
              <a:lnSpc>
                <a:spcPct val="200000"/>
              </a:lnSpc>
            </a:pPr>
            <a:r>
              <a:rPr lang="ar-SA" dirty="0" smtClean="0">
                <a:cs typeface="mohammad bold art 1" pitchFamily="2" charset="-78"/>
              </a:rPr>
              <a:t>وينعقد </a:t>
            </a:r>
            <a:r>
              <a:rPr lang="ar-SA" dirty="0">
                <a:cs typeface="mohammad bold art 1" pitchFamily="2" charset="-78"/>
              </a:rPr>
              <a:t>البيع بالصيغة القولية أو الصيغة الفعلية . - </a:t>
            </a:r>
            <a:r>
              <a:rPr lang="ar-SA" u="sng" dirty="0">
                <a:cs typeface="mohammad bold art 1" pitchFamily="2" charset="-78"/>
              </a:rPr>
              <a:t>والصيغة </a:t>
            </a:r>
            <a:r>
              <a:rPr lang="ar-SA" u="sng" dirty="0" err="1">
                <a:cs typeface="mohammad bold art 1" pitchFamily="2" charset="-78"/>
              </a:rPr>
              <a:t>القولية</a:t>
            </a:r>
            <a:r>
              <a:rPr lang="ar-SA" u="sng" dirty="0">
                <a:cs typeface="mohammad bold art 1" pitchFamily="2" charset="-78"/>
              </a:rPr>
              <a:t> </a:t>
            </a:r>
            <a:r>
              <a:rPr lang="ar-SA" dirty="0">
                <a:cs typeface="mohammad bold art 1" pitchFamily="2" charset="-78"/>
              </a:rPr>
              <a:t>تتكون من : </a:t>
            </a:r>
            <a:r>
              <a:rPr lang="ar-SA" dirty="0">
                <a:solidFill>
                  <a:srgbClr val="FF0000"/>
                </a:solidFill>
                <a:cs typeface="mohammad bold art 1" pitchFamily="2" charset="-78"/>
              </a:rPr>
              <a:t>الإيجاب</a:t>
            </a:r>
            <a:r>
              <a:rPr lang="ar-SA" dirty="0">
                <a:cs typeface="mohammad bold art 1" pitchFamily="2" charset="-78"/>
              </a:rPr>
              <a:t> وهو اللفظ الصادر من البائع , كأن يقول : بعت . </a:t>
            </a:r>
            <a:r>
              <a:rPr lang="ar-SA" dirty="0">
                <a:solidFill>
                  <a:srgbClr val="FF0000"/>
                </a:solidFill>
                <a:cs typeface="mohammad bold art 1" pitchFamily="2" charset="-78"/>
              </a:rPr>
              <a:t>والقبول</a:t>
            </a:r>
            <a:r>
              <a:rPr lang="ar-SA" dirty="0">
                <a:cs typeface="mohammad bold art 1" pitchFamily="2" charset="-78"/>
              </a:rPr>
              <a:t> وهو اللفظ الصادر من المشتري , كأن يقول : اشتريت .</a:t>
            </a:r>
            <a:endParaRPr lang="en-US" dirty="0">
              <a:cs typeface="mohammad bold art 1" pitchFamily="2" charset="-78"/>
            </a:endParaRPr>
          </a:p>
          <a:p>
            <a:pPr lvl="0" algn="r" rtl="1">
              <a:lnSpc>
                <a:spcPct val="200000"/>
              </a:lnSpc>
            </a:pPr>
            <a:r>
              <a:rPr lang="ar-SA" dirty="0" smtClean="0">
                <a:cs typeface="mohammad bold art 1" pitchFamily="2" charset="-78"/>
              </a:rPr>
              <a:t>و</a:t>
            </a:r>
            <a:r>
              <a:rPr lang="ar-SA" u="sng" dirty="0" smtClean="0">
                <a:cs typeface="mohammad bold art 1" pitchFamily="2" charset="-78"/>
              </a:rPr>
              <a:t>لصيغة الفعلية </a:t>
            </a:r>
            <a:r>
              <a:rPr lang="ar-SA" dirty="0" err="1" smtClean="0">
                <a:cs typeface="mohammad bold art 1" pitchFamily="2" charset="-78"/>
              </a:rPr>
              <a:t>اهي</a:t>
            </a:r>
            <a:r>
              <a:rPr lang="ar-SA" dirty="0" smtClean="0">
                <a:cs typeface="mohammad bold art 1" pitchFamily="2" charset="-78"/>
              </a:rPr>
              <a:t> </a:t>
            </a:r>
            <a:r>
              <a:rPr lang="ar-SA" dirty="0" err="1">
                <a:cs typeface="mohammad bold art 1" pitchFamily="2" charset="-78"/>
              </a:rPr>
              <a:t>المعاطاة</a:t>
            </a:r>
            <a:r>
              <a:rPr lang="ar-SA" dirty="0">
                <a:cs typeface="mohammad bold art 1" pitchFamily="2" charset="-78"/>
              </a:rPr>
              <a:t> التي تتكون من الأخذ والإعطاء , كأن يدفع إليه السلعة , فيدفع له ثمنها المعتاد .</a:t>
            </a:r>
            <a:endParaRPr lang="en-US" dirty="0">
              <a:cs typeface="mohammad bold art 1" pitchFamily="2" charset="-78"/>
            </a:endParaRPr>
          </a:p>
          <a:p>
            <a:pPr lvl="0" algn="r" rtl="1">
              <a:lnSpc>
                <a:spcPct val="200000"/>
              </a:lnSpc>
            </a:pPr>
            <a:r>
              <a:rPr lang="ar-SA" dirty="0">
                <a:cs typeface="mohammad bold art 1" pitchFamily="2" charset="-78"/>
              </a:rPr>
              <a:t>وقد تكون الصيغة مركبة من </a:t>
            </a:r>
            <a:r>
              <a:rPr lang="ar-SA" b="1" dirty="0">
                <a:cs typeface="mohammad bold art 1" pitchFamily="2" charset="-78"/>
              </a:rPr>
              <a:t>القولية والفعلية </a:t>
            </a:r>
            <a:r>
              <a:rPr lang="ar-SA" b="1" dirty="0" smtClean="0">
                <a:cs typeface="mohammad bold art 1" pitchFamily="2" charset="-78"/>
              </a:rPr>
              <a:t>.</a:t>
            </a:r>
            <a:endParaRPr lang="en-US" b="1" dirty="0">
              <a:cs typeface="mohammad bold art 1" pitchFamily="2" charset="-78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143000" y="76200"/>
            <a:ext cx="8229600" cy="1143000"/>
          </a:xfrm>
        </p:spPr>
        <p:txBody>
          <a:bodyPr/>
          <a:lstStyle/>
          <a:p>
            <a:r>
              <a:rPr lang="ar-EG" dirty="0" smtClean="0">
                <a:solidFill>
                  <a:schemeClr val="accent4">
                    <a:lumMod val="75000"/>
                  </a:schemeClr>
                </a:solidFill>
                <a:cs typeface="AdvertisingBold" pitchFamily="2" charset="-78"/>
              </a:rPr>
              <a:t>أحكام </a:t>
            </a:r>
            <a:r>
              <a:rPr lang="ar-SA" dirty="0" smtClean="0">
                <a:solidFill>
                  <a:schemeClr val="accent4">
                    <a:lumMod val="75000"/>
                  </a:schemeClr>
                </a:solidFill>
                <a:cs typeface="AdvertisingBold" pitchFamily="2" charset="-78"/>
              </a:rPr>
              <a:t>البيوع</a:t>
            </a:r>
            <a:endParaRPr lang="en-US" dirty="0">
              <a:solidFill>
                <a:schemeClr val="accent4">
                  <a:lumMod val="75000"/>
                </a:schemeClr>
              </a:solidFill>
              <a:cs typeface="AdvertisingBold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4762500" y="6340475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AB8CDBD-3BFA-47C7-A4D2-569A8003AD93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143000" y="76200"/>
            <a:ext cx="8229600" cy="1143000"/>
          </a:xfrm>
        </p:spPr>
        <p:txBody>
          <a:bodyPr/>
          <a:lstStyle/>
          <a:p>
            <a:r>
              <a:rPr lang="ar-EG" dirty="0" smtClean="0">
                <a:solidFill>
                  <a:schemeClr val="accent4">
                    <a:lumMod val="75000"/>
                  </a:schemeClr>
                </a:solidFill>
                <a:cs typeface="AdvertisingBold" pitchFamily="2" charset="-78"/>
              </a:rPr>
              <a:t>أحكام </a:t>
            </a:r>
            <a:r>
              <a:rPr lang="ar-SA" dirty="0" smtClean="0">
                <a:solidFill>
                  <a:schemeClr val="accent4">
                    <a:lumMod val="75000"/>
                  </a:schemeClr>
                </a:solidFill>
                <a:cs typeface="AdvertisingBold" pitchFamily="2" charset="-78"/>
              </a:rPr>
              <a:t>البيوع</a:t>
            </a:r>
            <a:endParaRPr lang="en-US" dirty="0">
              <a:solidFill>
                <a:schemeClr val="accent4">
                  <a:lumMod val="75000"/>
                </a:schemeClr>
              </a:solidFill>
              <a:cs typeface="AdvertisingBold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" y="1371600"/>
            <a:ext cx="8763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200000"/>
              </a:lnSpc>
            </a:pPr>
            <a:r>
              <a:rPr lang="ar-SA" dirty="0" smtClean="0">
                <a:cs typeface="mohammad bold art 1" pitchFamily="2" charset="-78"/>
              </a:rPr>
              <a:t>قال </a:t>
            </a:r>
            <a:r>
              <a:rPr lang="ar-SA" dirty="0">
                <a:cs typeface="mohammad bold art 1" pitchFamily="2" charset="-78"/>
              </a:rPr>
              <a:t>الشيخ تقي الدين رحمه الله : " بيع المعاطاة له صور :</a:t>
            </a:r>
            <a:endParaRPr lang="en-US" dirty="0">
              <a:cs typeface="mohammad bold art 1" pitchFamily="2" charset="-78"/>
            </a:endParaRPr>
          </a:p>
          <a:p>
            <a:pPr algn="r" rtl="1">
              <a:lnSpc>
                <a:spcPct val="200000"/>
              </a:lnSpc>
            </a:pPr>
            <a:r>
              <a:rPr lang="ar-SA" dirty="0">
                <a:cs typeface="mohammad bold art 1" pitchFamily="2" charset="-78"/>
              </a:rPr>
              <a:t>إحداها: أن يصدر من البائع إيجاب لفظي فقط , ومن المشتري أخذ ; كقوله : خذ هذا الثوب بدينار فيأخذه , وكذلك لو كان الثمن معينا ; مثل أن يقول : خذ هذا الثوب بثوبك فيأخذه . </a:t>
            </a:r>
            <a:endParaRPr lang="en-US" dirty="0">
              <a:cs typeface="mohammad bold art 1" pitchFamily="2" charset="-78"/>
            </a:endParaRPr>
          </a:p>
          <a:p>
            <a:pPr algn="r" rtl="1">
              <a:lnSpc>
                <a:spcPct val="200000"/>
              </a:lnSpc>
            </a:pPr>
            <a:r>
              <a:rPr lang="ar-SA" dirty="0">
                <a:cs typeface="mohammad bold art 1" pitchFamily="2" charset="-78"/>
              </a:rPr>
              <a:t>الثانية : أن يصدر من المشتري لفظ , ومن البائع إعطاء , سواء كان الثمن معينا أو مضمونا في الذمة . </a:t>
            </a:r>
            <a:endParaRPr lang="en-US" dirty="0">
              <a:cs typeface="mohammad bold art 1" pitchFamily="2" charset="-78"/>
            </a:endParaRPr>
          </a:p>
          <a:p>
            <a:pPr algn="r">
              <a:lnSpc>
                <a:spcPct val="200000"/>
              </a:lnSpc>
            </a:pPr>
            <a:r>
              <a:rPr lang="ar-SA" dirty="0">
                <a:cs typeface="mohammad bold art 1" pitchFamily="2" charset="-78"/>
              </a:rPr>
              <a:t>الثالثة : أن لا يلفظ واحد منهما , بل هناك عرف بوضع الثمن وأخذ المثمن " </a:t>
            </a:r>
            <a:r>
              <a:rPr lang="ar-SA" dirty="0" smtClean="0">
                <a:cs typeface="mohammad bold art 1" pitchFamily="2" charset="-78"/>
              </a:rPr>
              <a:t>. 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cs typeface="mohammad bold art 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4762500" y="6340475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AB8CDBD-3BFA-47C7-A4D2-569A8003AD93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143000" y="76200"/>
            <a:ext cx="8229600" cy="1143000"/>
          </a:xfrm>
        </p:spPr>
        <p:txBody>
          <a:bodyPr/>
          <a:lstStyle/>
          <a:p>
            <a:r>
              <a:rPr lang="ar-EG" dirty="0" smtClean="0">
                <a:solidFill>
                  <a:schemeClr val="accent4">
                    <a:lumMod val="75000"/>
                  </a:schemeClr>
                </a:solidFill>
                <a:cs typeface="AdvertisingBold" pitchFamily="2" charset="-78"/>
              </a:rPr>
              <a:t>أحكام </a:t>
            </a:r>
            <a:r>
              <a:rPr lang="ar-SA" dirty="0" smtClean="0">
                <a:solidFill>
                  <a:schemeClr val="accent4">
                    <a:lumMod val="75000"/>
                  </a:schemeClr>
                </a:solidFill>
                <a:cs typeface="AdvertisingBold" pitchFamily="2" charset="-78"/>
              </a:rPr>
              <a:t>البيوع</a:t>
            </a:r>
            <a:endParaRPr lang="en-US" dirty="0">
              <a:solidFill>
                <a:schemeClr val="accent4">
                  <a:lumMod val="75000"/>
                </a:schemeClr>
              </a:solidFill>
              <a:cs typeface="AdvertisingBold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1447800"/>
            <a:ext cx="8763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200000"/>
              </a:lnSpc>
            </a:pPr>
            <a:r>
              <a:rPr lang="ar-SA" b="1" u="sng" dirty="0" smtClean="0">
                <a:solidFill>
                  <a:srgbClr val="FF0000"/>
                </a:solidFill>
                <a:cs typeface="mohammad bold art 1" pitchFamily="2" charset="-78"/>
              </a:rPr>
              <a:t>شروط البيع:</a:t>
            </a:r>
          </a:p>
          <a:p>
            <a:pPr algn="r" rtl="1">
              <a:lnSpc>
                <a:spcPct val="200000"/>
              </a:lnSpc>
            </a:pPr>
            <a:r>
              <a:rPr lang="ar-SA" dirty="0" smtClean="0">
                <a:solidFill>
                  <a:srgbClr val="FF0000"/>
                </a:solidFill>
                <a:cs typeface="mohammad bold art 1" pitchFamily="2" charset="-78"/>
              </a:rPr>
              <a:t>ويشترط </a:t>
            </a:r>
            <a:r>
              <a:rPr lang="ar-SA" dirty="0">
                <a:solidFill>
                  <a:srgbClr val="FF0000"/>
                </a:solidFill>
                <a:cs typeface="mohammad bold art 1" pitchFamily="2" charset="-78"/>
              </a:rPr>
              <a:t>لصحة البيع شروط </a:t>
            </a:r>
            <a:r>
              <a:rPr lang="ar-SA" dirty="0">
                <a:cs typeface="mohammad bold art 1" pitchFamily="2" charset="-78"/>
              </a:rPr>
              <a:t>, منها ما يشترط في العاقدين ومنها ما يشترط في المعقود عليه , إذا فقد منها شرط لم يصح البيع </a:t>
            </a:r>
            <a:endParaRPr lang="ar-SA" dirty="0" smtClean="0">
              <a:cs typeface="mohammad bold art 1" pitchFamily="2" charset="-78"/>
            </a:endParaRPr>
          </a:p>
          <a:p>
            <a:pPr algn="r" rtl="1">
              <a:lnSpc>
                <a:spcPct val="200000"/>
              </a:lnSpc>
            </a:pPr>
            <a:r>
              <a:rPr lang="ar-SA" b="1" u="sng" dirty="0" smtClean="0">
                <a:cs typeface="mohammad bold art 1" pitchFamily="2" charset="-78"/>
              </a:rPr>
              <a:t>أولا: شروط العاقدين : </a:t>
            </a:r>
            <a:endParaRPr lang="en-US" b="1" u="sng" dirty="0" smtClean="0">
              <a:cs typeface="mohammad bold art 1" pitchFamily="2" charset="-78"/>
            </a:endParaRPr>
          </a:p>
          <a:p>
            <a:pPr algn="r" rtl="1">
              <a:lnSpc>
                <a:spcPct val="200000"/>
              </a:lnSpc>
            </a:pPr>
            <a:r>
              <a:rPr lang="ar-SA" dirty="0" smtClean="0">
                <a:solidFill>
                  <a:srgbClr val="FF0000"/>
                </a:solidFill>
                <a:cs typeface="mohammad bold art 1" pitchFamily="2" charset="-78"/>
              </a:rPr>
              <a:t>أولا </a:t>
            </a:r>
            <a:r>
              <a:rPr lang="ar-SA" dirty="0">
                <a:cs typeface="mohammad bold art 1" pitchFamily="2" charset="-78"/>
              </a:rPr>
              <a:t>: التراضي منهما , فلا يصح البيع إذا كان أحدهما مكرها بغير حق ; لقوله تعالى : إِلَّا أَنْ تَكُونَ تِجَارَةً عَنْ تَرَاضٍ مِنْكُمْ وقال النبي صلى الله عليه وسلم : إنما  البيع عن تراض رواه ابن حبان وابن ماجه وغيرهما , فإن كان </a:t>
            </a:r>
            <a:r>
              <a:rPr lang="ar-SA" b="1" dirty="0">
                <a:cs typeface="mohammad bold art 1" pitchFamily="2" charset="-78"/>
              </a:rPr>
              <a:t>الإكراه بحق صح البيع </a:t>
            </a:r>
            <a:r>
              <a:rPr lang="ar-SA" dirty="0">
                <a:cs typeface="mohammad bold art 1" pitchFamily="2" charset="-78"/>
              </a:rPr>
              <a:t>; كما لو أكرهه الحاكم على بيع ما له لوفاء دينه , فإن هذا إكراه بحق . </a:t>
            </a:r>
            <a:endParaRPr lang="en-US" dirty="0">
              <a:cs typeface="mohammad bold art 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4762500" y="6340475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AB8CDBD-3BFA-47C7-A4D2-569A8003AD93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143000" y="76200"/>
            <a:ext cx="8229600" cy="1143000"/>
          </a:xfrm>
        </p:spPr>
        <p:txBody>
          <a:bodyPr/>
          <a:lstStyle/>
          <a:p>
            <a:r>
              <a:rPr lang="ar-EG" dirty="0" smtClean="0">
                <a:solidFill>
                  <a:schemeClr val="accent4">
                    <a:lumMod val="75000"/>
                  </a:schemeClr>
                </a:solidFill>
                <a:cs typeface="AdvertisingBold" pitchFamily="2" charset="-78"/>
              </a:rPr>
              <a:t>أحكام </a:t>
            </a:r>
            <a:r>
              <a:rPr lang="ar-SA" dirty="0" smtClean="0">
                <a:solidFill>
                  <a:schemeClr val="accent4">
                    <a:lumMod val="75000"/>
                  </a:schemeClr>
                </a:solidFill>
                <a:cs typeface="AdvertisingBold" pitchFamily="2" charset="-78"/>
              </a:rPr>
              <a:t>البيوع</a:t>
            </a:r>
            <a:endParaRPr lang="en-US" dirty="0">
              <a:solidFill>
                <a:schemeClr val="accent4">
                  <a:lumMod val="75000"/>
                </a:schemeClr>
              </a:solidFill>
              <a:cs typeface="AdvertisingBold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1676400"/>
            <a:ext cx="8763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200000"/>
              </a:lnSpc>
            </a:pPr>
            <a:r>
              <a:rPr lang="ar-SA" dirty="0" smtClean="0">
                <a:solidFill>
                  <a:srgbClr val="FF0000"/>
                </a:solidFill>
                <a:cs typeface="mohammad bold art 1" pitchFamily="2" charset="-78"/>
              </a:rPr>
              <a:t>ثانيا</a:t>
            </a:r>
            <a:r>
              <a:rPr lang="ar-SA" dirty="0" smtClean="0">
                <a:cs typeface="mohammad bold art 1" pitchFamily="2" charset="-78"/>
              </a:rPr>
              <a:t> </a:t>
            </a:r>
            <a:r>
              <a:rPr lang="ar-SA" dirty="0">
                <a:cs typeface="mohammad bold art 1" pitchFamily="2" charset="-78"/>
              </a:rPr>
              <a:t>: يشترط في كل من العاقدين أن يكون جائز التصرف ; بأن يكون حرا مكلفا رشيدا , فلا يصح البيع والشراء من صبي وسفيه ومجنون ومملوك بغير إذن سيده . </a:t>
            </a:r>
            <a:endParaRPr lang="en-US" dirty="0">
              <a:cs typeface="mohammad bold art 1" pitchFamily="2" charset="-78"/>
            </a:endParaRPr>
          </a:p>
          <a:p>
            <a:pPr algn="r" rtl="1">
              <a:lnSpc>
                <a:spcPct val="200000"/>
              </a:lnSpc>
            </a:pPr>
            <a:r>
              <a:rPr lang="ar-SA" dirty="0">
                <a:solidFill>
                  <a:srgbClr val="FF0000"/>
                </a:solidFill>
                <a:cs typeface="mohammad bold art 1" pitchFamily="2" charset="-78"/>
              </a:rPr>
              <a:t>ثالثا</a:t>
            </a:r>
            <a:r>
              <a:rPr lang="ar-SA" dirty="0">
                <a:cs typeface="mohammad bold art 1" pitchFamily="2" charset="-78"/>
              </a:rPr>
              <a:t> : يشترط في كل من العاقدين أن يكون مالكا للمعقود عليه أو قائما مقام مالكه , لقول النبي صلى الله عليه وسلم لحكيم بن حزام : </a:t>
            </a:r>
            <a:r>
              <a:rPr lang="ar-SA" b="1" dirty="0">
                <a:cs typeface="mohammad bold art 1" pitchFamily="2" charset="-78"/>
              </a:rPr>
              <a:t>لا تبع ما ليس عندك</a:t>
            </a:r>
            <a:r>
              <a:rPr lang="ar-SA" dirty="0">
                <a:cs typeface="mohammad bold art 1" pitchFamily="2" charset="-78"/>
              </a:rPr>
              <a:t> </a:t>
            </a:r>
            <a:r>
              <a:rPr lang="ar-SA" dirty="0" smtClean="0">
                <a:cs typeface="mohammad bold art 1" pitchFamily="2" charset="-78"/>
              </a:rPr>
              <a:t>; </a:t>
            </a:r>
            <a:r>
              <a:rPr lang="ar-SA" dirty="0">
                <a:cs typeface="mohammad bold art 1" pitchFamily="2" charset="-78"/>
              </a:rPr>
              <a:t>أي : لا تبع ما ليس في ملكك من الأعيان . </a:t>
            </a:r>
            <a:endParaRPr lang="en-US" dirty="0">
              <a:cs typeface="mohammad bold art 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4762500" y="6340475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AB8CDBD-3BFA-47C7-A4D2-569A8003AD93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143000" y="76200"/>
            <a:ext cx="8229600" cy="1143000"/>
          </a:xfrm>
        </p:spPr>
        <p:txBody>
          <a:bodyPr/>
          <a:lstStyle/>
          <a:p>
            <a:r>
              <a:rPr lang="ar-EG" dirty="0" smtClean="0">
                <a:solidFill>
                  <a:schemeClr val="accent4">
                    <a:lumMod val="75000"/>
                  </a:schemeClr>
                </a:solidFill>
                <a:cs typeface="AdvertisingBold" pitchFamily="2" charset="-78"/>
              </a:rPr>
              <a:t>أحكام </a:t>
            </a:r>
            <a:r>
              <a:rPr lang="ar-SA" dirty="0" smtClean="0">
                <a:solidFill>
                  <a:schemeClr val="accent4">
                    <a:lumMod val="75000"/>
                  </a:schemeClr>
                </a:solidFill>
                <a:cs typeface="AdvertisingBold" pitchFamily="2" charset="-78"/>
              </a:rPr>
              <a:t>البيوع</a:t>
            </a:r>
            <a:endParaRPr lang="en-US" dirty="0">
              <a:solidFill>
                <a:schemeClr val="accent4">
                  <a:lumMod val="75000"/>
                </a:schemeClr>
              </a:solidFill>
              <a:cs typeface="AdvertisingBold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" y="1447800"/>
            <a:ext cx="87630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lnSpc>
                <a:spcPct val="150000"/>
              </a:lnSpc>
            </a:pPr>
            <a:r>
              <a:rPr lang="ar-SA" b="1" u="sng" dirty="0" smtClean="0">
                <a:solidFill>
                  <a:srgbClr val="FF0000"/>
                </a:solidFill>
                <a:cs typeface="mohammad bold art 1" pitchFamily="2" charset="-78"/>
              </a:rPr>
              <a:t>ثانيا: شروط </a:t>
            </a:r>
            <a:r>
              <a:rPr lang="ar-SA" b="1" u="sng" dirty="0">
                <a:solidFill>
                  <a:srgbClr val="FF0000"/>
                </a:solidFill>
                <a:cs typeface="mohammad bold art 1" pitchFamily="2" charset="-78"/>
              </a:rPr>
              <a:t>المعقود عليه </a:t>
            </a:r>
            <a:r>
              <a:rPr lang="ar-SA" b="1" u="sng" dirty="0" smtClean="0">
                <a:solidFill>
                  <a:srgbClr val="FF0000"/>
                </a:solidFill>
                <a:cs typeface="mohammad bold art 1" pitchFamily="2" charset="-78"/>
              </a:rPr>
              <a:t>:</a:t>
            </a:r>
            <a:endParaRPr lang="en-US" b="1" u="sng" dirty="0">
              <a:solidFill>
                <a:srgbClr val="FF0000"/>
              </a:solidFill>
              <a:cs typeface="mohammad bold art 1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ar-SA" dirty="0">
                <a:solidFill>
                  <a:srgbClr val="FF0000"/>
                </a:solidFill>
                <a:cs typeface="mohammad bold art 1" pitchFamily="2" charset="-78"/>
              </a:rPr>
              <a:t>أولا</a:t>
            </a:r>
            <a:r>
              <a:rPr lang="ar-SA" dirty="0">
                <a:cs typeface="mohammad bold art 1" pitchFamily="2" charset="-78"/>
              </a:rPr>
              <a:t> : أن يكون مما يباح الانتفاع به مطلقا ; فلا يصح بيع ما يحرم الانتفاع به ; كالخمر والخنزير وآلة اللهو والميتة ; لقوله صلى الله عليه وسلم : </a:t>
            </a:r>
            <a:r>
              <a:rPr lang="ar-SA" b="1" dirty="0">
                <a:cs typeface="mohammad bold art 1" pitchFamily="2" charset="-78"/>
              </a:rPr>
              <a:t>إن الله حرم بيع الميتة والخمر والأصنام متفق عليه , ولأبي داود : حرم الخمر وثمنها , وحرم الميتة وثمنها , وحرم الخنزير وثمنه ولا يصح بيع الأدهان النجسة ولا المتنجسة </a:t>
            </a:r>
            <a:r>
              <a:rPr lang="ar-SA" dirty="0">
                <a:cs typeface="mohammad bold art 1" pitchFamily="2" charset="-78"/>
              </a:rPr>
              <a:t>; لقوله صلى الله عليه وسلم </a:t>
            </a:r>
            <a:r>
              <a:rPr lang="ar-SA" b="1" dirty="0">
                <a:cs typeface="mohammad bold art 1" pitchFamily="2" charset="-78"/>
              </a:rPr>
              <a:t>: إن الله إذا حرم شيئا حرم ثمنه</a:t>
            </a:r>
            <a:r>
              <a:rPr lang="ar-SA" dirty="0">
                <a:cs typeface="mohammad bold art 1" pitchFamily="2" charset="-78"/>
              </a:rPr>
              <a:t> وفي المتفق عليه : </a:t>
            </a:r>
            <a:r>
              <a:rPr lang="ar-SA" b="1" dirty="0">
                <a:cs typeface="mohammad bold art 1" pitchFamily="2" charset="-78"/>
              </a:rPr>
              <a:t>أرأيت شحوم الميتة فإنها تطلى بها السفن , وتدهن بها الجلود , ويستصبح بها الناس ؟ فقال : لا , هو حرام </a:t>
            </a:r>
            <a:endParaRPr lang="en-US" b="1" dirty="0">
              <a:cs typeface="mohammad bold art 1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ar-SA" dirty="0">
                <a:solidFill>
                  <a:srgbClr val="FF0000"/>
                </a:solidFill>
                <a:cs typeface="mohammad bold art 1" pitchFamily="2" charset="-78"/>
              </a:rPr>
              <a:t>ثانيا </a:t>
            </a:r>
            <a:r>
              <a:rPr lang="ar-SA" dirty="0">
                <a:cs typeface="mohammad bold art 1" pitchFamily="2" charset="-78"/>
              </a:rPr>
              <a:t>: ويشترط في المعقود عليه في البيع من ثمن ومثمن أن يكون مقدورا على تسليمه ; لأن ما لا يقدر على تسليمه شبيه بالمعدوم , فلم يصح بيعه </a:t>
            </a:r>
            <a:r>
              <a:rPr lang="ar-SA" dirty="0" smtClean="0">
                <a:cs typeface="mohammad bold art 1" pitchFamily="2" charset="-78"/>
              </a:rPr>
              <a:t>;</a:t>
            </a:r>
          </a:p>
          <a:p>
            <a:pPr algn="r" rtl="1">
              <a:lnSpc>
                <a:spcPct val="150000"/>
              </a:lnSpc>
            </a:pPr>
            <a:r>
              <a:rPr lang="ar-SA" dirty="0" smtClean="0">
                <a:cs typeface="mohammad bold art 1" pitchFamily="2" charset="-78"/>
              </a:rPr>
              <a:t>مثال:  </a:t>
            </a:r>
            <a:r>
              <a:rPr lang="ar-SA" b="1" dirty="0">
                <a:cs typeface="mohammad bold art 1" pitchFamily="2" charset="-78"/>
              </a:rPr>
              <a:t>فلا يصح بيع عبد آبق ولا بيع جمل شارد , ولاطير في الهواء </a:t>
            </a:r>
            <a:r>
              <a:rPr lang="ar-SA" b="1" dirty="0" smtClean="0">
                <a:cs typeface="mohammad bold art 1" pitchFamily="2" charset="-78"/>
              </a:rPr>
              <a:t> </a:t>
            </a:r>
            <a:r>
              <a:rPr lang="ar-SA" dirty="0" smtClean="0">
                <a:cs typeface="mohammad bold art 1" pitchFamily="2" charset="-78"/>
              </a:rPr>
              <a:t>.</a:t>
            </a:r>
            <a:endParaRPr lang="en-US" dirty="0">
              <a:cs typeface="mohammad bold art 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4762500" y="6340475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AB8CDBD-3BFA-47C7-A4D2-569A8003AD93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143000" y="76200"/>
            <a:ext cx="8229600" cy="1143000"/>
          </a:xfrm>
        </p:spPr>
        <p:txBody>
          <a:bodyPr/>
          <a:lstStyle/>
          <a:p>
            <a:r>
              <a:rPr lang="ar-EG" dirty="0" smtClean="0">
                <a:solidFill>
                  <a:schemeClr val="accent4">
                    <a:lumMod val="75000"/>
                  </a:schemeClr>
                </a:solidFill>
                <a:cs typeface="AdvertisingBold" pitchFamily="2" charset="-78"/>
              </a:rPr>
              <a:t>أحكام </a:t>
            </a:r>
            <a:r>
              <a:rPr lang="ar-SA" dirty="0" smtClean="0">
                <a:solidFill>
                  <a:schemeClr val="accent4">
                    <a:lumMod val="75000"/>
                  </a:schemeClr>
                </a:solidFill>
                <a:cs typeface="AdvertisingBold" pitchFamily="2" charset="-78"/>
              </a:rPr>
              <a:t>البيوع</a:t>
            </a:r>
            <a:endParaRPr lang="en-US" dirty="0">
              <a:solidFill>
                <a:schemeClr val="accent4">
                  <a:lumMod val="75000"/>
                </a:schemeClr>
              </a:solidFill>
              <a:cs typeface="AdvertisingBold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" y="1600200"/>
            <a:ext cx="8763000" cy="25506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SA" dirty="0" smtClean="0">
                <a:solidFill>
                  <a:srgbClr val="FF0000"/>
                </a:solidFill>
                <a:cs typeface="mohammad bold art 1" pitchFamily="2" charset="-78"/>
              </a:rPr>
              <a:t>ثالثا</a:t>
            </a:r>
            <a:r>
              <a:rPr lang="ar-SA" dirty="0" smtClean="0">
                <a:cs typeface="mohammad bold art 1" pitchFamily="2" charset="-78"/>
              </a:rPr>
              <a:t> </a:t>
            </a:r>
            <a:r>
              <a:rPr lang="ar-SA" dirty="0">
                <a:cs typeface="mohammad bold art 1" pitchFamily="2" charset="-78"/>
              </a:rPr>
              <a:t>: يشترط في الثمن والمثمن أن يكون كل منهما معلوما عند المتعاقدين , لأن </a:t>
            </a:r>
            <a:r>
              <a:rPr lang="ar-SA" b="1" dirty="0">
                <a:cs typeface="mohammad bold art 1" pitchFamily="2" charset="-78"/>
              </a:rPr>
              <a:t>الجهالة غرر , والغرر منهي عنه </a:t>
            </a:r>
            <a:r>
              <a:rPr lang="ar-SA" dirty="0">
                <a:cs typeface="mohammad bold art 1" pitchFamily="2" charset="-78"/>
              </a:rPr>
              <a:t>; فلا يصح شراء ما لم يره , أو رآه وجهله , ولا بيع حمل في بطن ولبن في ضرع منفردين , ولا يصح </a:t>
            </a:r>
            <a:r>
              <a:rPr lang="ar-SA" b="1" dirty="0">
                <a:cs typeface="mohammad bold art 1" pitchFamily="2" charset="-78"/>
              </a:rPr>
              <a:t>بيع الملامسة </a:t>
            </a:r>
            <a:r>
              <a:rPr lang="ar-SA" dirty="0">
                <a:cs typeface="mohammad bold art 1" pitchFamily="2" charset="-78"/>
              </a:rPr>
              <a:t>كأن يقول : أي ثوب لمسته فهو عليك بكذا , ولا </a:t>
            </a:r>
            <a:r>
              <a:rPr lang="ar-SA" b="1" dirty="0">
                <a:cs typeface="mohammad bold art 1" pitchFamily="2" charset="-78"/>
              </a:rPr>
              <a:t>بيع المنابذة </a:t>
            </a:r>
            <a:r>
              <a:rPr lang="ar-SA" dirty="0">
                <a:cs typeface="mohammad bold art 1" pitchFamily="2" charset="-78"/>
              </a:rPr>
              <a:t>; كأن يقول : أي ثوب نبذته إلي - أي : طرحته - فهو بكذا , لحديث أبي هريرة رضي الله عنه : " أن النبي صلى الله عليه وسلم نهى عن الملامسة والمنابذة " متفق عليه , ولا يصح </a:t>
            </a:r>
            <a:r>
              <a:rPr lang="ar-SA" b="1" dirty="0">
                <a:cs typeface="mohammad bold art 1" pitchFamily="2" charset="-78"/>
              </a:rPr>
              <a:t>بيع الحصاة </a:t>
            </a:r>
            <a:r>
              <a:rPr lang="ar-SA" dirty="0">
                <a:cs typeface="mohammad bold art 1" pitchFamily="2" charset="-78"/>
              </a:rPr>
              <a:t>; كقوله : ارم هذه الحصاة فعلى أي ثوب وقعت فهو لك بكذا .</a:t>
            </a:r>
            <a:endParaRPr lang="en-US" dirty="0">
              <a:cs typeface="mohammad bold art 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1867</TotalTime>
  <Words>740</Words>
  <Application>Microsoft Office PowerPoint</Application>
  <PresentationFormat>A4 Paper (210x297 mm)</PresentationFormat>
  <Paragraphs>65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Slide 1</vt:lpstr>
      <vt:lpstr>المحاضرة الاولى</vt:lpstr>
      <vt:lpstr>باب البيوع</vt:lpstr>
      <vt:lpstr>أحكام البيوع</vt:lpstr>
      <vt:lpstr>أحكام البيوع</vt:lpstr>
      <vt:lpstr>أحكام البيوع</vt:lpstr>
      <vt:lpstr>أحكام البيوع</vt:lpstr>
      <vt:lpstr>أحكام البيوع</vt:lpstr>
      <vt:lpstr>أحكام البيوع</vt:lpstr>
      <vt:lpstr>أحكام البيوع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almas</cp:lastModifiedBy>
  <cp:revision>143</cp:revision>
  <dcterms:created xsi:type="dcterms:W3CDTF">2009-10-14T19:14:34Z</dcterms:created>
  <dcterms:modified xsi:type="dcterms:W3CDTF">2012-02-08T14:25:59Z</dcterms:modified>
</cp:coreProperties>
</file>