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256" r:id="rId2"/>
    <p:sldId id="472" r:id="rId3"/>
    <p:sldId id="337" r:id="rId4"/>
    <p:sldId id="338" r:id="rId5"/>
    <p:sldId id="339" r:id="rId6"/>
    <p:sldId id="340" r:id="rId7"/>
    <p:sldId id="473" r:id="rId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6699" autoAdjust="0"/>
    <p:restoredTop sz="94709" autoAdjust="0"/>
  </p:normalViewPr>
  <p:slideViewPr>
    <p:cSldViewPr>
      <p:cViewPr>
        <p:scale>
          <a:sx n="64" d="100"/>
          <a:sy n="64" d="100"/>
        </p:scale>
        <p:origin x="-516" y="-234"/>
      </p:cViewPr>
      <p:guideLst>
        <p:guide orient="horz" pos="2160"/>
        <p:guide pos="312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2/8/2012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93209236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844048" cy="338554"/>
          </a:xfrm>
          <a:prstGeom prst="rect">
            <a:avLst/>
          </a:prstGeom>
        </p:spPr>
        <p:txBody>
          <a:bodyPr wrap="none">
            <a:spAutoFit/>
          </a:bodyPr>
          <a:lstStyle/>
          <a:p>
            <a:pPr algn="l" rtl="0" fontAlgn="auto">
              <a:spcBef>
                <a:spcPts val="0"/>
              </a:spcBef>
              <a:spcAft>
                <a:spcPts val="0"/>
              </a:spcAft>
              <a:defRPr/>
            </a:pPr>
            <a:r>
              <a:rPr lang="ar-SA" sz="1600" b="1" kern="1200" dirty="0" smtClean="0">
                <a:solidFill>
                  <a:schemeClr val="bg1"/>
                </a:solidFill>
                <a:latin typeface="Arial" pitchFamily="34" charset="0"/>
                <a:ea typeface="+mn-ea"/>
                <a:cs typeface="Arial" pitchFamily="34" charset="0"/>
              </a:rPr>
              <a:t>عمادة التعلم</a:t>
            </a:r>
            <a:r>
              <a:rPr lang="ar-SA" sz="1600" b="1" kern="1200" baseline="0" dirty="0" smtClean="0">
                <a:solidFill>
                  <a:schemeClr val="bg1"/>
                </a:solidFill>
                <a:latin typeface="Arial" pitchFamily="34" charset="0"/>
                <a:ea typeface="+mn-ea"/>
                <a:cs typeface="Arial" pitchFamily="34" charset="0"/>
              </a:rPr>
              <a:t> الإل</a:t>
            </a:r>
            <a:r>
              <a:rPr lang="ar-EG" sz="1600" b="1" kern="1200" baseline="0" dirty="0" smtClean="0">
                <a:solidFill>
                  <a:schemeClr val="bg1"/>
                </a:solidFill>
                <a:latin typeface="Arial" pitchFamily="34" charset="0"/>
                <a:ea typeface="+mn-ea"/>
                <a:cs typeface="Arial" pitchFamily="34" charset="0"/>
              </a:rPr>
              <a:t>ك</a:t>
            </a:r>
            <a:r>
              <a:rPr lang="ar-SA" sz="1600" b="1" kern="1200" baseline="0" dirty="0" smtClean="0">
                <a:solidFill>
                  <a:schemeClr val="bg1"/>
                </a:solidFill>
                <a:latin typeface="Arial" pitchFamily="34" charset="0"/>
                <a:ea typeface="+mn-ea"/>
                <a:cs typeface="Arial" pitchFamily="34" charset="0"/>
              </a:rPr>
              <a:t>تروني والتعل</a:t>
            </a:r>
            <a:r>
              <a:rPr lang="ar-EG" sz="1600" b="1" kern="1200" baseline="0" dirty="0" smtClean="0">
                <a:solidFill>
                  <a:schemeClr val="bg1"/>
                </a:solidFill>
                <a:latin typeface="Arial" pitchFamily="34" charset="0"/>
                <a:ea typeface="+mn-ea"/>
                <a:cs typeface="Arial" pitchFamily="34" charset="0"/>
              </a:rPr>
              <a:t>ي</a:t>
            </a:r>
            <a:r>
              <a:rPr lang="ar-SA" sz="1600" b="1" kern="1200" baseline="0" dirty="0" smtClean="0">
                <a:solidFill>
                  <a:schemeClr val="bg1"/>
                </a:solidFill>
                <a:latin typeface="Arial" pitchFamily="34" charset="0"/>
                <a:ea typeface="+mn-ea"/>
                <a:cs typeface="Arial" pitchFamily="34" charset="0"/>
              </a:rPr>
              <a:t>م عن بعد</a:t>
            </a:r>
            <a:endParaRPr lang="en-US" sz="1600" b="1" kern="1200" dirty="0">
              <a:solidFill>
                <a:schemeClr val="bg1"/>
              </a:solidFill>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fontAlgn="auto">
              <a:spcAft>
                <a:spcPts val="0"/>
              </a:spcAft>
              <a:defRPr/>
            </a:pPr>
            <a:r>
              <a:rPr lang="ar-EG" sz="4000" dirty="0" smtClean="0">
                <a:solidFill>
                  <a:schemeClr val="accent1">
                    <a:lumMod val="75000"/>
                  </a:schemeClr>
                </a:solidFill>
                <a:latin typeface="AYM Wadiy S_U normal." pitchFamily="2" charset="0"/>
                <a:cs typeface="mohammad bold art 1" pitchFamily="2" charset="-78"/>
              </a:rPr>
              <a:t>فقه المعاملات (1)</a:t>
            </a:r>
          </a:p>
          <a:p>
            <a:pPr algn="ctr" fontAlgn="auto">
              <a:spcAft>
                <a:spcPts val="0"/>
              </a:spcAft>
              <a:defRPr/>
            </a:pPr>
            <a:r>
              <a:rPr lang="ar-EG" sz="4000" dirty="0" smtClean="0">
                <a:solidFill>
                  <a:schemeClr val="accent1">
                    <a:lumMod val="75000"/>
                  </a:schemeClr>
                </a:solidFill>
                <a:latin typeface="AYM Wadiy S_U normal." pitchFamily="2" charset="0"/>
                <a:cs typeface="mohammad bold art 1" pitchFamily="2" charset="-78"/>
              </a:rPr>
              <a:t>رقم المقرر : سلم 01310 </a:t>
            </a:r>
            <a:endParaRPr lang="ar-SA" sz="4000" dirty="0" smtClean="0">
              <a:solidFill>
                <a:schemeClr val="accent1">
                  <a:lumMod val="75000"/>
                </a:schemeClr>
              </a:solidFill>
              <a:latin typeface="AYM Wadiy S_U normal." pitchFamily="2" charset="0"/>
              <a:cs typeface="mohammad bold art 1" pitchFamily="2" charset="-78"/>
            </a:endParaRPr>
          </a:p>
          <a:p>
            <a:pPr algn="ctr" fontAlgn="auto">
              <a:spcAft>
                <a:spcPts val="0"/>
              </a:spcAft>
              <a:defRPr/>
            </a:pPr>
            <a:r>
              <a:rPr lang="ar-SA" sz="4000" dirty="0" smtClean="0">
                <a:solidFill>
                  <a:schemeClr val="accent1">
                    <a:lumMod val="75000"/>
                  </a:schemeClr>
                </a:solidFill>
                <a:latin typeface="AYM Wadiy S_U normal." pitchFamily="2" charset="0"/>
                <a:cs typeface="mohammad bold art 1" pitchFamily="2" charset="-78"/>
              </a:rPr>
              <a:t>د. </a:t>
            </a:r>
            <a:r>
              <a:rPr lang="ar-EG" sz="4000" dirty="0" smtClean="0">
                <a:solidFill>
                  <a:schemeClr val="accent1">
                    <a:lumMod val="75000"/>
                  </a:schemeClr>
                </a:solidFill>
                <a:latin typeface="AYM Wadiy S_U normal." pitchFamily="2" charset="0"/>
                <a:cs typeface="mohammad bold art 1" pitchFamily="2" charset="-78"/>
              </a:rPr>
              <a:t>عزت شحاتة كرار</a:t>
            </a:r>
            <a:endParaRPr lang="en-US" sz="4400" dirty="0">
              <a:solidFill>
                <a:schemeClr val="accent1"/>
              </a:solidFill>
              <a:cs typeface="mohammad bold art 1" pitchFamily="2" charset="-78"/>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الثانية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fontAlgn="auto">
              <a:spcAft>
                <a:spcPts val="0"/>
              </a:spcAft>
              <a:defRPr/>
            </a:pPr>
            <a:r>
              <a:rPr lang="ar-EG" dirty="0" smtClean="0">
                <a:solidFill>
                  <a:schemeClr val="accent1">
                    <a:lumMod val="75000"/>
                  </a:schemeClr>
                </a:solidFill>
                <a:latin typeface="AYM Wadiy S_U normal." pitchFamily="2" charset="0"/>
                <a:cs typeface="mohammad bold art 1" pitchFamily="2" charset="-78"/>
              </a:rPr>
              <a:t>فقه المعاملات (1)</a:t>
            </a:r>
          </a:p>
        </p:txBody>
      </p:sp>
    </p:spTree>
    <p:extLst>
      <p:ext uri="{BB962C8B-B14F-4D97-AF65-F5344CB8AC3E}">
        <p14:creationId xmlns:p14="http://schemas.microsoft.com/office/powerpoint/2010/main" xmlns="" val="89109202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4762500" y="6340475"/>
            <a:ext cx="571500" cy="365125"/>
          </a:xfrm>
          <a:prstGeom prst="rect">
            <a:avLst/>
          </a:prstGeom>
        </p:spPr>
        <p:txBody>
          <a:bodyPr/>
          <a:lstStyle/>
          <a:p>
            <a:pPr>
              <a:defRPr/>
            </a:pPr>
            <a:fld id="{0AB8CDBD-3BFA-47C7-A4D2-569A8003AD93}" type="slidenum">
              <a:rPr lang="en-US" smtClean="0"/>
              <a:pPr>
                <a:defRPr/>
              </a:pPr>
              <a:t>3</a:t>
            </a:fld>
            <a:endParaRPr lang="en-US" dirty="0"/>
          </a:p>
        </p:txBody>
      </p:sp>
      <p:sp>
        <p:nvSpPr>
          <p:cNvPr id="3" name="Title 1"/>
          <p:cNvSpPr>
            <a:spLocks noGrp="1"/>
          </p:cNvSpPr>
          <p:nvPr>
            <p:ph type="title"/>
          </p:nvPr>
        </p:nvSpPr>
        <p:spPr>
          <a:xfrm>
            <a:off x="1143000" y="76200"/>
            <a:ext cx="8229600" cy="1143000"/>
          </a:xfrm>
        </p:spPr>
        <p:txBody>
          <a:bodyPr/>
          <a:lstStyle/>
          <a:p>
            <a:r>
              <a:rPr lang="ar-EG" dirty="0" smtClean="0">
                <a:solidFill>
                  <a:schemeClr val="accent4">
                    <a:lumMod val="75000"/>
                  </a:schemeClr>
                </a:solidFill>
                <a:cs typeface="AdvertisingBold" pitchFamily="2" charset="-78"/>
              </a:rPr>
              <a:t>البيوع المنهي عنها</a:t>
            </a:r>
            <a:endParaRPr lang="en-US" dirty="0">
              <a:solidFill>
                <a:schemeClr val="accent4">
                  <a:lumMod val="75000"/>
                </a:schemeClr>
              </a:solidFill>
              <a:cs typeface="AdvertisingBold" pitchFamily="2" charset="-78"/>
            </a:endParaRPr>
          </a:p>
        </p:txBody>
      </p:sp>
      <p:sp>
        <p:nvSpPr>
          <p:cNvPr id="5" name="TextBox 4"/>
          <p:cNvSpPr txBox="1"/>
          <p:nvPr/>
        </p:nvSpPr>
        <p:spPr>
          <a:xfrm>
            <a:off x="533400" y="1524000"/>
            <a:ext cx="8763000" cy="4293483"/>
          </a:xfrm>
          <a:prstGeom prst="rect">
            <a:avLst/>
          </a:prstGeom>
          <a:noFill/>
        </p:spPr>
        <p:txBody>
          <a:bodyPr wrap="square" rtlCol="0">
            <a:spAutoFit/>
          </a:bodyPr>
          <a:lstStyle/>
          <a:p>
            <a:pPr algn="ctr" rtl="1">
              <a:lnSpc>
                <a:spcPct val="150000"/>
              </a:lnSpc>
            </a:pPr>
            <a:r>
              <a:rPr lang="ar-SA" sz="2000" b="1" u="sng" dirty="0" smtClean="0">
                <a:cs typeface="mohammad bold art 1" pitchFamily="2" charset="-78"/>
              </a:rPr>
              <a:t>البيوع المنهي عنها</a:t>
            </a:r>
            <a:endParaRPr lang="ar-SA" dirty="0" smtClean="0">
              <a:cs typeface="mohammad bold art 1" pitchFamily="2" charset="-78"/>
            </a:endParaRPr>
          </a:p>
          <a:p>
            <a:pPr algn="r" rtl="1">
              <a:lnSpc>
                <a:spcPct val="150000"/>
              </a:lnSpc>
            </a:pPr>
            <a:r>
              <a:rPr lang="ar-SA" dirty="0" smtClean="0">
                <a:cs typeface="mohammad bold art 1" pitchFamily="2" charset="-78"/>
              </a:rPr>
              <a:t>الله </a:t>
            </a:r>
            <a:r>
              <a:rPr lang="ar-SA" dirty="0">
                <a:cs typeface="mohammad bold art 1" pitchFamily="2" charset="-78"/>
              </a:rPr>
              <a:t>سبحانه أباح لعباده البيع والشراء , ما لم يترتب على ذلك تفويت لما هو أنفع وأهم ; كأن يزاحم ذلك أداء عبادة واجبة , أو يترتب على ذلك إضرار بالآخرين .</a:t>
            </a:r>
            <a:endParaRPr lang="en-US" dirty="0">
              <a:cs typeface="mohammad bold art 1" pitchFamily="2" charset="-78"/>
            </a:endParaRPr>
          </a:p>
          <a:p>
            <a:pPr algn="r" rtl="1">
              <a:lnSpc>
                <a:spcPct val="150000"/>
              </a:lnSpc>
            </a:pPr>
            <a:r>
              <a:rPr lang="ar-SA" dirty="0" smtClean="0">
                <a:cs typeface="mohammad bold art 1" pitchFamily="2" charset="-78"/>
              </a:rPr>
              <a:t>(1) </a:t>
            </a:r>
            <a:r>
              <a:rPr lang="ar-SA" b="1" dirty="0" smtClean="0">
                <a:cs typeface="mohammad bold art 1" pitchFamily="2" charset="-78"/>
              </a:rPr>
              <a:t>فلا </a:t>
            </a:r>
            <a:r>
              <a:rPr lang="ar-SA" b="1" dirty="0">
                <a:cs typeface="mohammad bold art 1" pitchFamily="2" charset="-78"/>
              </a:rPr>
              <a:t>يصح البيع ولا الشراء ممن تلزمه صلاة الجمعة </a:t>
            </a:r>
            <a:r>
              <a:rPr lang="ar-SA" dirty="0">
                <a:cs typeface="mohammad bold art 1" pitchFamily="2" charset="-78"/>
              </a:rPr>
              <a:t>بعد ندائها الثاني ; لقوله تعالى </a:t>
            </a:r>
            <a:r>
              <a:rPr lang="ar-SA" dirty="0" smtClean="0">
                <a:cs typeface="mohammad bold art 1" pitchFamily="2" charset="-78"/>
              </a:rPr>
              <a:t>:</a:t>
            </a:r>
            <a:r>
              <a:rPr lang="ar-EG" dirty="0" smtClean="0">
                <a:cs typeface="mohammad bold art 1" pitchFamily="2" charset="-78"/>
              </a:rPr>
              <a:t> (</a:t>
            </a:r>
            <a:r>
              <a:rPr lang="ar-SA" dirty="0" smtClean="0">
                <a:cs typeface="mohammad bold art 1" pitchFamily="2" charset="-78"/>
              </a:rPr>
              <a:t> </a:t>
            </a:r>
            <a:r>
              <a:rPr lang="ar-SA" b="1" dirty="0">
                <a:cs typeface="mohammad bold art 1" pitchFamily="2" charset="-78"/>
              </a:rPr>
              <a:t>يَا أَيُّهَا الَّذِينَ آمَنُوا إِذَا نُودِيَ لِلصَّلَاةِ مِنْ يَوْمِ الْجُمُعَةِ فَاسْعَوْا إِلَى ذِكْرِ اللَّهِ وَذَرُوا الْبَيْعَ ذَلِكُمْ خَيْرٌ لَكُمْ إِنْ كُنْتُمْ </a:t>
            </a:r>
            <a:r>
              <a:rPr lang="ar-SA" b="1" dirty="0" smtClean="0">
                <a:cs typeface="mohammad bold art 1" pitchFamily="2" charset="-78"/>
              </a:rPr>
              <a:t>تَعْلَمُونَ</a:t>
            </a:r>
            <a:r>
              <a:rPr lang="ar-EG" b="1" dirty="0" smtClean="0">
                <a:cs typeface="mohammad bold art 1" pitchFamily="2" charset="-78"/>
              </a:rPr>
              <a:t> )</a:t>
            </a:r>
            <a:r>
              <a:rPr lang="ar-SA" b="1" dirty="0" smtClean="0">
                <a:cs typeface="mohammad bold art 1" pitchFamily="2" charset="-78"/>
              </a:rPr>
              <a:t> </a:t>
            </a:r>
            <a:r>
              <a:rPr lang="ar-SA" dirty="0">
                <a:cs typeface="mohammad bold art 1" pitchFamily="2" charset="-78"/>
              </a:rPr>
              <a:t>فقد نهى الله سبحانه وتعالى عن البيع وقت النداء لصلاة الجمعة </a:t>
            </a:r>
            <a:endParaRPr lang="ar-SA" dirty="0" smtClean="0">
              <a:cs typeface="mohammad bold art 1" pitchFamily="2" charset="-78"/>
            </a:endParaRPr>
          </a:p>
          <a:p>
            <a:pPr algn="r" rtl="1">
              <a:lnSpc>
                <a:spcPct val="150000"/>
              </a:lnSpc>
            </a:pPr>
            <a:r>
              <a:rPr lang="ar-SA" b="1" dirty="0" smtClean="0">
                <a:cs typeface="mohammad bold art 1" pitchFamily="2" charset="-78"/>
              </a:rPr>
              <a:t>السبب: </a:t>
            </a:r>
            <a:r>
              <a:rPr lang="ar-SA" dirty="0" smtClean="0">
                <a:cs typeface="mohammad bold art 1" pitchFamily="2" charset="-78"/>
              </a:rPr>
              <a:t>لئلا </a:t>
            </a:r>
            <a:r>
              <a:rPr lang="ar-SA" dirty="0">
                <a:cs typeface="mohammad bold art 1" pitchFamily="2" charset="-78"/>
              </a:rPr>
              <a:t>يتخذ ذريعة إلى التشاغل بالتجارة عن حضورها , </a:t>
            </a:r>
            <a:r>
              <a:rPr lang="ar-SA" b="1" dirty="0">
                <a:cs typeface="mohammad bold art 1" pitchFamily="2" charset="-78"/>
              </a:rPr>
              <a:t>وخص البيع </a:t>
            </a:r>
            <a:r>
              <a:rPr lang="ar-SA" dirty="0">
                <a:cs typeface="mohammad bold art 1" pitchFamily="2" charset="-78"/>
              </a:rPr>
              <a:t>لأنه من أهم ما يشتغل به المرء من أسباب المعاش , والنهي يقتضي التحريم وعدم صحة البيع , ثم قال تعالى </a:t>
            </a:r>
            <a:r>
              <a:rPr lang="ar-SA" dirty="0" smtClean="0">
                <a:cs typeface="mohammad bold art 1" pitchFamily="2" charset="-78"/>
              </a:rPr>
              <a:t>:</a:t>
            </a:r>
            <a:r>
              <a:rPr lang="ar-EG" dirty="0" smtClean="0">
                <a:cs typeface="mohammad bold art 1" pitchFamily="2" charset="-78"/>
              </a:rPr>
              <a:t>(</a:t>
            </a:r>
            <a:r>
              <a:rPr lang="ar-SA" dirty="0" smtClean="0">
                <a:cs typeface="mohammad bold art 1" pitchFamily="2" charset="-78"/>
              </a:rPr>
              <a:t>ذَلِكُمْ </a:t>
            </a:r>
            <a:r>
              <a:rPr lang="ar-EG" dirty="0" smtClean="0">
                <a:cs typeface="mohammad bold art 1" pitchFamily="2" charset="-78"/>
              </a:rPr>
              <a:t>) </a:t>
            </a:r>
            <a:r>
              <a:rPr lang="ar-SA" dirty="0" smtClean="0">
                <a:cs typeface="mohammad bold art 1" pitchFamily="2" charset="-78"/>
              </a:rPr>
              <a:t>يعني </a:t>
            </a:r>
            <a:r>
              <a:rPr lang="ar-SA" dirty="0">
                <a:cs typeface="mohammad bold art 1" pitchFamily="2" charset="-78"/>
              </a:rPr>
              <a:t>: الذي ذكرت لكم من ترك البيع وحضور الجمعة , </a:t>
            </a:r>
            <a:r>
              <a:rPr lang="ar-EG" dirty="0" smtClean="0">
                <a:cs typeface="mohammad bold art 1" pitchFamily="2" charset="-78"/>
              </a:rPr>
              <a:t>( </a:t>
            </a:r>
            <a:r>
              <a:rPr lang="ar-SA" dirty="0" smtClean="0">
                <a:cs typeface="mohammad bold art 1" pitchFamily="2" charset="-78"/>
              </a:rPr>
              <a:t>خَيْرٌ </a:t>
            </a:r>
            <a:r>
              <a:rPr lang="ar-SA" dirty="0">
                <a:cs typeface="mohammad bold art 1" pitchFamily="2" charset="-78"/>
              </a:rPr>
              <a:t>لَكُمْ </a:t>
            </a:r>
            <a:r>
              <a:rPr lang="ar-EG" dirty="0" smtClean="0">
                <a:cs typeface="mohammad bold art 1" pitchFamily="2" charset="-78"/>
              </a:rPr>
              <a:t>)</a:t>
            </a:r>
            <a:r>
              <a:rPr lang="ar-SA" dirty="0" smtClean="0">
                <a:cs typeface="mohammad bold art 1" pitchFamily="2" charset="-78"/>
              </a:rPr>
              <a:t>من </a:t>
            </a:r>
            <a:r>
              <a:rPr lang="ar-SA" dirty="0">
                <a:cs typeface="mohammad bold art 1" pitchFamily="2" charset="-78"/>
              </a:rPr>
              <a:t>الاشتغال بالبيع , </a:t>
            </a:r>
            <a:r>
              <a:rPr lang="ar-EG" dirty="0" smtClean="0">
                <a:cs typeface="mohammad bold art 1" pitchFamily="2" charset="-78"/>
              </a:rPr>
              <a:t>(</a:t>
            </a:r>
            <a:r>
              <a:rPr lang="ar-SA" dirty="0" smtClean="0">
                <a:cs typeface="mohammad bold art 1" pitchFamily="2" charset="-78"/>
              </a:rPr>
              <a:t>إِنْ </a:t>
            </a:r>
            <a:r>
              <a:rPr lang="ar-SA" dirty="0">
                <a:cs typeface="mohammad bold art 1" pitchFamily="2" charset="-78"/>
              </a:rPr>
              <a:t>كُنْتُمْ تَعْلَمُونَ </a:t>
            </a:r>
            <a:r>
              <a:rPr lang="ar-EG" dirty="0" smtClean="0">
                <a:cs typeface="mohammad bold art 1" pitchFamily="2" charset="-78"/>
              </a:rPr>
              <a:t>) </a:t>
            </a:r>
            <a:r>
              <a:rPr lang="ar-SA" dirty="0" smtClean="0">
                <a:cs typeface="mohammad bold art 1" pitchFamily="2" charset="-78"/>
              </a:rPr>
              <a:t>مصالح </a:t>
            </a:r>
            <a:r>
              <a:rPr lang="ar-SA" dirty="0">
                <a:cs typeface="mohammad bold art 1" pitchFamily="2" charset="-78"/>
              </a:rPr>
              <a:t>أنفسكم , وكذلك التشاغل بغير البيع عن الصلاة محرم .</a:t>
            </a:r>
            <a:endParaRPr lang="en-US" dirty="0">
              <a:cs typeface="mohammad bold art 1" pitchFamily="2" charset="-78"/>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4762500" y="6340475"/>
            <a:ext cx="571500" cy="365125"/>
          </a:xfrm>
          <a:prstGeom prst="rect">
            <a:avLst/>
          </a:prstGeom>
        </p:spPr>
        <p:txBody>
          <a:bodyPr/>
          <a:lstStyle/>
          <a:p>
            <a:pPr>
              <a:defRPr/>
            </a:pPr>
            <a:fld id="{0AB8CDBD-3BFA-47C7-A4D2-569A8003AD93}" type="slidenum">
              <a:rPr lang="en-US" smtClean="0"/>
              <a:pPr>
                <a:defRPr/>
              </a:pPr>
              <a:t>4</a:t>
            </a:fld>
            <a:endParaRPr lang="en-US" dirty="0"/>
          </a:p>
        </p:txBody>
      </p:sp>
      <p:sp>
        <p:nvSpPr>
          <p:cNvPr id="3" name="Title 1"/>
          <p:cNvSpPr>
            <a:spLocks noGrp="1"/>
          </p:cNvSpPr>
          <p:nvPr>
            <p:ph type="title"/>
          </p:nvPr>
        </p:nvSpPr>
        <p:spPr>
          <a:xfrm>
            <a:off x="1143000" y="76200"/>
            <a:ext cx="8229600" cy="1143000"/>
          </a:xfrm>
        </p:spPr>
        <p:txBody>
          <a:bodyPr/>
          <a:lstStyle/>
          <a:p>
            <a:r>
              <a:rPr lang="ar-EG" dirty="0" smtClean="0">
                <a:solidFill>
                  <a:schemeClr val="accent4">
                    <a:lumMod val="75000"/>
                  </a:schemeClr>
                </a:solidFill>
                <a:cs typeface="AdvertisingBold" pitchFamily="2" charset="-78"/>
              </a:rPr>
              <a:t>البيوع المنهي عنها</a:t>
            </a:r>
            <a:endParaRPr lang="en-US" dirty="0">
              <a:solidFill>
                <a:schemeClr val="accent4">
                  <a:lumMod val="75000"/>
                </a:schemeClr>
              </a:solidFill>
              <a:cs typeface="AdvertisingBold" pitchFamily="2" charset="-78"/>
            </a:endParaRPr>
          </a:p>
        </p:txBody>
      </p:sp>
      <p:sp>
        <p:nvSpPr>
          <p:cNvPr id="5" name="TextBox 4"/>
          <p:cNvSpPr txBox="1"/>
          <p:nvPr/>
        </p:nvSpPr>
        <p:spPr>
          <a:xfrm>
            <a:off x="381000" y="1676400"/>
            <a:ext cx="8763000" cy="2362200"/>
          </a:xfrm>
          <a:prstGeom prst="rect">
            <a:avLst/>
          </a:prstGeom>
          <a:noFill/>
        </p:spPr>
        <p:txBody>
          <a:bodyPr wrap="square" rtlCol="0">
            <a:spAutoFit/>
          </a:bodyPr>
          <a:lstStyle/>
          <a:p>
            <a:pPr algn="r" rtl="1">
              <a:lnSpc>
                <a:spcPct val="150000"/>
              </a:lnSpc>
            </a:pPr>
            <a:r>
              <a:rPr lang="ar-SA" sz="1600" dirty="0">
                <a:cs typeface="mohammad bold art 1" pitchFamily="2" charset="-78"/>
              </a:rPr>
              <a:t>وكذلك </a:t>
            </a:r>
            <a:r>
              <a:rPr lang="ar-SA" sz="1600" b="1" dirty="0">
                <a:cs typeface="mohammad bold art 1" pitchFamily="2" charset="-78"/>
              </a:rPr>
              <a:t>بقية الصلوات المفروضة </a:t>
            </a:r>
            <a:r>
              <a:rPr lang="ar-SA" sz="1600" dirty="0">
                <a:cs typeface="mohammad bold art 1" pitchFamily="2" charset="-78"/>
              </a:rPr>
              <a:t>لا يجوز التشاغل عنها بالبيع والشراء وغيرهما بعدما ينادى لحضورها في المساجد , قال تعالى : </a:t>
            </a:r>
            <a:r>
              <a:rPr lang="ar-EG" sz="1600" dirty="0" smtClean="0">
                <a:cs typeface="mohammad bold art 1" pitchFamily="2" charset="-78"/>
              </a:rPr>
              <a:t>( </a:t>
            </a:r>
            <a:r>
              <a:rPr lang="ar-SA" sz="1600" b="1" dirty="0" smtClean="0">
                <a:cs typeface="mohammad bold art 1" pitchFamily="2" charset="-78"/>
              </a:rPr>
              <a:t>فِي </a:t>
            </a:r>
            <a:r>
              <a:rPr lang="ar-SA" sz="1600" b="1" dirty="0">
                <a:cs typeface="mohammad bold art 1" pitchFamily="2" charset="-78"/>
              </a:rPr>
              <a:t>بُيُوتٍ أَذِنَ اللَّهُ أَنْ تُرْفَعَ وَيُذْكَرَ فِيهَا اسْمُهُ يُسَبِّحُ لَهُ فِيهَا بِالْغُدُوِّ وَالْآصَالِ رِجَالٌ لَا تُلْهِيهِمْ تِجَارَةٌ وَلَا بَيْعٌ عَنْ ذِكْرِ اللَّهِ وَإِقَامِ الصَّلَاةِ وَإِيتَاءِ الزَّكَاةِ يَخَافُونَ يَوْمًا تَتَقَلَّبُ فِيهِ الْقُلُوبُ وَالْأَبْصَارُ لِيَجْزِيَهُمُ اللَّهُ أَحْسَنَ مَا عَمِلُوا وَيَزِيدَهُمْ مِنْ فَضْلِهِ وَاللَّهُ يَرْزُقُ مَنْ يَشَاءُ بِغَيْرِ حِسَابٍ </a:t>
            </a:r>
            <a:r>
              <a:rPr lang="ar-EG" sz="1600" b="1" dirty="0" smtClean="0">
                <a:cs typeface="mohammad bold art 1" pitchFamily="2" charset="-78"/>
              </a:rPr>
              <a:t> ).</a:t>
            </a:r>
            <a:r>
              <a:rPr lang="ar-SA" sz="1600" dirty="0">
                <a:cs typeface="mohammad bold art 1" pitchFamily="2" charset="-78"/>
              </a:rPr>
              <a:t/>
            </a:r>
            <a:br>
              <a:rPr lang="ar-SA" sz="1600" dirty="0">
                <a:cs typeface="mohammad bold art 1" pitchFamily="2" charset="-78"/>
              </a:rPr>
            </a:br>
            <a:r>
              <a:rPr lang="ar-SA" sz="1600" dirty="0" smtClean="0">
                <a:cs typeface="mohammad bold art 1" pitchFamily="2" charset="-78"/>
              </a:rPr>
              <a:t>(2)  وكذلك </a:t>
            </a:r>
            <a:r>
              <a:rPr lang="ar-SA" sz="1600" dirty="0">
                <a:cs typeface="mohammad bold art 1" pitchFamily="2" charset="-78"/>
              </a:rPr>
              <a:t>لا يصح بيع الشيء </a:t>
            </a:r>
            <a:r>
              <a:rPr lang="ar-SA" sz="1600" b="1" dirty="0">
                <a:cs typeface="mohammad bold art 1" pitchFamily="2" charset="-78"/>
              </a:rPr>
              <a:t>على من يستعين به على معصية </a:t>
            </a:r>
            <a:r>
              <a:rPr lang="ar-SA" sz="1600" dirty="0">
                <a:cs typeface="mohammad bold art 1" pitchFamily="2" charset="-78"/>
              </a:rPr>
              <a:t>الله ويستخدمه فيما حرم الله , فلا يصح بيع العصير على من يتخذه خمرا ; لقوله تعالى : </a:t>
            </a:r>
            <a:r>
              <a:rPr lang="ar-SA" sz="1600" b="1" dirty="0">
                <a:cs typeface="mohammad bold art 1" pitchFamily="2" charset="-78"/>
              </a:rPr>
              <a:t>وَلَا تَعَاوَنُوا عَلَى الْإِثْمِ وَالْعُدْوَانِ وذلك إعانة على العدوان .</a:t>
            </a:r>
            <a:endParaRPr lang="en-US" sz="1600" b="1" dirty="0">
              <a:cs typeface="mohammad bold art 1" pitchFamily="2" charset="-78"/>
            </a:endParaRPr>
          </a:p>
        </p:txBody>
      </p:sp>
      <p:sp>
        <p:nvSpPr>
          <p:cNvPr id="6" name="TextBox 5"/>
          <p:cNvSpPr txBox="1"/>
          <p:nvPr/>
        </p:nvSpPr>
        <p:spPr>
          <a:xfrm>
            <a:off x="381000" y="3962400"/>
            <a:ext cx="8763000" cy="1569660"/>
          </a:xfrm>
          <a:prstGeom prst="rect">
            <a:avLst/>
          </a:prstGeom>
          <a:noFill/>
        </p:spPr>
        <p:txBody>
          <a:bodyPr wrap="square" rtlCol="0">
            <a:spAutoFit/>
          </a:bodyPr>
          <a:lstStyle/>
          <a:p>
            <a:pPr algn="r" rtl="1">
              <a:lnSpc>
                <a:spcPct val="150000"/>
              </a:lnSpc>
            </a:pPr>
            <a:r>
              <a:rPr lang="ar-SA" sz="1600" dirty="0" smtClean="0">
                <a:cs typeface="mohammad bold art 1" pitchFamily="2" charset="-78"/>
              </a:rPr>
              <a:t>(3) </a:t>
            </a:r>
            <a:r>
              <a:rPr lang="ar-SA" sz="1600" b="1" dirty="0" smtClean="0">
                <a:cs typeface="mohammad bold art 1" pitchFamily="2" charset="-78"/>
              </a:rPr>
              <a:t> وكذا </a:t>
            </a:r>
            <a:r>
              <a:rPr lang="ar-SA" sz="1600" b="1" dirty="0">
                <a:cs typeface="mohammad bold art 1" pitchFamily="2" charset="-78"/>
              </a:rPr>
              <a:t>لا يجوز ولا يصح بيع سلاح في وقت الفتنة بين المسلمين </a:t>
            </a:r>
            <a:r>
              <a:rPr lang="ar-SA" sz="1600" dirty="0">
                <a:cs typeface="mohammad bold art 1" pitchFamily="2" charset="-78"/>
              </a:rPr>
              <a:t>; لئلا يقتل به مسلم , وكذا جميع آلات القتال لا يجوز بيعها في مثل هذه الحالة ; لأنه صلى الله عليه وسلم نهى عن ذلك , ولقوله : </a:t>
            </a:r>
            <a:r>
              <a:rPr lang="ar-SA" sz="1600" b="1" dirty="0">
                <a:cs typeface="mohammad bold art 1" pitchFamily="2" charset="-78"/>
              </a:rPr>
              <a:t>وَلَا تَعَاوَنُوا عَلَى الْإِثْمِ وَالْعُدْوَانِ </a:t>
            </a:r>
            <a:endParaRPr lang="ar-EG" sz="1600" b="1" dirty="0" smtClean="0">
              <a:cs typeface="mohammad bold art 1" pitchFamily="2" charset="-78"/>
            </a:endParaRPr>
          </a:p>
          <a:p>
            <a:pPr algn="r" rtl="1">
              <a:lnSpc>
                <a:spcPct val="150000"/>
              </a:lnSpc>
            </a:pPr>
            <a:endParaRPr lang="en-US" sz="1600" dirty="0">
              <a:cs typeface="mohammad bold art 1" pitchFamily="2" charset="-78"/>
            </a:endParaRPr>
          </a:p>
          <a:p>
            <a:pPr algn="r" rtl="1">
              <a:lnSpc>
                <a:spcPct val="150000"/>
              </a:lnSpc>
            </a:pPr>
            <a:endParaRPr lang="en-US" sz="1600" dirty="0">
              <a:cs typeface="mohammad bold art 1" pitchFamily="2" charset="-78"/>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4762500" y="6340475"/>
            <a:ext cx="571500" cy="365125"/>
          </a:xfrm>
          <a:prstGeom prst="rect">
            <a:avLst/>
          </a:prstGeom>
        </p:spPr>
        <p:txBody>
          <a:bodyPr/>
          <a:lstStyle/>
          <a:p>
            <a:pPr>
              <a:defRPr/>
            </a:pPr>
            <a:fld id="{0AB8CDBD-3BFA-47C7-A4D2-569A8003AD93}" type="slidenum">
              <a:rPr lang="en-US" smtClean="0"/>
              <a:pPr>
                <a:defRPr/>
              </a:pPr>
              <a:t>5</a:t>
            </a:fld>
            <a:endParaRPr lang="en-US" dirty="0"/>
          </a:p>
        </p:txBody>
      </p:sp>
      <p:sp>
        <p:nvSpPr>
          <p:cNvPr id="3" name="Title 1"/>
          <p:cNvSpPr>
            <a:spLocks noGrp="1"/>
          </p:cNvSpPr>
          <p:nvPr>
            <p:ph type="title"/>
          </p:nvPr>
        </p:nvSpPr>
        <p:spPr>
          <a:xfrm>
            <a:off x="1143000" y="76200"/>
            <a:ext cx="8229600" cy="1143000"/>
          </a:xfrm>
        </p:spPr>
        <p:txBody>
          <a:bodyPr/>
          <a:lstStyle/>
          <a:p>
            <a:r>
              <a:rPr lang="ar-EG" dirty="0" smtClean="0">
                <a:solidFill>
                  <a:schemeClr val="accent4">
                    <a:lumMod val="75000"/>
                  </a:schemeClr>
                </a:solidFill>
                <a:cs typeface="AdvertisingBold" pitchFamily="2" charset="-78"/>
              </a:rPr>
              <a:t>البيوع المنهي عنها</a:t>
            </a:r>
            <a:endParaRPr lang="en-US" dirty="0">
              <a:solidFill>
                <a:schemeClr val="accent4">
                  <a:lumMod val="75000"/>
                </a:schemeClr>
              </a:solidFill>
              <a:cs typeface="AdvertisingBold" pitchFamily="2" charset="-78"/>
            </a:endParaRPr>
          </a:p>
        </p:txBody>
      </p:sp>
      <p:sp>
        <p:nvSpPr>
          <p:cNvPr id="5" name="TextBox 4"/>
          <p:cNvSpPr txBox="1"/>
          <p:nvPr/>
        </p:nvSpPr>
        <p:spPr>
          <a:xfrm>
            <a:off x="533400" y="1524000"/>
            <a:ext cx="8763000" cy="4708981"/>
          </a:xfrm>
          <a:prstGeom prst="rect">
            <a:avLst/>
          </a:prstGeom>
          <a:noFill/>
        </p:spPr>
        <p:txBody>
          <a:bodyPr wrap="square" rtlCol="0">
            <a:spAutoFit/>
          </a:bodyPr>
          <a:lstStyle/>
          <a:p>
            <a:r>
              <a:rPr lang="ar-SA" sz="2400" dirty="0" smtClean="0">
                <a:cs typeface="AL-Mohanad Bold" pitchFamily="2" charset="-78"/>
              </a:rPr>
              <a:t>(4 ) ولا يجوز بيع عبد مسلم لكافر إذا لم يعتق عليه ; لما في ذلك من الصغار وإذلال المسلم للكافر , وقد قال الله تعالى :</a:t>
            </a:r>
            <a:r>
              <a:rPr lang="en-US" sz="2400" dirty="0" smtClean="0">
                <a:cs typeface="AL-Mohanad Bold" pitchFamily="2" charset="-78"/>
              </a:rPr>
              <a:t> </a:t>
            </a:r>
            <a:r>
              <a:rPr lang="ar-SA" sz="2400" b="1" dirty="0" smtClean="0">
                <a:cs typeface="AL-Mohanad Bold" pitchFamily="2" charset="-78"/>
              </a:rPr>
              <a:t>وَلَنْ يَجْعَلَ اللَّهُ لِلْكَافِرِينَ عَلَى الْمُؤْمِنِينَ سَبِيلًا</a:t>
            </a:r>
            <a:r>
              <a:rPr lang="en-US" sz="2400" b="1" dirty="0" smtClean="0">
                <a:cs typeface="AL-Mohanad Bold" pitchFamily="2" charset="-78"/>
              </a:rPr>
              <a:t> </a:t>
            </a:r>
            <a:r>
              <a:rPr lang="ar-SA" sz="2400" dirty="0" smtClean="0">
                <a:cs typeface="AL-Mohanad Bold" pitchFamily="2" charset="-78"/>
              </a:rPr>
              <a:t>وقال النبي صلى الله عليه وسلم </a:t>
            </a:r>
            <a:r>
              <a:rPr lang="ar-SA" sz="2400" b="1" dirty="0" smtClean="0">
                <a:cs typeface="AL-Mohanad Bold" pitchFamily="2" charset="-78"/>
              </a:rPr>
              <a:t>:</a:t>
            </a:r>
            <a:r>
              <a:rPr lang="en-US" sz="2400" b="1" dirty="0" smtClean="0">
                <a:cs typeface="AL-Mohanad Bold" pitchFamily="2" charset="-78"/>
              </a:rPr>
              <a:t> </a:t>
            </a:r>
            <a:r>
              <a:rPr lang="ar-SA" sz="2400" b="1" dirty="0" smtClean="0">
                <a:cs typeface="AL-Mohanad Bold" pitchFamily="2" charset="-78"/>
              </a:rPr>
              <a:t>" الإسلام يعلو ولا يعلى ع</a:t>
            </a:r>
            <a:r>
              <a:rPr lang="ar-SA" sz="2400" dirty="0" smtClean="0">
                <a:cs typeface="AL-Mohanad Bold" pitchFamily="2" charset="-78"/>
              </a:rPr>
              <a:t>ليه "</a:t>
            </a:r>
            <a:r>
              <a:rPr lang="en-US" sz="2400" dirty="0" smtClean="0">
                <a:cs typeface="AL-Mohanad Bold" pitchFamily="2" charset="-78"/>
              </a:rPr>
              <a:t> </a:t>
            </a:r>
          </a:p>
          <a:p>
            <a:r>
              <a:rPr lang="ar-SA" sz="2400" dirty="0" smtClean="0">
                <a:cs typeface="AL-Mohanad Bold" pitchFamily="2" charset="-78"/>
              </a:rPr>
              <a:t> (5)  ويحرم بيعه على بيع أخيه المسلم كأن يقول لمن اشترى سلعة بعشرة : أنا أعطيك مثلها بتسعة , أو أعطيك خيرا منها بثمنها , قال النبي صلى الله عليه وسلم </a:t>
            </a:r>
            <a:r>
              <a:rPr lang="ar-SA" sz="2400" b="1" dirty="0" smtClean="0">
                <a:cs typeface="AL-Mohanad Bold" pitchFamily="2" charset="-78"/>
              </a:rPr>
              <a:t>:</a:t>
            </a:r>
            <a:r>
              <a:rPr lang="en-US" sz="2400" b="1" dirty="0" smtClean="0">
                <a:cs typeface="AL-Mohanad Bold" pitchFamily="2" charset="-78"/>
              </a:rPr>
              <a:t> </a:t>
            </a:r>
            <a:r>
              <a:rPr lang="ar-SA" sz="2400" b="1" dirty="0" smtClean="0">
                <a:cs typeface="AL-Mohanad Bold" pitchFamily="2" charset="-78"/>
              </a:rPr>
              <a:t>" ولا يبع بعضكم على بيع بعض "</a:t>
            </a:r>
            <a:r>
              <a:rPr lang="en-US" sz="2400" dirty="0" smtClean="0">
                <a:cs typeface="AL-Mohanad Bold" pitchFamily="2" charset="-78"/>
              </a:rPr>
              <a:t> </a:t>
            </a:r>
            <a:r>
              <a:rPr lang="ar-SA" sz="2400" dirty="0" smtClean="0">
                <a:cs typeface="AL-Mohanad Bold" pitchFamily="2" charset="-78"/>
              </a:rPr>
              <a:t>متفق عليه </a:t>
            </a:r>
            <a:r>
              <a:rPr lang="ar-SA" sz="2400" b="1" dirty="0" smtClean="0">
                <a:cs typeface="AL-Mohanad Bold" pitchFamily="2" charset="-78"/>
              </a:rPr>
              <a:t>, وقال صلى الله عليه وسلم :</a:t>
            </a:r>
            <a:r>
              <a:rPr lang="en-US" sz="2400" b="1" dirty="0" smtClean="0">
                <a:cs typeface="AL-Mohanad Bold" pitchFamily="2" charset="-78"/>
              </a:rPr>
              <a:t> </a:t>
            </a:r>
            <a:r>
              <a:rPr lang="ar-SA" sz="2400" b="1" dirty="0" smtClean="0">
                <a:cs typeface="AL-Mohanad Bold" pitchFamily="2" charset="-78"/>
              </a:rPr>
              <a:t>" لا يبع الرجل على بيع أخيه "</a:t>
            </a:r>
            <a:r>
              <a:rPr lang="en-US" sz="2400" b="1" dirty="0" smtClean="0">
                <a:cs typeface="AL-Mohanad Bold" pitchFamily="2" charset="-78"/>
              </a:rPr>
              <a:t> </a:t>
            </a:r>
            <a:r>
              <a:rPr lang="ar-SA" sz="2400" dirty="0" smtClean="0">
                <a:cs typeface="AL-Mohanad Bold" pitchFamily="2" charset="-78"/>
              </a:rPr>
              <a:t>متفق عليه </a:t>
            </a:r>
            <a:r>
              <a:rPr lang="ar-SA" sz="2400" b="1" dirty="0" smtClean="0">
                <a:cs typeface="AL-Mohanad Bold" pitchFamily="2" charset="-78"/>
              </a:rPr>
              <a:t>. </a:t>
            </a:r>
            <a:endParaRPr lang="en-US" sz="2400" b="1" dirty="0" smtClean="0">
              <a:cs typeface="AL-Mohanad Bold" pitchFamily="2" charset="-78"/>
            </a:endParaRPr>
          </a:p>
          <a:p>
            <a:r>
              <a:rPr lang="ar-SA" sz="2400" dirty="0" smtClean="0">
                <a:cs typeface="AL-Mohanad Bold" pitchFamily="2" charset="-78"/>
              </a:rPr>
              <a:t>وكذا </a:t>
            </a:r>
            <a:r>
              <a:rPr lang="ar-SA" sz="2400" b="1" dirty="0" smtClean="0">
                <a:cs typeface="AL-Mohanad Bold" pitchFamily="2" charset="-78"/>
              </a:rPr>
              <a:t>يحرم شراؤه على شرائه </a:t>
            </a:r>
            <a:r>
              <a:rPr lang="ar-SA" sz="2400" dirty="0" smtClean="0">
                <a:cs typeface="AL-Mohanad Bold" pitchFamily="2" charset="-78"/>
              </a:rPr>
              <a:t>, كأن يقول لمن باع سلعته بتسعة : أشتريها منك بعشرة . وكم يحصل اليوم في أسواق المسلمين من أمثال هذه المعاملات المحرمة , فيجب على المسلم اجتناب ذلك , والنهي عنه , وإنكاره على من فعله .</a:t>
            </a:r>
            <a:endParaRPr lang="en-US" sz="2400" dirty="0" smtClean="0">
              <a:cs typeface="AL-Mohanad Bold" pitchFamily="2" charset="-78"/>
            </a:endParaRPr>
          </a:p>
          <a:p>
            <a:r>
              <a:rPr lang="en-US" sz="2400" dirty="0" smtClean="0">
                <a:cs typeface="AL-Mohanad Bold" pitchFamily="2" charset="-78"/>
              </a:rPr>
              <a:t> </a:t>
            </a:r>
          </a:p>
          <a:p>
            <a:pPr algn="r" rtl="1">
              <a:lnSpc>
                <a:spcPct val="150000"/>
              </a:lnSpc>
            </a:pPr>
            <a:endParaRPr lang="en-US" sz="2400" b="1" dirty="0">
              <a:cs typeface="AL-Mohanad Bold" pitchFamily="2" charset="-78"/>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4762500" y="6340475"/>
            <a:ext cx="571500" cy="365125"/>
          </a:xfrm>
          <a:prstGeom prst="rect">
            <a:avLst/>
          </a:prstGeom>
        </p:spPr>
        <p:txBody>
          <a:bodyPr/>
          <a:lstStyle/>
          <a:p>
            <a:pPr>
              <a:defRPr/>
            </a:pPr>
            <a:fld id="{0AB8CDBD-3BFA-47C7-A4D2-569A8003AD93}" type="slidenum">
              <a:rPr lang="en-US" smtClean="0"/>
              <a:pPr>
                <a:defRPr/>
              </a:pPr>
              <a:t>6</a:t>
            </a:fld>
            <a:endParaRPr lang="en-US" dirty="0"/>
          </a:p>
        </p:txBody>
      </p:sp>
      <p:sp>
        <p:nvSpPr>
          <p:cNvPr id="3" name="Title 1"/>
          <p:cNvSpPr>
            <a:spLocks noGrp="1"/>
          </p:cNvSpPr>
          <p:nvPr>
            <p:ph type="title"/>
          </p:nvPr>
        </p:nvSpPr>
        <p:spPr>
          <a:xfrm>
            <a:off x="1143000" y="76200"/>
            <a:ext cx="8229600" cy="1143000"/>
          </a:xfrm>
        </p:spPr>
        <p:txBody>
          <a:bodyPr/>
          <a:lstStyle/>
          <a:p>
            <a:r>
              <a:rPr lang="ar-EG" dirty="0" smtClean="0">
                <a:solidFill>
                  <a:schemeClr val="accent4">
                    <a:lumMod val="75000"/>
                  </a:schemeClr>
                </a:solidFill>
                <a:cs typeface="AdvertisingBold" pitchFamily="2" charset="-78"/>
              </a:rPr>
              <a:t>البيوع المنهي عنها</a:t>
            </a:r>
            <a:endParaRPr lang="en-US" dirty="0">
              <a:solidFill>
                <a:schemeClr val="accent4">
                  <a:lumMod val="75000"/>
                </a:schemeClr>
              </a:solidFill>
              <a:cs typeface="AdvertisingBold" pitchFamily="2" charset="-78"/>
            </a:endParaRPr>
          </a:p>
        </p:txBody>
      </p:sp>
      <p:sp>
        <p:nvSpPr>
          <p:cNvPr id="5" name="TextBox 4"/>
          <p:cNvSpPr txBox="1"/>
          <p:nvPr/>
        </p:nvSpPr>
        <p:spPr>
          <a:xfrm>
            <a:off x="533400" y="1371600"/>
            <a:ext cx="8763000" cy="2277547"/>
          </a:xfrm>
          <a:prstGeom prst="rect">
            <a:avLst/>
          </a:prstGeom>
          <a:noFill/>
        </p:spPr>
        <p:txBody>
          <a:bodyPr wrap="square" rtlCol="0">
            <a:spAutoFit/>
          </a:bodyPr>
          <a:lstStyle/>
          <a:p>
            <a:pPr algn="r" rtl="1">
              <a:lnSpc>
                <a:spcPct val="150000"/>
              </a:lnSpc>
            </a:pPr>
            <a:r>
              <a:rPr lang="ar-SA" sz="1600" dirty="0" smtClean="0">
                <a:cs typeface="mohammad bold art 1" pitchFamily="2" charset="-78"/>
              </a:rPr>
              <a:t>(6)  ومن </a:t>
            </a:r>
            <a:r>
              <a:rPr lang="ar-SA" sz="1600" dirty="0">
                <a:cs typeface="mohammad bold art 1" pitchFamily="2" charset="-78"/>
              </a:rPr>
              <a:t>البيوع المحرمة :</a:t>
            </a:r>
            <a:r>
              <a:rPr lang="ar-SA" sz="1600" b="1" dirty="0">
                <a:cs typeface="mohammad bold art 1" pitchFamily="2" charset="-78"/>
              </a:rPr>
              <a:t> بيع الحاضر للبادي والحاضر </a:t>
            </a:r>
            <a:r>
              <a:rPr lang="ar-SA" sz="1600" dirty="0">
                <a:cs typeface="mohammad bold art 1" pitchFamily="2" charset="-78"/>
              </a:rPr>
              <a:t>: هو المقيم في المدن والقرى , </a:t>
            </a:r>
            <a:r>
              <a:rPr lang="ar-SA" sz="1600" b="1" dirty="0">
                <a:cs typeface="mohammad bold art 1" pitchFamily="2" charset="-78"/>
              </a:rPr>
              <a:t>والبادي </a:t>
            </a:r>
            <a:r>
              <a:rPr lang="ar-SA" sz="1600" dirty="0">
                <a:cs typeface="mohammad bold art 1" pitchFamily="2" charset="-78"/>
              </a:rPr>
              <a:t>: القادم من البادية أو غيرها ; لقوله صلى الله عليه وسلم : " </a:t>
            </a:r>
            <a:r>
              <a:rPr lang="ar-SA" sz="1600" b="1" dirty="0">
                <a:cs typeface="mohammad bold art 1" pitchFamily="2" charset="-78"/>
              </a:rPr>
              <a:t>لا يبع حاضر لباد </a:t>
            </a:r>
            <a:r>
              <a:rPr lang="ar-SA" sz="1600" dirty="0">
                <a:cs typeface="mohammad bold art 1" pitchFamily="2" charset="-78"/>
              </a:rPr>
              <a:t>" قال ابن عباس رضي الله عنه : " </a:t>
            </a:r>
            <a:r>
              <a:rPr lang="ar-SA" sz="1600" b="1" dirty="0">
                <a:cs typeface="mohammad bold art 1" pitchFamily="2" charset="-78"/>
              </a:rPr>
              <a:t>لا يكون له سمسارا ( أي : دلالا ) يتوسط بين البائع والمشتري </a:t>
            </a:r>
            <a:r>
              <a:rPr lang="ar-SA" sz="1600" dirty="0">
                <a:cs typeface="mohammad bold art 1" pitchFamily="2" charset="-78"/>
              </a:rPr>
              <a:t>" .</a:t>
            </a:r>
            <a:br>
              <a:rPr lang="ar-SA" sz="1600" dirty="0">
                <a:cs typeface="mohammad bold art 1" pitchFamily="2" charset="-78"/>
              </a:rPr>
            </a:br>
            <a:r>
              <a:rPr lang="ar-SA" sz="1600" dirty="0">
                <a:cs typeface="mohammad bold art 1" pitchFamily="2" charset="-78"/>
              </a:rPr>
              <a:t>وقال صلى الله عليه وسلم : " دعوا الناس يرزق الله بعضهم من بعض " وكما أنه لا يجوز للحاضر أن يتولى بيع سلعة البادي , كذلك لا ينبغي له أن يشتري له . </a:t>
            </a:r>
            <a:r>
              <a:rPr lang="ar-SA" sz="1600" b="1" dirty="0">
                <a:cs typeface="mohammad bold art 1" pitchFamily="2" charset="-78"/>
              </a:rPr>
              <a:t>والممنوع هو أن يذهب الحاضر إلى البادي ويقول له : أنا أبيع لك أو أشتري لك . أما إذا جاء البادي للحاضر , وطلب منه أن يبيع له أو يشتري له فلا مانع من ذلك </a:t>
            </a:r>
            <a:r>
              <a:rPr lang="ar-SA" sz="1600" b="1" dirty="0" smtClean="0">
                <a:cs typeface="mohammad bold art 1" pitchFamily="2" charset="-78"/>
              </a:rPr>
              <a:t>.</a:t>
            </a:r>
            <a:endParaRPr lang="en-US" sz="1600" b="1" dirty="0">
              <a:cs typeface="mohammad bold art 1" pitchFamily="2" charset="-78"/>
            </a:endParaRPr>
          </a:p>
        </p:txBody>
      </p:sp>
      <p:sp>
        <p:nvSpPr>
          <p:cNvPr id="6" name="TextBox 5"/>
          <p:cNvSpPr txBox="1"/>
          <p:nvPr/>
        </p:nvSpPr>
        <p:spPr>
          <a:xfrm>
            <a:off x="533400" y="3581400"/>
            <a:ext cx="8763000" cy="1569660"/>
          </a:xfrm>
          <a:prstGeom prst="rect">
            <a:avLst/>
          </a:prstGeom>
          <a:noFill/>
        </p:spPr>
        <p:txBody>
          <a:bodyPr wrap="square" rtlCol="0">
            <a:spAutoFit/>
          </a:bodyPr>
          <a:lstStyle/>
          <a:p>
            <a:pPr algn="r" rtl="1">
              <a:lnSpc>
                <a:spcPct val="150000"/>
              </a:lnSpc>
            </a:pPr>
            <a:r>
              <a:rPr lang="ar-SA" sz="1600" dirty="0" smtClean="0">
                <a:cs typeface="mohammad bold art 1" pitchFamily="2" charset="-78"/>
              </a:rPr>
              <a:t>(7)  من </a:t>
            </a:r>
            <a:r>
              <a:rPr lang="ar-SA" sz="1600" dirty="0">
                <a:cs typeface="mohammad bold art 1" pitchFamily="2" charset="-78"/>
              </a:rPr>
              <a:t>البيوع المحرمة : </a:t>
            </a:r>
            <a:r>
              <a:rPr lang="ar-SA" sz="1600" b="1" dirty="0">
                <a:cs typeface="mohammad bold art 1" pitchFamily="2" charset="-78"/>
              </a:rPr>
              <a:t>بيع </a:t>
            </a:r>
            <a:r>
              <a:rPr lang="ar-SA" sz="1600" b="1" dirty="0" smtClean="0">
                <a:cs typeface="mohammad bold art 1" pitchFamily="2" charset="-78"/>
              </a:rPr>
              <a:t>العينة: </a:t>
            </a:r>
            <a:r>
              <a:rPr lang="ar-SA" sz="1600" dirty="0">
                <a:cs typeface="mohammad bold art 1" pitchFamily="2" charset="-78"/>
              </a:rPr>
              <a:t>وهو أن يبيع سلعة على شخص بثمن مؤجل , ثم يشتريها منه بثمن حال أقل من المؤجل , </a:t>
            </a:r>
            <a:r>
              <a:rPr lang="ar-SA" sz="1600" dirty="0" smtClean="0">
                <a:cs typeface="mohammad bold art 1" pitchFamily="2" charset="-78"/>
              </a:rPr>
              <a:t>فيحرم </a:t>
            </a:r>
            <a:r>
              <a:rPr lang="ar-SA" sz="1600" dirty="0">
                <a:cs typeface="mohammad bold art 1" pitchFamily="2" charset="-78"/>
              </a:rPr>
              <a:t>ذلك لأنه حيلة يتوصل بها إلى الربا , فكأنه باع دراهم مؤجلة بدراهم حالة مع التفاضل , وجعل السلعة حيلة فقط . </a:t>
            </a:r>
            <a:endParaRPr lang="en-US" sz="1600" dirty="0">
              <a:cs typeface="mohammad bold art 1" pitchFamily="2" charset="-78"/>
            </a:endParaRPr>
          </a:p>
          <a:p>
            <a:pPr algn="r" rtl="1">
              <a:lnSpc>
                <a:spcPct val="150000"/>
              </a:lnSpc>
            </a:pPr>
            <a:r>
              <a:rPr lang="ar-SA" sz="1600" dirty="0">
                <a:cs typeface="mohammad bold art 1" pitchFamily="2" charset="-78"/>
              </a:rPr>
              <a:t>قال النبي صلى الله عليه وسلم </a:t>
            </a:r>
            <a:r>
              <a:rPr lang="ar-SA" sz="1600" dirty="0" smtClean="0">
                <a:cs typeface="mohammad bold art 1" pitchFamily="2" charset="-78"/>
              </a:rPr>
              <a:t>:</a:t>
            </a:r>
            <a:r>
              <a:rPr lang="ar-EG" sz="1600" dirty="0" smtClean="0">
                <a:cs typeface="mohammad bold art 1" pitchFamily="2" charset="-78"/>
              </a:rPr>
              <a:t>“</a:t>
            </a:r>
            <a:r>
              <a:rPr lang="ar-SA" sz="1600" dirty="0" smtClean="0">
                <a:cs typeface="mohammad bold art 1" pitchFamily="2" charset="-78"/>
              </a:rPr>
              <a:t> </a:t>
            </a:r>
            <a:r>
              <a:rPr lang="ar-SA" sz="1600" b="1" dirty="0">
                <a:cs typeface="mohammad bold art 1" pitchFamily="2" charset="-78"/>
              </a:rPr>
              <a:t>إذا تبايعتم بالعينة , وأخذتم أذناب البقر , وتركتم الجهاد , سلط الله عليكم ذلا , لا ينزعه منكم حتى ترجعوا إلى دينكم </a:t>
            </a:r>
            <a:r>
              <a:rPr lang="ar-EG" sz="1600" b="1" dirty="0" smtClean="0">
                <a:cs typeface="mohammad bold art 1" pitchFamily="2" charset="-78"/>
              </a:rPr>
              <a:t>” </a:t>
            </a:r>
            <a:r>
              <a:rPr lang="ar-SA" sz="1600" dirty="0" smtClean="0">
                <a:cs typeface="mohammad bold art 1" pitchFamily="2" charset="-78"/>
              </a:rPr>
              <a:t>وقال </a:t>
            </a:r>
            <a:r>
              <a:rPr lang="ar-SA" sz="1600" dirty="0">
                <a:cs typeface="mohammad bold art 1" pitchFamily="2" charset="-78"/>
              </a:rPr>
              <a:t>صلى الله عليه وسلم : </a:t>
            </a:r>
            <a:r>
              <a:rPr lang="ar-EG" sz="1600" b="1" dirty="0" smtClean="0">
                <a:cs typeface="mohammad bold art 1" pitchFamily="2" charset="-78"/>
              </a:rPr>
              <a:t>” </a:t>
            </a:r>
            <a:r>
              <a:rPr lang="ar-SA" sz="1600" b="1" dirty="0" smtClean="0">
                <a:cs typeface="mohammad bold art 1" pitchFamily="2" charset="-78"/>
              </a:rPr>
              <a:t>يأتي </a:t>
            </a:r>
            <a:r>
              <a:rPr lang="ar-SA" sz="1600" b="1" dirty="0">
                <a:cs typeface="mohammad bold art 1" pitchFamily="2" charset="-78"/>
              </a:rPr>
              <a:t>على الناس زمان يستحلون الربا بالبيع </a:t>
            </a:r>
            <a:r>
              <a:rPr lang="ar-EG" sz="1600" b="1" dirty="0" smtClean="0">
                <a:cs typeface="mohammad bold art 1" pitchFamily="2" charset="-78"/>
              </a:rPr>
              <a:t>”</a:t>
            </a:r>
            <a:endParaRPr lang="en-US" sz="1600" b="1" dirty="0">
              <a:cs typeface="mohammad bold art 1" pitchFamily="2" charset="-78"/>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6198</TotalTime>
  <Words>646</Words>
  <Application>Microsoft Office PowerPoint</Application>
  <PresentationFormat>A4 Paper (210x297 mm)</PresentationFormat>
  <Paragraphs>33</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Slide 1</vt:lpstr>
      <vt:lpstr>المحاضرة الثانية</vt:lpstr>
      <vt:lpstr>البيوع المنهي عنها</vt:lpstr>
      <vt:lpstr>البيوع المنهي عنها</vt:lpstr>
      <vt:lpstr>البيوع المنهي عنها</vt:lpstr>
      <vt:lpstr>البيوع المنهي عنها</vt:lpstr>
      <vt:lpstr>Slide 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almas</cp:lastModifiedBy>
  <cp:revision>149</cp:revision>
  <dcterms:created xsi:type="dcterms:W3CDTF">2009-10-14T19:14:34Z</dcterms:created>
  <dcterms:modified xsi:type="dcterms:W3CDTF">2012-02-08T14:25:26Z</dcterms:modified>
</cp:coreProperties>
</file>