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5" r:id="rId3"/>
    <p:sldId id="267" r:id="rId4"/>
    <p:sldId id="259" r:id="rId5"/>
    <p:sldId id="272" r:id="rId6"/>
    <p:sldId id="270" r:id="rId7"/>
    <p:sldId id="283" r:id="rId8"/>
    <p:sldId id="284" r:id="rId9"/>
    <p:sldId id="277" r:id="rId10"/>
    <p:sldId id="278" r:id="rId11"/>
    <p:sldId id="279" r:id="rId12"/>
    <p:sldId id="280" r:id="rId13"/>
    <p:sldId id="281" r:id="rId14"/>
    <p:sldId id="282"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2B800"/>
    <a:srgbClr val="3B84AF"/>
    <a:srgbClr val="8D933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481" autoAdjust="0"/>
    <p:restoredTop sz="94664" autoAdjust="0"/>
  </p:normalViewPr>
  <p:slideViewPr>
    <p:cSldViewPr>
      <p:cViewPr>
        <p:scale>
          <a:sx n="80" d="100"/>
          <a:sy n="80" d="100"/>
        </p:scale>
        <p:origin x="234" y="21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362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 ( 1 ) </a:t>
            </a:r>
          </a:p>
          <a:p>
            <a:pPr algn="ctr"/>
            <a:endParaRPr lang="en-US" sz="2800" b="1" dirty="0">
              <a:solidFill>
                <a:srgbClr val="F2B800"/>
              </a:solidFill>
              <a:latin typeface="Calibri" pitchFamily="34" charset="0"/>
            </a:endParaRPr>
          </a:p>
          <a:p>
            <a:pPr algn="ctr"/>
            <a:r>
              <a:rPr lang="ar-SA" sz="2600" b="1" smtClean="0">
                <a:solidFill>
                  <a:srgbClr val="C00000"/>
                </a:solidFill>
                <a:latin typeface="Calibri" pitchFamily="34" charset="0"/>
                <a:cs typeface="Times New Roman" pitchFamily="18" charset="0"/>
              </a:rPr>
              <a:t>د.</a:t>
            </a:r>
            <a:r>
              <a:rPr lang="en-US" sz="2600" b="1"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المحاضرة الثالثة</a:t>
            </a:r>
            <a:endParaRPr lang="en-US" dirty="0"/>
          </a:p>
        </p:txBody>
      </p:sp>
      <p:sp>
        <p:nvSpPr>
          <p:cNvPr id="3" name="عنوان فرعي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t>وَيَسْأَلُونَكَ عَنِ الْمَحِيضِ قُلْ هُوَ أَذًى فَاعْتَزِلُوا النِّسَاءَ فِي الْمَحِيضِ وَلَا تَقْرَبُوهُنَّ حَتَّى يَطْهُرْنَ فَإِذَا تَطَهَّرْنَ فَأْتُوهُنَّ مِنْ حَيْثُ أَمَرَكُمُ اللَّهُ إِنَّ اللَّهَ يُحِبُّ التَّوَّابِينَ وَيُحِبُّ الْمُتَطَهِّرِينَ (222) نِسَاؤُكُمْ حَرْثٌ لَكُمْ فَأْتُوا حَرْثَكُمْ أَنَّى شِئْتُمْ وَقَدِّمُوا لِأَنْفُسِكُمْ وَاتَّقُوا اللَّهَ وَاعْلَمُوا أَنَّكُمْ مُلَاقُوهُ وَبَشِّرِ الْمُؤْمِنِينَ (223) </a:t>
            </a:r>
            <a:endParaRPr lang="en-US" sz="3600" b="1" dirty="0" smtClean="0">
              <a:cs typeface="Arial" pitchFamily="34" charset="0"/>
            </a:endParaRPr>
          </a:p>
          <a:p>
            <a:r>
              <a:rPr lang="en-GB" sz="3600" b="1" dirty="0" smtClean="0">
                <a:cs typeface="Arial" pitchFamily="34" charset="0"/>
              </a:rPr>
              <a:t>  </a:t>
            </a:r>
            <a:r>
              <a:rPr lang="en-US" sz="3600" b="1" dirty="0" smtClean="0">
                <a:cs typeface="Arial" pitchFamily="34" charset="0"/>
              </a:rPr>
              <a:t>     </a:t>
            </a:r>
            <a:r>
              <a:rPr lang="en-GB" sz="3600" b="1" dirty="0" smtClean="0">
                <a:cs typeface="Arial" pitchFamily="34" charset="0"/>
              </a:rPr>
              <a:t>     </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1066800"/>
            <a:ext cx="9144000" cy="46482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b="1" u="sng" dirty="0" err="1" smtClean="0">
                <a:solidFill>
                  <a:srgbClr val="FF0000"/>
                </a:solidFill>
                <a:cs typeface="DecoType Naskh Extensions" pitchFamily="2" charset="-78"/>
              </a:rPr>
              <a:t>معانى</a:t>
            </a:r>
            <a:r>
              <a:rPr lang="ar-SA" sz="3600" b="1" u="sng" dirty="0" smtClean="0">
                <a:solidFill>
                  <a:srgbClr val="FF0000"/>
                </a:solidFill>
                <a:cs typeface="DecoType Naskh Extensions" pitchFamily="2" charset="-78"/>
              </a:rPr>
              <a:t> </a:t>
            </a:r>
            <a:r>
              <a:rPr lang="ar-SA" sz="3600" b="1" u="sng" dirty="0">
                <a:solidFill>
                  <a:srgbClr val="FF0000"/>
                </a:solidFill>
                <a:cs typeface="DecoType Naskh Extensions" pitchFamily="2" charset="-78"/>
              </a:rPr>
              <a:t>الكلمات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المحيض</a:t>
            </a:r>
            <a:r>
              <a:rPr lang="ar-SA" sz="3600" b="1" dirty="0" smtClean="0"/>
              <a:t> : اسم </a:t>
            </a:r>
            <a:r>
              <a:rPr lang="ar-SA" sz="3600" b="1" dirty="0"/>
              <a:t>الحيض</a:t>
            </a:r>
            <a:r>
              <a:rPr lang="ar-SA" sz="3600" b="1" dirty="0" smtClean="0"/>
              <a:t>، </a:t>
            </a:r>
            <a:r>
              <a:rPr lang="ar-SA" sz="3600" b="1" dirty="0"/>
              <a:t>وأصل هذه الكلمة من السيلان والانفجار يقال : حاض السيل وفاض وحاضت الشجرة : أي سالت رطوبتها </a:t>
            </a:r>
            <a:r>
              <a:rPr lang="ar-SA" sz="3600" b="1" dirty="0" smtClean="0"/>
              <a:t>                                                    </a:t>
            </a:r>
            <a:r>
              <a:rPr lang="ar-SA" sz="3600" b="1" u="sng" dirty="0" smtClean="0">
                <a:solidFill>
                  <a:srgbClr val="FF0000"/>
                </a:solidFill>
                <a:cs typeface="DecoType Naskh Extensions" pitchFamily="2" charset="-78"/>
              </a:rPr>
              <a:t>فأتوهن</a:t>
            </a:r>
            <a:r>
              <a:rPr lang="ar-SA" sz="3600" b="1" dirty="0" smtClean="0"/>
              <a:t> : أي </a:t>
            </a:r>
            <a:r>
              <a:rPr lang="ar-SA" sz="3600" b="1" dirty="0"/>
              <a:t>فجامعوهن </a:t>
            </a:r>
            <a:br>
              <a:rPr lang="ar-SA" sz="3600" b="1" dirty="0"/>
            </a:br>
            <a:r>
              <a:rPr lang="ar-SA" sz="3600" b="1" u="sng" dirty="0" smtClean="0">
                <a:solidFill>
                  <a:srgbClr val="FF0000"/>
                </a:solidFill>
                <a:cs typeface="DecoType Naskh Extensions" pitchFamily="2" charset="-78"/>
              </a:rPr>
              <a:t>من </a:t>
            </a:r>
            <a:r>
              <a:rPr lang="ar-SA" sz="3600" b="1" u="sng" dirty="0">
                <a:solidFill>
                  <a:srgbClr val="FF0000"/>
                </a:solidFill>
                <a:cs typeface="DecoType Naskh Extensions" pitchFamily="2" charset="-78"/>
              </a:rPr>
              <a:t>حيث </a:t>
            </a:r>
            <a:r>
              <a:rPr lang="ar-SA" sz="3600" b="1" u="sng" dirty="0" smtClean="0">
                <a:solidFill>
                  <a:srgbClr val="FF0000"/>
                </a:solidFill>
                <a:cs typeface="DecoType Naskh Extensions" pitchFamily="2" charset="-78"/>
              </a:rPr>
              <a:t>:  </a:t>
            </a:r>
            <a:r>
              <a:rPr lang="ar-SA" sz="3600" b="1" dirty="0" smtClean="0"/>
              <a:t>بمعنى </a:t>
            </a:r>
            <a:r>
              <a:rPr lang="ar-SA" sz="3600" b="1" dirty="0"/>
              <a:t>في </a:t>
            </a:r>
            <a:r>
              <a:rPr lang="ar-SA" sz="3600" b="1" dirty="0" smtClean="0"/>
              <a:t/>
            </a:r>
            <a:br>
              <a:rPr lang="ar-SA" sz="3600" b="1" dirty="0" smtClean="0"/>
            </a:br>
            <a:r>
              <a:rPr lang="ar-SA" sz="3600" b="1" u="sng" dirty="0" smtClean="0">
                <a:solidFill>
                  <a:srgbClr val="FF0000"/>
                </a:solidFill>
                <a:cs typeface="DecoType Naskh Extensions" pitchFamily="2" charset="-78"/>
              </a:rPr>
              <a:t>أنى :  </a:t>
            </a:r>
            <a:r>
              <a:rPr lang="ar-SA" sz="3600" b="1" dirty="0" smtClean="0"/>
              <a:t>أي </a:t>
            </a:r>
            <a:r>
              <a:rPr lang="ar-SA" sz="3600" b="1" dirty="0"/>
              <a:t>من أي جهة شئتم </a:t>
            </a:r>
            <a:r>
              <a:rPr lang="ar-SA" sz="3600" b="1" dirty="0" smtClean="0"/>
              <a:t> .</a:t>
            </a:r>
            <a:br>
              <a:rPr lang="ar-SA" sz="3600" b="1" dirty="0" smtClean="0"/>
            </a:b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xfrm>
            <a:off x="609600" y="1417637"/>
            <a:ext cx="8915400" cy="4297363"/>
          </a:xfrm>
          <a:ln/>
        </p:spPr>
        <p:style>
          <a:lnRef idx="1">
            <a:schemeClr val="accent5"/>
          </a:lnRef>
          <a:fillRef idx="2">
            <a:schemeClr val="accent5"/>
          </a:fillRef>
          <a:effectRef idx="1">
            <a:schemeClr val="accent5"/>
          </a:effectRef>
          <a:fontRef idx="minor">
            <a:schemeClr val="dk1"/>
          </a:fontRef>
        </p:style>
        <p:txBody>
          <a:bodyPr/>
          <a:lstStyle/>
          <a:p>
            <a:r>
              <a:rPr lang="ar-SA" b="1" dirty="0" smtClean="0">
                <a:solidFill>
                  <a:srgbClr val="262626"/>
                </a:solidFill>
                <a:ea typeface="Calibri"/>
              </a:rPr>
              <a:t>  قوله : </a:t>
            </a:r>
            <a:r>
              <a:rPr lang="ar-SA" b="1" dirty="0">
                <a:solidFill>
                  <a:srgbClr val="FF0000"/>
                </a:solidFill>
              </a:rPr>
              <a:t>{ </a:t>
            </a:r>
            <a:r>
              <a:rPr lang="ar-SA" b="1" dirty="0" smtClean="0">
                <a:solidFill>
                  <a:srgbClr val="FF0000"/>
                </a:solidFill>
              </a:rPr>
              <a:t>ويسألونك عن المحيض قل </a:t>
            </a:r>
            <a:r>
              <a:rPr lang="ar-SA" b="1" dirty="0">
                <a:solidFill>
                  <a:srgbClr val="FF0000"/>
                </a:solidFill>
              </a:rPr>
              <a:t>هو أذى }</a:t>
            </a:r>
            <a:r>
              <a:rPr lang="ar-SA" b="1" dirty="0"/>
              <a:t> أي قل : هو شيء يتأذى به : أي برائحته والأذى كناية عن </a:t>
            </a:r>
            <a:r>
              <a:rPr lang="ar-SA" b="1" dirty="0" smtClean="0"/>
              <a:t>القذر </a:t>
            </a:r>
          </a:p>
          <a:p>
            <a:r>
              <a:rPr lang="ar-SA" b="1" dirty="0"/>
              <a:t>وقوله : </a:t>
            </a:r>
            <a:r>
              <a:rPr lang="ar-SA" b="1" dirty="0">
                <a:solidFill>
                  <a:srgbClr val="FF0000"/>
                </a:solidFill>
              </a:rPr>
              <a:t>{ فاعتزلوا النساء في المحيض } </a:t>
            </a:r>
            <a:r>
              <a:rPr lang="ar-SA" b="1" dirty="0"/>
              <a:t>أي فاجتنبوهن في زمان </a:t>
            </a:r>
            <a:r>
              <a:rPr lang="ar-SA" b="1" dirty="0" smtClean="0"/>
              <a:t>الحيض </a:t>
            </a:r>
            <a:r>
              <a:rPr lang="ar-SA" b="1" dirty="0"/>
              <a:t>أو في محل الحيض إن حمل على </a:t>
            </a:r>
            <a:r>
              <a:rPr lang="ar-SA" b="1" dirty="0" err="1"/>
              <a:t>الإسم</a:t>
            </a:r>
            <a:r>
              <a:rPr lang="ar-SA" b="1" dirty="0"/>
              <a:t> والمراد من هذا الاعتزال ترك المجامعة لا ترك المجالسة أو الملامسة فإن ذلك جائز بل يجوز الاستمتاع منها بما عدا الفرج أو بما دون الإزار </a:t>
            </a:r>
            <a:r>
              <a:rPr lang="ar-SA" b="1" dirty="0" smtClean="0"/>
              <a:t>ولا </a:t>
            </a:r>
            <a:r>
              <a:rPr lang="ar-SA" b="1" dirty="0"/>
              <a:t>خلاف بين أهل العلم في تحريم وطء الحائض وهو معلوم من </a:t>
            </a:r>
            <a:r>
              <a:rPr lang="ar-SA" b="1" dirty="0" smtClean="0"/>
              <a:t>ضرورات </a:t>
            </a:r>
            <a:r>
              <a:rPr lang="ar-SA" b="1" dirty="0"/>
              <a:t>الدين </a:t>
            </a:r>
            <a:r>
              <a:rPr lang="ar-SA" b="1" dirty="0" smtClean="0"/>
              <a:t>.</a:t>
            </a:r>
            <a:endParaRPr lang="ar-SA" b="1" dirty="0"/>
          </a:p>
        </p:txBody>
      </p:sp>
    </p:spTree>
    <p:extLst>
      <p:ext uri="{BB962C8B-B14F-4D97-AF65-F5344CB8AC3E}">
        <p14:creationId xmlns="" xmlns:p14="http://schemas.microsoft.com/office/powerpoint/2010/main"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302832"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chemeClr val="tx1"/>
                </a:solidFill>
              </a:rPr>
              <a:t>وقوله </a:t>
            </a:r>
            <a:r>
              <a:rPr lang="ar-SA" sz="3200" b="1" dirty="0" smtClean="0"/>
              <a:t>: </a:t>
            </a:r>
            <a:r>
              <a:rPr lang="ar-SA" sz="3200" b="1" dirty="0">
                <a:solidFill>
                  <a:srgbClr val="FF0000"/>
                </a:solidFill>
              </a:rPr>
              <a:t>{ ولا تقربوهن حتى يطهرن </a:t>
            </a:r>
            <a:r>
              <a:rPr lang="ar-SA" sz="3200" b="1" dirty="0" smtClean="0">
                <a:solidFill>
                  <a:srgbClr val="FF0000"/>
                </a:solidFill>
              </a:rPr>
              <a:t>}</a:t>
            </a:r>
          </a:p>
          <a:p>
            <a:r>
              <a:rPr lang="ar-SA" sz="3200" b="1" dirty="0"/>
              <a:t>والطهر انقطاع الحيض والتطهر : الاغتسال وبسبب اختلاف القراء اختلف أهل العلم فذهب الجمهور إلى أن الحائض لا يحل وطؤها لزوجها حتى </a:t>
            </a:r>
            <a:r>
              <a:rPr lang="ar-SA" sz="3200" b="1" dirty="0" smtClean="0"/>
              <a:t>تتطهر، وقال </a:t>
            </a:r>
            <a:r>
              <a:rPr lang="ar-SA" sz="3200" b="1" dirty="0"/>
              <a:t>محمد بن كعب </a:t>
            </a:r>
            <a:r>
              <a:rPr lang="ar-SA" sz="3200" b="1" dirty="0" smtClean="0"/>
              <a:t>القرظي </a:t>
            </a:r>
            <a:r>
              <a:rPr lang="ar-SA" sz="3200" b="1" dirty="0"/>
              <a:t>ويحيى بن بكير : إذا طهرت الحائض </a:t>
            </a:r>
            <a:r>
              <a:rPr lang="ar-SA" sz="3200" b="1" dirty="0" err="1"/>
              <a:t>وتيممت</a:t>
            </a:r>
            <a:r>
              <a:rPr lang="ar-SA" sz="3200" b="1" dirty="0"/>
              <a:t> حيث لا ماء حلت لزوجها وإن لم تغتسل وقال مجاهد وعكرمة : إن انقطاع الدم يحلها لزوجها ولكن تتوضأ </a:t>
            </a:r>
            <a:r>
              <a:rPr lang="ar-SA" sz="3200" b="1" dirty="0" smtClean="0">
                <a:solidFill>
                  <a:schemeClr val="tx1"/>
                </a:solidFill>
              </a:rPr>
              <a:t>، </a:t>
            </a:r>
          </a:p>
          <a:p>
            <a:r>
              <a:rPr lang="ar-SA" sz="3200" b="1" dirty="0"/>
              <a:t>قوله : </a:t>
            </a:r>
            <a:r>
              <a:rPr lang="ar-SA" sz="3200" b="1" dirty="0">
                <a:solidFill>
                  <a:srgbClr val="FF0000"/>
                </a:solidFill>
              </a:rPr>
              <a:t>{ </a:t>
            </a:r>
            <a:r>
              <a:rPr lang="ar-SA" sz="3200" b="1" dirty="0" smtClean="0">
                <a:solidFill>
                  <a:srgbClr val="FF0000"/>
                </a:solidFill>
              </a:rPr>
              <a:t>فأتوهن </a:t>
            </a:r>
            <a:r>
              <a:rPr lang="ar-SA" sz="3200" b="1" dirty="0">
                <a:solidFill>
                  <a:srgbClr val="FF0000"/>
                </a:solidFill>
              </a:rPr>
              <a:t>من حيث أمركم الله } </a:t>
            </a:r>
            <a:r>
              <a:rPr lang="ar-SA" sz="3200" b="1" dirty="0"/>
              <a:t>أي فجامعوهن وكنى </a:t>
            </a:r>
            <a:r>
              <a:rPr lang="ar-SA" sz="3200" b="1" dirty="0" smtClean="0"/>
              <a:t>عنه </a:t>
            </a:r>
            <a:r>
              <a:rPr lang="ar-SA" sz="3200" b="1" dirty="0"/>
              <a:t>بالإتيان والمراد أنهم يجامعونهن في المأتى الذي أباحه الله وهو </a:t>
            </a:r>
            <a:r>
              <a:rPr lang="ar-SA" sz="3200" b="1" dirty="0" smtClean="0"/>
              <a:t>القبل </a:t>
            </a:r>
            <a:r>
              <a:rPr lang="ar-SA" sz="3200" b="1" dirty="0"/>
              <a:t>و </a:t>
            </a:r>
            <a:r>
              <a:rPr lang="ar-SA" sz="3200" b="1" dirty="0">
                <a:solidFill>
                  <a:srgbClr val="FF0000"/>
                </a:solidFill>
              </a:rPr>
              <a:t>{ من حيث } </a:t>
            </a:r>
            <a:r>
              <a:rPr lang="ar-SA" sz="3200" b="1" dirty="0"/>
              <a:t>بمعنى في حيث كما في قوله تعالى : </a:t>
            </a:r>
            <a:r>
              <a:rPr lang="ar-SA" sz="3200" b="1" dirty="0">
                <a:solidFill>
                  <a:srgbClr val="FF0000"/>
                </a:solidFill>
              </a:rPr>
              <a:t>{ إذا نودي للصلاة من يوم الجمعة }</a:t>
            </a:r>
            <a:r>
              <a:rPr lang="ar-SA" sz="3200" b="1" dirty="0"/>
              <a:t> أي في يوم الجمعة </a:t>
            </a:r>
            <a:r>
              <a:rPr lang="ar-SA" sz="3200" b="1" dirty="0" smtClean="0"/>
              <a:t>.</a:t>
            </a:r>
            <a:endParaRPr lang="en-US" sz="3200" dirty="0">
              <a:solidFill>
                <a:schemeClr val="tx1"/>
              </a:solidFill>
            </a:endParaRPr>
          </a:p>
          <a:p>
            <a:endParaRPr lang="ar-SA" sz="3200" b="1" dirty="0">
              <a:solidFill>
                <a:srgbClr val="262626"/>
              </a:solidFill>
              <a:latin typeface="Arial" pitchFamily="34" charset="0"/>
              <a:ea typeface="Calibri"/>
              <a:cs typeface="Arial" pitchFamily="34" charset="0"/>
            </a:endParaRPr>
          </a:p>
        </p:txBody>
      </p:sp>
    </p:spTree>
    <p:extLst>
      <p:ext uri="{BB962C8B-B14F-4D97-AF65-F5344CB8AC3E}">
        <p14:creationId xmlns="" xmlns:p14="http://schemas.microsoft.com/office/powerpoint/2010/main"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381000"/>
            <a:ext cx="8991600" cy="501675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t>قوله : </a:t>
            </a:r>
            <a:r>
              <a:rPr lang="ar-SA" sz="3200" b="1" dirty="0">
                <a:solidFill>
                  <a:srgbClr val="FF0000"/>
                </a:solidFill>
              </a:rPr>
              <a:t>{ إن الله يحب التوابين ويحب المتطهرين } </a:t>
            </a:r>
            <a:r>
              <a:rPr lang="ar-SA" sz="3200" b="1" dirty="0"/>
              <a:t>قيل : المراد التوابون من الذنوب والمتطهرون من الجنابة والأحداث وقيل : التوابون من إتيان النساء في أدبارهن وقيل : من إتيانهن في الحيض والأول أظهر </a:t>
            </a:r>
            <a:r>
              <a:rPr lang="ar-SA" sz="3200" b="1" dirty="0" smtClean="0"/>
              <a:t>.</a:t>
            </a:r>
          </a:p>
          <a:p>
            <a:r>
              <a:rPr lang="ar-SA" sz="3200" b="1" dirty="0" smtClean="0"/>
              <a:t>قوله : </a:t>
            </a:r>
            <a:r>
              <a:rPr lang="ar-SA" sz="3200" b="1" dirty="0">
                <a:solidFill>
                  <a:srgbClr val="FF0000"/>
                </a:solidFill>
              </a:rPr>
              <a:t>{ نساؤكم حرث لكم </a:t>
            </a:r>
            <a:r>
              <a:rPr lang="ar-SA" sz="3200" b="1" dirty="0" smtClean="0">
                <a:solidFill>
                  <a:srgbClr val="FF0000"/>
                </a:solidFill>
              </a:rPr>
              <a:t>فأتوا </a:t>
            </a:r>
            <a:r>
              <a:rPr lang="ar-SA" sz="3200" b="1" dirty="0">
                <a:solidFill>
                  <a:srgbClr val="FF0000"/>
                </a:solidFill>
              </a:rPr>
              <a:t>حرثكم أنى شئتم }</a:t>
            </a:r>
            <a:r>
              <a:rPr lang="ar-SA" sz="3200" b="1" dirty="0"/>
              <a:t> لفظ الحرث يفيد أن الإباحة لم تقع إلا في الفرج الذي هو القبل خاصة إذ هو مزدرع الذرية كما أن الحرث </a:t>
            </a:r>
            <a:r>
              <a:rPr lang="ar-SA" sz="3200" b="1" dirty="0" smtClean="0"/>
              <a:t>مزدرع النبات ،  </a:t>
            </a:r>
            <a:r>
              <a:rPr lang="ar-SA" sz="3200" b="1" dirty="0"/>
              <a:t>فقد شبه ما يلقى في أرحامهن من النطف التي منها النسل بما يلقى في الأرض من البذور التي منها النبات </a:t>
            </a:r>
            <a:r>
              <a:rPr lang="ar-SA" sz="3200" b="1" dirty="0" smtClean="0"/>
              <a:t>.</a:t>
            </a:r>
            <a:r>
              <a:rPr lang="ar-SA" sz="3200" b="1" dirty="0"/>
              <a:t> وقوله : </a:t>
            </a:r>
            <a:r>
              <a:rPr lang="ar-SA" sz="3200" b="1" dirty="0">
                <a:solidFill>
                  <a:srgbClr val="FF0000"/>
                </a:solidFill>
              </a:rPr>
              <a:t>{ أنى شئتم } </a:t>
            </a:r>
            <a:r>
              <a:rPr lang="ar-SA" sz="3200" b="1" dirty="0"/>
              <a:t>أي من أي جهة شئتم من خلف وقدام وباركة ومستلقية </a:t>
            </a:r>
            <a:r>
              <a:rPr lang="ar-SA" sz="3200" b="1" dirty="0" err="1"/>
              <a:t>ومضجعة</a:t>
            </a:r>
            <a:r>
              <a:rPr lang="ar-SA" sz="3200" b="1" dirty="0"/>
              <a:t> إذا كان في موضع </a:t>
            </a:r>
            <a:r>
              <a:rPr lang="ar-SA" sz="3200" b="1" dirty="0" smtClean="0"/>
              <a:t>الحرث .</a:t>
            </a:r>
            <a:endParaRPr lang="en-US" sz="3200" dirty="0"/>
          </a:p>
        </p:txBody>
      </p:sp>
    </p:spTree>
    <p:extLst>
      <p:ext uri="{BB962C8B-B14F-4D97-AF65-F5344CB8AC3E}">
        <p14:creationId xmlns="" xmlns:p14="http://schemas.microsoft.com/office/powerpoint/2010/main" val="3256410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0" y="381000"/>
            <a:ext cx="8839200" cy="35394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t>قوله : </a:t>
            </a:r>
            <a:r>
              <a:rPr lang="ar-SA" sz="3200" b="1" dirty="0">
                <a:solidFill>
                  <a:srgbClr val="FF0000"/>
                </a:solidFill>
              </a:rPr>
              <a:t>{ وقدموا لأنفسكم } </a:t>
            </a:r>
            <a:r>
              <a:rPr lang="ar-SA" sz="3200" b="1" dirty="0"/>
              <a:t>أي خيرا كما في قوله تعالى : </a:t>
            </a:r>
            <a:r>
              <a:rPr lang="ar-SA" sz="3200" b="1" dirty="0">
                <a:solidFill>
                  <a:srgbClr val="FF0000"/>
                </a:solidFill>
              </a:rPr>
              <a:t>{ وما تقدموا لأنفسكم من خير تجدوه عند الله }</a:t>
            </a:r>
            <a:r>
              <a:rPr lang="ar-SA" sz="3200" b="1" dirty="0"/>
              <a:t> وقيل : ابتغاء الولد وقيل : التزويج بالعفائف وقيل غير ذلك </a:t>
            </a:r>
            <a:r>
              <a:rPr lang="ar-SA" sz="3200" b="1" dirty="0" smtClean="0"/>
              <a:t>.                                                  وقوله </a:t>
            </a:r>
            <a:r>
              <a:rPr lang="ar-SA" sz="3200" b="1" dirty="0"/>
              <a:t>: </a:t>
            </a:r>
            <a:r>
              <a:rPr lang="ar-SA" sz="3200" b="1" dirty="0">
                <a:solidFill>
                  <a:srgbClr val="FF0000"/>
                </a:solidFill>
              </a:rPr>
              <a:t>{ واتقوا الله } </a:t>
            </a:r>
            <a:r>
              <a:rPr lang="ar-SA" sz="3200" b="1" dirty="0"/>
              <a:t>فيه تحذير عن الوقوع في شيء من المحرمات وفي قوله : </a:t>
            </a:r>
            <a:r>
              <a:rPr lang="ar-SA" sz="3200" b="1" dirty="0">
                <a:solidFill>
                  <a:srgbClr val="FF0000"/>
                </a:solidFill>
              </a:rPr>
              <a:t>{ واعلموا أنكم ملاقوه }</a:t>
            </a:r>
            <a:r>
              <a:rPr lang="ar-SA" sz="3200" b="1" dirty="0"/>
              <a:t> مبالغة في التحذير وفي قوله : </a:t>
            </a:r>
            <a:r>
              <a:rPr lang="ar-SA" sz="3200" b="1" dirty="0">
                <a:solidFill>
                  <a:srgbClr val="FF0000"/>
                </a:solidFill>
              </a:rPr>
              <a:t>{ وبشر المؤمنين }</a:t>
            </a:r>
            <a:r>
              <a:rPr lang="ar-SA" sz="3200" b="1" dirty="0"/>
              <a:t> تأنيس لمن يفعل الخير ويجتنب الشر </a:t>
            </a:r>
            <a:r>
              <a:rPr lang="ar-SA" sz="3200" b="1" dirty="0" smtClean="0"/>
              <a:t>.</a:t>
            </a:r>
            <a:endParaRPr lang="en-US" sz="3200" dirty="0"/>
          </a:p>
        </p:txBody>
      </p:sp>
    </p:spTree>
    <p:extLst>
      <p:ext uri="{BB962C8B-B14F-4D97-AF65-F5344CB8AC3E}">
        <p14:creationId xmlns="" xmlns:p14="http://schemas.microsoft.com/office/powerpoint/2010/main" val="584876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ترشدنا إليه الآيات :</a:t>
            </a:r>
            <a:endParaRPr lang="ar-SA" dirty="0"/>
          </a:p>
        </p:txBody>
      </p:sp>
      <p:sp>
        <p:nvSpPr>
          <p:cNvPr id="3" name="عنصر نائب للمحتوى 2"/>
          <p:cNvSpPr>
            <a:spLocks noGrp="1"/>
          </p:cNvSpPr>
          <p:nvPr>
            <p:ph idx="1"/>
          </p:nvPr>
        </p:nvSpPr>
        <p:spPr>
          <a:xfrm>
            <a:off x="495300" y="1371601"/>
            <a:ext cx="8915400" cy="4267200"/>
          </a:xfrm>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حرمة إتيان الزوجة في حال الحيض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تحريم وطء الزوجة من الدبر.</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محبة الله تعالى للتوابين والمتطهرين .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ملازمة المسلم للتقوى وخوفه من الحساب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تصحيح النية في كل الأعمال الظاهرة والخفية .</a:t>
            </a:r>
            <a:r>
              <a:rPr lang="ar-SA" dirty="0" smtClean="0"/>
              <a:t> </a:t>
            </a:r>
            <a:endParaRPr lang="ar-SA" dirty="0"/>
          </a:p>
        </p:txBody>
      </p:sp>
    </p:spTree>
    <p:extLst>
      <p:ext uri="{BB962C8B-B14F-4D97-AF65-F5344CB8AC3E}">
        <p14:creationId xmlns="" xmlns:p14="http://schemas.microsoft.com/office/powerpoint/2010/main" val="3566617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a:xfrm>
            <a:off x="495300" y="1600201"/>
            <a:ext cx="8915400" cy="4191000"/>
          </a:xfrm>
        </p:spPr>
        <p:style>
          <a:lnRef idx="1">
            <a:schemeClr val="accent6"/>
          </a:lnRef>
          <a:fillRef idx="2">
            <a:schemeClr val="accent6"/>
          </a:fillRef>
          <a:effectRef idx="1">
            <a:schemeClr val="accent6"/>
          </a:effectRef>
          <a:fontRef idx="minor">
            <a:schemeClr val="dk1"/>
          </a:fontRef>
        </p:style>
        <p:txBody>
          <a:bodyPr/>
          <a:lstStyle/>
          <a:p>
            <a:r>
              <a:rPr lang="ar-SA" dirty="0" smtClean="0"/>
              <a:t>1- </a:t>
            </a:r>
            <a:r>
              <a:rPr lang="ar-SA" b="1" dirty="0"/>
              <a:t>قوله تعالى </a:t>
            </a:r>
            <a:r>
              <a:rPr lang="ar-SA" dirty="0" smtClean="0"/>
              <a:t>: </a:t>
            </a:r>
            <a:r>
              <a:rPr lang="ar-SA" b="1" dirty="0" smtClean="0">
                <a:solidFill>
                  <a:srgbClr val="FF0000"/>
                </a:solidFill>
              </a:rPr>
              <a:t>(</a:t>
            </a:r>
            <a:r>
              <a:rPr lang="ar-SA" b="1" dirty="0">
                <a:solidFill>
                  <a:srgbClr val="FF0000"/>
                </a:solidFill>
              </a:rPr>
              <a:t>وَيَسْأَلُونَكَ عَنِ الْمَحِيضِ قُلْ هُوَ أَذًى فَاعْتَزِلُوا النِّسَاءَ فِي الْمَحِيضِ </a:t>
            </a:r>
            <a:r>
              <a:rPr lang="ar-SA" b="1" dirty="0" smtClean="0">
                <a:solidFill>
                  <a:srgbClr val="FF0000"/>
                </a:solidFill>
              </a:rPr>
              <a:t>)</a:t>
            </a:r>
            <a:endParaRPr lang="ar-SA" dirty="0" smtClean="0">
              <a:solidFill>
                <a:srgbClr val="FF0000"/>
              </a:solidFill>
            </a:endParaRPr>
          </a:p>
          <a:p>
            <a:r>
              <a:rPr lang="ar-SA" b="1" dirty="0" smtClean="0"/>
              <a:t>أخرج </a:t>
            </a:r>
            <a:r>
              <a:rPr lang="ar-SA" b="1" dirty="0"/>
              <a:t>مسلم وأهل السنن وغيرهم عن أنس [ أن اليهود كانوا إذا حاضت المرأة منهم أخرجوها من البيت ولم </a:t>
            </a:r>
            <a:r>
              <a:rPr lang="ar-SA" b="1" dirty="0" err="1"/>
              <a:t>يؤاكلوها</a:t>
            </a:r>
            <a:r>
              <a:rPr lang="ar-SA" b="1" dirty="0"/>
              <a:t> ولم يشاربوها  </a:t>
            </a:r>
            <a:r>
              <a:rPr lang="ar-SA" b="1" dirty="0" smtClean="0"/>
              <a:t>ولم </a:t>
            </a:r>
            <a:r>
              <a:rPr lang="ar-SA" b="1" dirty="0"/>
              <a:t>يجامعوها في البيوت فسئل رسول الله صلى الله عليه و سلم عن ذلك فأنزل الله : { ويسألونك عن المحيض } الآية فقال رسول الله صلى الله عليه و سلم : جامعوهن في البيوت واصنعوا كل شيء إلا النكاح ] </a:t>
            </a:r>
            <a:r>
              <a:rPr lang="ar-SA" b="1" dirty="0" smtClean="0"/>
              <a:t>  </a:t>
            </a:r>
            <a:endParaRPr lang="ar-SA" dirty="0"/>
          </a:p>
        </p:txBody>
      </p:sp>
    </p:spTree>
    <p:extLst>
      <p:ext uri="{BB962C8B-B14F-4D97-AF65-F5344CB8AC3E}">
        <p14:creationId xmlns="" xmlns:p14="http://schemas.microsoft.com/office/powerpoint/2010/main" val="2875558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45128" y="1371600"/>
            <a:ext cx="8534400" cy="255454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SA" sz="3200" b="1" dirty="0" smtClean="0"/>
              <a:t>2- قوله </a:t>
            </a:r>
            <a:r>
              <a:rPr lang="ar-SA" sz="3200" b="1" dirty="0"/>
              <a:t>تعالى </a:t>
            </a:r>
            <a:r>
              <a:rPr lang="ar-SA" sz="3200" b="1" dirty="0">
                <a:solidFill>
                  <a:srgbClr val="FF0000"/>
                </a:solidFill>
              </a:rPr>
              <a:t>{ نساؤكم حرث لكم </a:t>
            </a:r>
            <a:r>
              <a:rPr lang="ar-SA" sz="3200" b="1" dirty="0" smtClean="0">
                <a:solidFill>
                  <a:srgbClr val="FF0000"/>
                </a:solidFill>
              </a:rPr>
              <a:t>فأتوا </a:t>
            </a:r>
            <a:r>
              <a:rPr lang="ar-SA" sz="3200" b="1" dirty="0">
                <a:solidFill>
                  <a:srgbClr val="FF0000"/>
                </a:solidFill>
              </a:rPr>
              <a:t>حرثكم أنى شئتم } </a:t>
            </a:r>
            <a:r>
              <a:rPr lang="ar-SA" sz="3200" b="1" dirty="0" smtClean="0"/>
              <a:t>أخرج </a:t>
            </a:r>
            <a:r>
              <a:rPr lang="ar-SA" sz="3200" b="1" dirty="0"/>
              <a:t>البخاري وأهل السنن وغيرهم عن جابر قال : كانت اليهود تقول إذا أتى الرجل امرأته من خلفها في قبلها جاء الولد أحول فنزلت : { نساؤكم حرث لكم فاتوا حرثكم أنى شئتم } إن شاء </a:t>
            </a:r>
            <a:r>
              <a:rPr lang="ar-SA" sz="3200" b="1" dirty="0" err="1"/>
              <a:t>محتبية</a:t>
            </a:r>
            <a:r>
              <a:rPr lang="ar-SA" sz="3200" b="1" dirty="0"/>
              <a:t> وإن شاء غير </a:t>
            </a:r>
            <a:r>
              <a:rPr lang="ar-SA" sz="3200" b="1" dirty="0" err="1"/>
              <a:t>محتبية</a:t>
            </a:r>
            <a:r>
              <a:rPr lang="ar-SA" sz="3200" b="1" dirty="0"/>
              <a:t> غير أن ذلك في صمام </a:t>
            </a:r>
            <a:r>
              <a:rPr lang="ar-SA" sz="3200" b="1" dirty="0" smtClean="0"/>
              <a:t>واحد</a:t>
            </a:r>
            <a:endParaRPr lang="ar-SA" sz="3200" dirty="0"/>
          </a:p>
        </p:txBody>
      </p:sp>
    </p:spTree>
    <p:extLst>
      <p:ext uri="{BB962C8B-B14F-4D97-AF65-F5344CB8AC3E}">
        <p14:creationId xmlns="" xmlns:p14="http://schemas.microsoft.com/office/powerpoint/2010/main" val="1637502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متعلقات الآيـــة :</a:t>
            </a:r>
            <a:endParaRPr lang="ar-SA" dirty="0"/>
          </a:p>
        </p:txBody>
      </p:sp>
      <p:sp>
        <p:nvSpPr>
          <p:cNvPr id="3" name="عنصر نائب للمحتوى 2"/>
          <p:cNvSpPr>
            <a:spLocks noGrp="1"/>
          </p:cNvSpPr>
          <p:nvPr>
            <p:ph idx="1"/>
          </p:nvPr>
        </p:nvSpPr>
        <p:spPr>
          <a:xfrm>
            <a:off x="495300" y="1371601"/>
            <a:ext cx="8915400" cy="4419600"/>
          </a:xfrm>
        </p:spPr>
        <p:style>
          <a:lnRef idx="3">
            <a:schemeClr val="lt1"/>
          </a:lnRef>
          <a:fillRef idx="1">
            <a:schemeClr val="accent2"/>
          </a:fillRef>
          <a:effectRef idx="1">
            <a:schemeClr val="accent2"/>
          </a:effectRef>
          <a:fontRef idx="minor">
            <a:schemeClr val="lt1"/>
          </a:fontRef>
        </p:style>
        <p:txBody>
          <a:bodyPr/>
          <a:lstStyle/>
          <a:p>
            <a:r>
              <a:rPr lang="ar-SA" dirty="0" smtClean="0"/>
              <a:t>1- </a:t>
            </a:r>
            <a:r>
              <a:rPr lang="ar-SA" b="1" dirty="0" smtClean="0"/>
              <a:t>في قوله : </a:t>
            </a:r>
            <a:r>
              <a:rPr lang="ar-SA" b="1" dirty="0" smtClean="0">
                <a:solidFill>
                  <a:srgbClr val="FFFF00"/>
                </a:solidFill>
              </a:rPr>
              <a:t>( فَإِذَا </a:t>
            </a:r>
            <a:r>
              <a:rPr lang="ar-SA" b="1" dirty="0">
                <a:solidFill>
                  <a:srgbClr val="FFFF00"/>
                </a:solidFill>
              </a:rPr>
              <a:t>تَطَهَّرْنَ </a:t>
            </a:r>
            <a:r>
              <a:rPr lang="ar-SA" b="1" dirty="0" smtClean="0">
                <a:solidFill>
                  <a:srgbClr val="FFFF00"/>
                </a:solidFill>
              </a:rPr>
              <a:t>) </a:t>
            </a:r>
            <a:r>
              <a:rPr lang="ar-SA" b="1" dirty="0" smtClean="0"/>
              <a:t>رجح </a:t>
            </a:r>
            <a:r>
              <a:rPr lang="ar-SA" b="1" dirty="0"/>
              <a:t>ابن جرير الطبري قراءة التشديد والأولى أن يقال : إن الله سبحان جعل للحل غايتين كما </a:t>
            </a:r>
            <a:r>
              <a:rPr lang="ar-SA" b="1" dirty="0" err="1"/>
              <a:t>تقتضيه</a:t>
            </a:r>
            <a:r>
              <a:rPr lang="ar-SA" b="1" dirty="0"/>
              <a:t> القراءتان : إحداهما انقطاع الدم والأخرى التطهر منه والغاية الأخرى مشتملة على زيادة على الغاية الأولى فيجب المصير إليها وقد دل أن الغاية الأخرى هي المعتبرة قوله تعالى بعد ذلك </a:t>
            </a:r>
            <a:r>
              <a:rPr lang="ar-SA" b="1" dirty="0">
                <a:solidFill>
                  <a:srgbClr val="FF0000"/>
                </a:solidFill>
              </a:rPr>
              <a:t>: </a:t>
            </a:r>
            <a:r>
              <a:rPr lang="ar-SA" b="1" dirty="0">
                <a:solidFill>
                  <a:srgbClr val="FFFF00"/>
                </a:solidFill>
              </a:rPr>
              <a:t>{ فإذا تَطَهَّرْنَ</a:t>
            </a:r>
            <a:r>
              <a:rPr lang="ar-SA" b="1" dirty="0" smtClean="0">
                <a:solidFill>
                  <a:srgbClr val="FFFF00"/>
                </a:solidFill>
              </a:rPr>
              <a:t> </a:t>
            </a:r>
            <a:r>
              <a:rPr lang="ar-SA" b="1" dirty="0">
                <a:solidFill>
                  <a:srgbClr val="FFFF00"/>
                </a:solidFill>
              </a:rPr>
              <a:t>} </a:t>
            </a:r>
            <a:r>
              <a:rPr lang="ar-SA" b="1" dirty="0"/>
              <a:t>فإن ذلك يفيد أن المعتبر التطهر لا مجرد انقطاع الدم وقد تقرر أن القراءتين بمنزلة الآيتين فكما أنه يجب الجمع بين الآيتين المشتملة إحداهما على زيادة بالعمل بتلك الزيادة كذلك يجب الجمع بين القراءتين </a:t>
            </a:r>
            <a:r>
              <a:rPr lang="ar-SA" b="1" dirty="0" smtClean="0"/>
              <a:t>.</a:t>
            </a:r>
            <a:endParaRPr lang="ar-SA" dirty="0"/>
          </a:p>
        </p:txBody>
      </p:sp>
    </p:spTree>
    <p:extLst>
      <p:ext uri="{BB962C8B-B14F-4D97-AF65-F5344CB8AC3E}">
        <p14:creationId xmlns="" xmlns:p14="http://schemas.microsoft.com/office/powerpoint/2010/main" val="2197322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9144000" cy="550920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ar-SA" sz="3200" b="1" dirty="0" smtClean="0">
                <a:solidFill>
                  <a:schemeClr val="tx1"/>
                </a:solidFill>
              </a:rPr>
              <a:t>2- </a:t>
            </a:r>
            <a:r>
              <a:rPr lang="ar-SA" sz="3200" b="1" dirty="0">
                <a:solidFill>
                  <a:schemeClr val="tx1"/>
                </a:solidFill>
              </a:rPr>
              <a:t>قوله : </a:t>
            </a:r>
            <a:r>
              <a:rPr lang="ar-SA" sz="3200" b="1" dirty="0" smtClean="0">
                <a:solidFill>
                  <a:schemeClr val="tx1"/>
                </a:solidFill>
              </a:rPr>
              <a:t>3 - {</a:t>
            </a:r>
            <a:r>
              <a:rPr lang="ar-SA" sz="3200" b="1" dirty="0">
                <a:solidFill>
                  <a:srgbClr val="FFFF00"/>
                </a:solidFill>
              </a:rPr>
              <a:t>فَأْتُوهُنَّ مِنْ حَيْثُ أَمَرَكُمُ اللَّهُ </a:t>
            </a:r>
            <a:r>
              <a:rPr lang="ar-SA" sz="3200" b="1" dirty="0" smtClean="0">
                <a:solidFill>
                  <a:schemeClr val="tx1"/>
                </a:solidFill>
              </a:rPr>
              <a:t>} </a:t>
            </a:r>
            <a:r>
              <a:rPr lang="ar-SA" sz="3200" b="1" dirty="0">
                <a:solidFill>
                  <a:schemeClr val="tx1"/>
                </a:solidFill>
              </a:rPr>
              <a:t>أي فجامعوهن وكنى عنه بالإتيان والمراد أنهم يجامعونهن في المأتى الذي أباحه الله وهو </a:t>
            </a:r>
            <a:r>
              <a:rPr lang="ar-SA" sz="3200" b="1" dirty="0" smtClean="0">
                <a:solidFill>
                  <a:schemeClr val="tx1"/>
                </a:solidFill>
              </a:rPr>
              <a:t>القبل   </a:t>
            </a:r>
          </a:p>
          <a:p>
            <a:r>
              <a:rPr lang="ar-SA" sz="3200" b="1" dirty="0">
                <a:solidFill>
                  <a:schemeClr val="tx1"/>
                </a:solidFill>
              </a:rPr>
              <a:t>وقيل : إن المعنى من الوجه الذي أذن الله لكم فيه : أي من غير صوم وإحرام واعتكاف وقيل : إن المعنى من قبل الطهر لا من قبل الحيض وقيل : من قبل الحلال لا من قبل الزنا </a:t>
            </a:r>
            <a:r>
              <a:rPr lang="ar-SA" sz="3200" b="1" dirty="0" smtClean="0">
                <a:solidFill>
                  <a:schemeClr val="tx1"/>
                </a:solidFill>
              </a:rPr>
              <a:t>. </a:t>
            </a:r>
          </a:p>
          <a:p>
            <a:endParaRPr lang="ar-SA" sz="3200" b="1" dirty="0">
              <a:solidFill>
                <a:schemeClr val="tx1"/>
              </a:solidFill>
            </a:endParaRPr>
          </a:p>
          <a:p>
            <a:r>
              <a:rPr lang="ar-SA" sz="3200" b="1" dirty="0" smtClean="0">
                <a:solidFill>
                  <a:schemeClr val="tx1"/>
                </a:solidFill>
              </a:rPr>
              <a:t>3- { </a:t>
            </a:r>
            <a:r>
              <a:rPr lang="ar-SA" sz="3200" b="1" dirty="0">
                <a:solidFill>
                  <a:srgbClr val="FFFF00"/>
                </a:solidFill>
              </a:rPr>
              <a:t>نِسَاؤُكُمْ حَرْثٌ لَكُمْ فَأْتُوا حَرْثَكُمْ أَنَّى شِئْتُمْ </a:t>
            </a:r>
            <a:r>
              <a:rPr lang="ar-SA" sz="3200" b="1" dirty="0">
                <a:solidFill>
                  <a:schemeClr val="tx1"/>
                </a:solidFill>
              </a:rPr>
              <a:t>} الذى تدل عليه الآية وأقوال الصحابة والتابعين أن إتيان المرأة في الدبر حرام وقد روى عن النبى – صلى الله عليه وسلم – قوله : ( إن الله لا يستحي من الحق لا تأتوا النساء في أدبارهن ) ، وسماه العلماء اللوطة الصغرى </a:t>
            </a:r>
          </a:p>
        </p:txBody>
      </p:sp>
    </p:spTree>
    <p:extLst>
      <p:ext uri="{BB962C8B-B14F-4D97-AF65-F5344CB8AC3E}">
        <p14:creationId xmlns="" xmlns:p14="http://schemas.microsoft.com/office/powerpoint/2010/main" val="943037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القراءات في الآيتين :</a:t>
            </a:r>
            <a:endParaRPr lang="ar-SA" dirty="0">
              <a:solidFill>
                <a:srgbClr val="7030A0"/>
              </a:solidFill>
            </a:endParaRPr>
          </a:p>
        </p:txBody>
      </p:sp>
      <p:sp>
        <p:nvSpPr>
          <p:cNvPr id="3" name="عنصر نائب للمحتوى 2"/>
          <p:cNvSpPr>
            <a:spLocks noGrp="1"/>
          </p:cNvSpPr>
          <p:nvPr>
            <p:ph idx="1"/>
          </p:nvPr>
        </p:nvSpPr>
        <p:spPr>
          <a:xfrm>
            <a:off x="495300" y="1447801"/>
            <a:ext cx="8915400" cy="3962400"/>
          </a:xfrm>
          <a:ln/>
        </p:spPr>
        <p:style>
          <a:lnRef idx="1">
            <a:schemeClr val="dk1"/>
          </a:lnRef>
          <a:fillRef idx="2">
            <a:schemeClr val="dk1"/>
          </a:fillRef>
          <a:effectRef idx="1">
            <a:schemeClr val="dk1"/>
          </a:effectRef>
          <a:fontRef idx="minor">
            <a:schemeClr val="dk1"/>
          </a:fontRef>
        </p:style>
        <p:txBody>
          <a:bodyPr/>
          <a:lstStyle/>
          <a:p>
            <a:r>
              <a:rPr lang="ar-SA" dirty="0" smtClean="0"/>
              <a:t>1- </a:t>
            </a:r>
            <a:r>
              <a:rPr lang="ar-SA" b="1" dirty="0"/>
              <a:t>قوله : </a:t>
            </a:r>
            <a:r>
              <a:rPr lang="ar-SA" b="1" dirty="0" smtClean="0"/>
              <a:t> </a:t>
            </a:r>
            <a:r>
              <a:rPr lang="ar-SA" b="1" dirty="0" smtClean="0">
                <a:solidFill>
                  <a:srgbClr val="00B050"/>
                </a:solidFill>
              </a:rPr>
              <a:t>( وَلَا </a:t>
            </a:r>
            <a:r>
              <a:rPr lang="ar-SA" b="1" dirty="0">
                <a:solidFill>
                  <a:srgbClr val="00B050"/>
                </a:solidFill>
              </a:rPr>
              <a:t>تَقْرَبُوهُنَّ حَتَّى يَطْهُرْنَ </a:t>
            </a:r>
            <a:r>
              <a:rPr lang="ar-SA" b="1" dirty="0" smtClean="0">
                <a:solidFill>
                  <a:srgbClr val="00B050"/>
                </a:solidFill>
              </a:rPr>
              <a:t>)                             </a:t>
            </a:r>
            <a:r>
              <a:rPr lang="ar-SA" b="1" dirty="0" smtClean="0"/>
              <a:t>قرأ </a:t>
            </a:r>
            <a:r>
              <a:rPr lang="ar-SA" b="1" dirty="0"/>
              <a:t>نافع وأبو عمرو وابن كثير وابن عامر (</a:t>
            </a:r>
            <a:r>
              <a:rPr lang="ar-SA" b="1" dirty="0" smtClean="0"/>
              <a:t> يطَّهَّرن )  </a:t>
            </a:r>
            <a:r>
              <a:rPr lang="ar-SA" b="1" dirty="0"/>
              <a:t>بتشديد الطاء وفتحها وفتح الهاء وتشديدها </a:t>
            </a:r>
            <a:r>
              <a:rPr lang="ar-SA" b="1" dirty="0" smtClean="0"/>
              <a:t>.                               وفي </a:t>
            </a:r>
            <a:r>
              <a:rPr lang="ar-SA" b="1" dirty="0"/>
              <a:t>مصحف أبي </a:t>
            </a:r>
            <a:r>
              <a:rPr lang="ar-SA" b="1" dirty="0" smtClean="0"/>
              <a:t>وابن مسعود </a:t>
            </a:r>
            <a:r>
              <a:rPr lang="ar-SA" b="1" dirty="0"/>
              <a:t>( يتطهرن ) والطهر انقطاع الحيض </a:t>
            </a:r>
            <a:r>
              <a:rPr lang="ar-SA" b="1" dirty="0" smtClean="0"/>
              <a:t>أما التطهر فالاغتسال .  </a:t>
            </a:r>
            <a:endParaRPr lang="ar-SA" dirty="0"/>
          </a:p>
        </p:txBody>
      </p:sp>
    </p:spTree>
    <p:extLst>
      <p:ext uri="{BB962C8B-B14F-4D97-AF65-F5344CB8AC3E}">
        <p14:creationId xmlns="" xmlns:p14="http://schemas.microsoft.com/office/powerpoint/2010/main" val="3020964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1935</TotalTime>
  <Words>931</Words>
  <Application>Microsoft Office PowerPoint</Application>
  <PresentationFormat>A4 Paper (210x297 mm)</PresentationFormat>
  <Paragraphs>41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المحاضرة الثالثة</vt:lpstr>
      <vt:lpstr>محتوى المحاضرة</vt:lpstr>
      <vt:lpstr>معانى الكلمات    المحيض : اسم الحيض، وأصل هذه الكلمة من السيلان والانفجار يقال : حاض السيل وفاض وحاضت الشجرة : أي سالت رطوبتها                                                     فأتوهن : أي فجامعوهن  من حيث :  بمعنى في  أنى :  أي من أي جهة شئتم  . </vt:lpstr>
      <vt:lpstr>المعنى الإجمالى :</vt:lpstr>
      <vt:lpstr>Slide 6</vt:lpstr>
      <vt:lpstr>Slide 7</vt:lpstr>
      <vt:lpstr>Slide 8</vt:lpstr>
      <vt:lpstr>ما ترشدنا إليه الآيات :</vt:lpstr>
      <vt:lpstr>أسباب النزول :</vt:lpstr>
      <vt:lpstr>Slide 11</vt:lpstr>
      <vt:lpstr> متعلقات الآيـــة :</vt:lpstr>
      <vt:lpstr>Slide 13</vt:lpstr>
      <vt:lpstr>القراءات في الآيتين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156</cp:revision>
  <dcterms:created xsi:type="dcterms:W3CDTF">2009-10-14T19:14:34Z</dcterms:created>
  <dcterms:modified xsi:type="dcterms:W3CDTF">2012-02-16T20:43:46Z</dcterms:modified>
</cp:coreProperties>
</file>