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473" r:id="rId3"/>
    <p:sldId id="341" r:id="rId4"/>
    <p:sldId id="342" r:id="rId5"/>
    <p:sldId id="343" r:id="rId6"/>
    <p:sldId id="344" r:id="rId7"/>
    <p:sldId id="345" r:id="rId8"/>
    <p:sldId id="346" r:id="rId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81" autoAdjust="0"/>
    <p:restoredTop sz="94664" autoAdjust="0"/>
  </p:normalViewPr>
  <p:slideViewPr>
    <p:cSldViewPr>
      <p:cViewPr>
        <p:scale>
          <a:sx n="64" d="100"/>
          <a:sy n="64" d="100"/>
        </p:scale>
        <p:origin x="-552" y="-23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2/17/2012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320923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8440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kern="120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عمادة التعلم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 الإل</a:t>
            </a:r>
            <a:r>
              <a:rPr lang="ar-EG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ك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تروني والتعل</a:t>
            </a:r>
            <a:r>
              <a:rPr lang="ar-EG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ي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م عن بعد</a:t>
            </a:r>
            <a:endParaRPr lang="en-US" sz="1600" b="1" kern="1200" dirty="0">
              <a:solidFill>
                <a:schemeClr val="bg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فقه المعاملات (1)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رقم المقرر : سلم 01310 </a:t>
            </a:r>
            <a:endParaRPr lang="ar-SA" sz="4000" dirty="0" smtClean="0">
              <a:solidFill>
                <a:schemeClr val="accent1">
                  <a:lumMod val="75000"/>
                </a:schemeClr>
              </a:solidFill>
              <a:latin typeface="AYM Wadiy S_U normal." pitchFamily="2" charset="0"/>
              <a:cs typeface="mohammad bold art 1" pitchFamily="2" charset="-78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ar-SA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د. </a:t>
            </a: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عزت شحاتة كرار</a:t>
            </a:r>
            <a:endParaRPr lang="en-US" sz="4400" dirty="0">
              <a:solidFill>
                <a:schemeClr val="accent1"/>
              </a:solidFill>
              <a:cs typeface="mohammad bold art 1" pitchFamily="2" charset="-78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الثالثة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ar-EG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فقه المعاملات (1)</a:t>
            </a:r>
          </a:p>
        </p:txBody>
      </p:sp>
    </p:spTree>
    <p:extLst>
      <p:ext uri="{BB962C8B-B14F-4D97-AF65-F5344CB8AC3E}">
        <p14:creationId xmlns:p14="http://schemas.microsoft.com/office/powerpoint/2010/main" xmlns="" val="89109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8229600" cy="1143000"/>
          </a:xfrm>
        </p:spPr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الشروط في البيع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524000"/>
            <a:ext cx="8763000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lnSpc>
                <a:spcPct val="150000"/>
              </a:lnSpc>
            </a:pPr>
            <a:r>
              <a:rPr lang="ar-SA" sz="2000" b="1" dirty="0" smtClean="0">
                <a:cs typeface="mohammad bold art 1" pitchFamily="2" charset="-78"/>
              </a:rPr>
              <a:t>الشروط في البيع</a:t>
            </a:r>
          </a:p>
          <a:p>
            <a:pPr lvl="0" algn="r" rtl="1">
              <a:lnSpc>
                <a:spcPct val="150000"/>
              </a:lnSpc>
            </a:pPr>
            <a:endParaRPr lang="ar-SA" sz="1600" dirty="0" smtClean="0">
              <a:cs typeface="mohammad bold art 1" pitchFamily="2" charset="-78"/>
            </a:endParaRPr>
          </a:p>
          <a:p>
            <a:pPr lvl="0" algn="r" rtl="1">
              <a:lnSpc>
                <a:spcPct val="150000"/>
              </a:lnSpc>
            </a:pPr>
            <a:r>
              <a:rPr lang="ar-SA" sz="1600" dirty="0" smtClean="0">
                <a:cs typeface="mohammad bold art 1" pitchFamily="2" charset="-78"/>
              </a:rPr>
              <a:t>الشروط </a:t>
            </a:r>
            <a:r>
              <a:rPr lang="ar-SA" sz="1600" dirty="0">
                <a:cs typeface="mohammad bold art 1" pitchFamily="2" charset="-78"/>
              </a:rPr>
              <a:t>في البيع كثيرة الوقوع , وقد يحتاج المتبايعان أو أحدهما إلى شرط أو أكثر , فاقتضى ذلك البحث في الشروط , وبيان ما يصح ويلزم منها وما لا يصح .</a:t>
            </a:r>
            <a:endParaRPr lang="en-US" sz="1600" dirty="0">
              <a:cs typeface="mohammad bold art 1" pitchFamily="2" charset="-78"/>
            </a:endParaRPr>
          </a:p>
          <a:p>
            <a:pPr lvl="0" algn="r" rtl="1">
              <a:lnSpc>
                <a:spcPct val="150000"/>
              </a:lnSpc>
            </a:pPr>
            <a:r>
              <a:rPr lang="ar-SA" sz="1600" dirty="0">
                <a:cs typeface="mohammad bold art 1" pitchFamily="2" charset="-78"/>
              </a:rPr>
              <a:t>والفقهاء رحمهم الله يعرفون </a:t>
            </a:r>
            <a:r>
              <a:rPr lang="ar-SA" sz="1600" b="1" dirty="0">
                <a:cs typeface="mohammad bold art 1" pitchFamily="2" charset="-78"/>
              </a:rPr>
              <a:t>الشرط في البيع </a:t>
            </a:r>
            <a:r>
              <a:rPr lang="ar-SA" sz="1600" b="1" dirty="0" smtClean="0">
                <a:cs typeface="mohammad bold art 1" pitchFamily="2" charset="-78"/>
              </a:rPr>
              <a:t>: </a:t>
            </a:r>
            <a:r>
              <a:rPr lang="ar-SA" sz="1600" dirty="0" smtClean="0">
                <a:cs typeface="mohammad bold art 1" pitchFamily="2" charset="-78"/>
              </a:rPr>
              <a:t>بأنه </a:t>
            </a:r>
            <a:r>
              <a:rPr lang="ar-SA" sz="1600" dirty="0">
                <a:cs typeface="mohammad bold art 1" pitchFamily="2" charset="-78"/>
              </a:rPr>
              <a:t>إلزام أحد المتعاقدين الآخر بسبب العقد ما له فيه منفعة , </a:t>
            </a:r>
            <a:r>
              <a:rPr lang="ar-SA" sz="1600" b="1" dirty="0">
                <a:cs typeface="mohammad bold art 1" pitchFamily="2" charset="-78"/>
              </a:rPr>
              <a:t>ولا يعتبر الشرط في البيع عندهم ساري المفعول إلا إذا اشترط في صلب العقد ; فلا يصح الاشتراط قبل العقد ولا بعده .</a:t>
            </a:r>
            <a:endParaRPr lang="en-US" sz="1600" b="1" dirty="0">
              <a:cs typeface="mohammad bold art 1" pitchFamily="2" charset="-78"/>
            </a:endParaRPr>
          </a:p>
          <a:p>
            <a:pPr lvl="0" algn="ctr" rtl="1">
              <a:lnSpc>
                <a:spcPct val="150000"/>
              </a:lnSpc>
            </a:pPr>
            <a:r>
              <a:rPr lang="ar-SA" sz="1600" dirty="0">
                <a:cs typeface="mohammad bold art 1" pitchFamily="2" charset="-78"/>
              </a:rPr>
              <a:t>والشروط في البيع تنقسم إلى قسمين : </a:t>
            </a:r>
            <a:r>
              <a:rPr lang="ar-SA" sz="1600" b="1" dirty="0">
                <a:cs typeface="mohammad bold art 1" pitchFamily="2" charset="-78"/>
              </a:rPr>
              <a:t>صحيحة وفاسدة </a:t>
            </a:r>
            <a:r>
              <a:rPr lang="ar-SA" sz="1600" dirty="0">
                <a:cs typeface="mohammad bold art 1" pitchFamily="2" charset="-78"/>
              </a:rPr>
              <a:t>: </a:t>
            </a:r>
            <a:endParaRPr lang="ar-SA" sz="1600" dirty="0" smtClean="0">
              <a:cs typeface="mohammad bold art 1" pitchFamily="2" charset="-78"/>
            </a:endParaRPr>
          </a:p>
          <a:p>
            <a:pPr lvl="0" algn="ctr" rtl="1">
              <a:lnSpc>
                <a:spcPct val="150000"/>
              </a:lnSpc>
            </a:pPr>
            <a:r>
              <a:rPr lang="ar-SA" sz="1600" dirty="0">
                <a:cs typeface="mohammad bold art 1" pitchFamily="2" charset="-78"/>
              </a:rPr>
              <a:t/>
            </a:r>
            <a:br>
              <a:rPr lang="ar-SA" sz="1600" dirty="0">
                <a:cs typeface="mohammad bold art 1" pitchFamily="2" charset="-78"/>
              </a:rPr>
            </a:br>
            <a:endParaRPr lang="en-US" sz="1600" dirty="0"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8229600" cy="1143000"/>
          </a:xfrm>
        </p:spPr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الشروط في البيع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1066800"/>
            <a:ext cx="8763000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lnSpc>
                <a:spcPct val="150000"/>
              </a:lnSpc>
            </a:pPr>
            <a:r>
              <a:rPr lang="ar-SA" sz="1600" dirty="0">
                <a:solidFill>
                  <a:srgbClr val="FF0000"/>
                </a:solidFill>
                <a:cs typeface="mohammad bold art 1" pitchFamily="2" charset="-78"/>
              </a:rPr>
              <a:t/>
            </a:r>
            <a:br>
              <a:rPr lang="ar-SA" sz="1600" dirty="0">
                <a:solidFill>
                  <a:srgbClr val="FF0000"/>
                </a:solidFill>
                <a:cs typeface="mohammad bold art 1" pitchFamily="2" charset="-78"/>
              </a:rPr>
            </a:br>
            <a:r>
              <a:rPr lang="ar-SA" b="1" u="sng" dirty="0">
                <a:solidFill>
                  <a:srgbClr val="FF0000"/>
                </a:solidFill>
                <a:cs typeface="mohammad bold art 1" pitchFamily="2" charset="-78"/>
              </a:rPr>
              <a:t>أولا : الشروط الصحيحة </a:t>
            </a:r>
            <a:endParaRPr lang="ar-SA" b="1" u="sng" dirty="0" smtClean="0">
              <a:solidFill>
                <a:srgbClr val="FF0000"/>
              </a:solidFill>
              <a:cs typeface="mohammad bold art 1" pitchFamily="2" charset="-78"/>
            </a:endParaRPr>
          </a:p>
          <a:p>
            <a:pPr lvl="0" algn="r" rtl="1">
              <a:lnSpc>
                <a:spcPct val="150000"/>
              </a:lnSpc>
            </a:pPr>
            <a:r>
              <a:rPr lang="ar-SA" sz="1600" dirty="0" smtClean="0">
                <a:cs typeface="mohammad bold art 1" pitchFamily="2" charset="-78"/>
              </a:rPr>
              <a:t>وهي </a:t>
            </a:r>
            <a:r>
              <a:rPr lang="ar-SA" sz="1600" dirty="0">
                <a:cs typeface="mohammad bold art 1" pitchFamily="2" charset="-78"/>
              </a:rPr>
              <a:t>الشروط التي لا تخالف مقتضى العقد وهذا القسم يلزم العمل بمقتضاه ; لقوله صلى الله عليه وسلم : " </a:t>
            </a:r>
            <a:r>
              <a:rPr lang="ar-SA" sz="1600" b="1" dirty="0">
                <a:cs typeface="mohammad bold art 1" pitchFamily="2" charset="-78"/>
              </a:rPr>
              <a:t>المسلمون على شروطهم </a:t>
            </a:r>
            <a:r>
              <a:rPr lang="ar-SA" sz="1600" dirty="0">
                <a:cs typeface="mohammad bold art 1" pitchFamily="2" charset="-78"/>
              </a:rPr>
              <a:t>" ولأن الأصل في الشروط الصحة , إلا ما أبطله الشارع ونهى عنه .</a:t>
            </a:r>
            <a:r>
              <a:rPr lang="ar-SA" sz="1600" b="1" dirty="0">
                <a:cs typeface="mohammad bold art 1" pitchFamily="2" charset="-78"/>
              </a:rPr>
              <a:t>والقسم الصحيح من الشروط نوعان </a:t>
            </a:r>
            <a:r>
              <a:rPr lang="ar-SA" sz="1600" dirty="0">
                <a:cs typeface="mohammad bold art 1" pitchFamily="2" charset="-78"/>
              </a:rPr>
              <a:t>: </a:t>
            </a:r>
            <a:endParaRPr lang="en-US" sz="1600" dirty="0">
              <a:cs typeface="mohammad bold art 1" pitchFamily="2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3048000"/>
            <a:ext cx="8763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1600" dirty="0">
                <a:solidFill>
                  <a:srgbClr val="FF0000"/>
                </a:solidFill>
                <a:cs typeface="mohammad bold art 1" pitchFamily="2" charset="-78"/>
              </a:rPr>
              <a:t>النوع الأول </a:t>
            </a:r>
            <a:r>
              <a:rPr lang="ar-SA" sz="1600" dirty="0">
                <a:cs typeface="mohammad bold art 1" pitchFamily="2" charset="-78"/>
              </a:rPr>
              <a:t>: </a:t>
            </a:r>
            <a:r>
              <a:rPr lang="ar-SA" sz="1600" b="1" dirty="0">
                <a:cs typeface="mohammad bold art 1" pitchFamily="2" charset="-78"/>
              </a:rPr>
              <a:t>شرط لمصلحة العقد </a:t>
            </a:r>
            <a:r>
              <a:rPr lang="ar-SA" sz="1600" dirty="0">
                <a:cs typeface="mohammad bold art 1" pitchFamily="2" charset="-78"/>
              </a:rPr>
              <a:t>بحيث يتقوى به العقد , وتعود مصلحته على المشترط ; كاشتراط التوثيق بالرهن , أو اشتراط الضامن , وهذا يطمئن البائع , واشتراط تأجيل الثمن أو تأجيل بعضه إلى مدة معلومة , وهذا يستفيد منه المشتري , فإذا وفي بهذا الشرط , لزم البيع , وكذلك لو اشترط المشتري </a:t>
            </a:r>
            <a:r>
              <a:rPr lang="ar-SA" sz="1600" b="1" dirty="0">
                <a:cs typeface="mohammad bold art 1" pitchFamily="2" charset="-78"/>
              </a:rPr>
              <a:t>صفة في المبيع </a:t>
            </a:r>
            <a:r>
              <a:rPr lang="ar-SA" sz="1600" dirty="0">
                <a:cs typeface="mohammad bold art 1" pitchFamily="2" charset="-78"/>
              </a:rPr>
              <a:t>, مثل كونه من النوع الجيد أو من الصناعة الفلانية أو الإنتاج الفلاني ; لأن الرغبات تختلف باختلاف ذلك , فإن أتى المبيع على الوصف المشترط لزم البيع , </a:t>
            </a:r>
            <a:r>
              <a:rPr lang="ar-SA" sz="1600" b="1" dirty="0">
                <a:cs typeface="mohammad bold art 1" pitchFamily="2" charset="-78"/>
              </a:rPr>
              <a:t>وإن اختلف عنه ; فللمشتري الفسخ أو الإمساك مع تعويضه عن فقد الشرط , بحيث يقوم المبيع مع تقدير وجود الصفة المشترطة , ثم يقوم مع فقدها , ويدفع له الفرق بين القيمتين إذا </a:t>
            </a:r>
            <a:r>
              <a:rPr lang="ar-SA" sz="1600" b="1" dirty="0" smtClean="0">
                <a:cs typeface="mohammad bold art 1" pitchFamily="2" charset="-78"/>
              </a:rPr>
              <a:t>طلب</a:t>
            </a:r>
            <a:endParaRPr lang="en-US" sz="1600" dirty="0"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8229600" cy="1143000"/>
          </a:xfrm>
        </p:spPr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الشروط في البيع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524000"/>
            <a:ext cx="8763000" cy="2550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dirty="0" smtClean="0">
                <a:solidFill>
                  <a:srgbClr val="FF0000"/>
                </a:solidFill>
                <a:cs typeface="mohammad bold art 1" pitchFamily="2" charset="-78"/>
              </a:rPr>
              <a:t>النوع الثا</a:t>
            </a:r>
            <a:r>
              <a:rPr lang="ar-EG" dirty="0" smtClean="0">
                <a:solidFill>
                  <a:srgbClr val="FF0000"/>
                </a:solidFill>
                <a:cs typeface="mohammad bold art 1" pitchFamily="2" charset="-78"/>
              </a:rPr>
              <a:t>ني</a:t>
            </a:r>
            <a:r>
              <a:rPr lang="ar-SA" b="1" dirty="0" smtClean="0">
                <a:solidFill>
                  <a:srgbClr val="FF0000"/>
                </a:solidFill>
                <a:cs typeface="mohammad bold art 1" pitchFamily="2" charset="-78"/>
              </a:rPr>
              <a:t> </a:t>
            </a:r>
            <a:r>
              <a:rPr lang="ar-SA" b="1" dirty="0" smtClean="0">
                <a:cs typeface="mohammad bold art 1" pitchFamily="2" charset="-78"/>
              </a:rPr>
              <a:t>من </a:t>
            </a:r>
            <a:r>
              <a:rPr lang="ar-SA" b="1" dirty="0">
                <a:cs typeface="mohammad bold art 1" pitchFamily="2" charset="-78"/>
              </a:rPr>
              <a:t>الشروط الصحيحة في البيع </a:t>
            </a:r>
            <a:r>
              <a:rPr lang="ar-SA" dirty="0">
                <a:cs typeface="mohammad bold art 1" pitchFamily="2" charset="-78"/>
              </a:rPr>
              <a:t>: أن يشترط أحد المتعاقدين على الآخر </a:t>
            </a:r>
            <a:r>
              <a:rPr lang="ar-SA" b="1" dirty="0">
                <a:cs typeface="mohammad bold art 1" pitchFamily="2" charset="-78"/>
              </a:rPr>
              <a:t>بذل منفعة مباحة في المبيع </a:t>
            </a:r>
            <a:r>
              <a:rPr lang="ar-SA" dirty="0">
                <a:cs typeface="mohammad bold art 1" pitchFamily="2" charset="-78"/>
              </a:rPr>
              <a:t>; كأن يشترط البائع سكنى الدار المبيعة مدة معينة , أو أن يحمل على الدابة أو السيارة المبيعة إلى موضع معين ; لما روى جابر : </a:t>
            </a:r>
            <a:r>
              <a:rPr lang="ar-SA" b="1" dirty="0">
                <a:cs typeface="mohammad bold art 1" pitchFamily="2" charset="-78"/>
              </a:rPr>
              <a:t>" أن النبي صلى الله عليه وسلم باع جملا واشترط ظهره إلى المدينة " </a:t>
            </a:r>
            <a:r>
              <a:rPr lang="ar-SA" dirty="0">
                <a:cs typeface="mohammad bold art 1" pitchFamily="2" charset="-78"/>
              </a:rPr>
              <a:t>متفق عليه , فالحديث يدل على جواز بيع الدابة مع استثناء ركوبها إلى موضع معين , ويقاس عليها غيرها , </a:t>
            </a:r>
            <a:r>
              <a:rPr lang="ar-SA" b="1" dirty="0">
                <a:cs typeface="mohammad bold art 1" pitchFamily="2" charset="-78"/>
              </a:rPr>
              <a:t>وكذا لو اشترط المشتري على البائع بذل عمل في المبيع </a:t>
            </a:r>
            <a:r>
              <a:rPr lang="ar-SA" dirty="0">
                <a:cs typeface="mohammad bold art 1" pitchFamily="2" charset="-78"/>
              </a:rPr>
              <a:t>; كأن يشتري منه حطبا , ويشترط عليه حمله إلى موضع معلوم , أويشتري منه ثوبا , ويشترط عليه خياطته .</a:t>
            </a:r>
            <a:endParaRPr lang="en-US" dirty="0"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8229600" cy="1143000"/>
          </a:xfrm>
        </p:spPr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الشروط في البيع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600200"/>
            <a:ext cx="8763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2000" b="1" dirty="0">
                <a:solidFill>
                  <a:srgbClr val="FF0000"/>
                </a:solidFill>
                <a:cs typeface="mohammad bold art 1" pitchFamily="2" charset="-78"/>
              </a:rPr>
              <a:t>ثانيا : الشروط الفاسدة : وهذا القسم أنواع : </a:t>
            </a:r>
            <a:endParaRPr lang="en-US" sz="2000" b="1" dirty="0">
              <a:solidFill>
                <a:srgbClr val="FF0000"/>
              </a:solidFill>
              <a:cs typeface="mohammad bold art 1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dirty="0">
                <a:solidFill>
                  <a:srgbClr val="FF0000"/>
                </a:solidFill>
                <a:cs typeface="mohammad bold art 1" pitchFamily="2" charset="-78"/>
              </a:rPr>
              <a:t>النوع الأول </a:t>
            </a:r>
            <a:r>
              <a:rPr lang="ar-SA" dirty="0">
                <a:cs typeface="mohammad bold art 1" pitchFamily="2" charset="-78"/>
              </a:rPr>
              <a:t>: </a:t>
            </a:r>
            <a:r>
              <a:rPr lang="ar-SA" b="1" dirty="0">
                <a:cs typeface="mohammad bold art 1" pitchFamily="2" charset="-78"/>
              </a:rPr>
              <a:t>شرط فاسد يبطل العقد من أصله </a:t>
            </a:r>
            <a:r>
              <a:rPr lang="ar-SA" dirty="0">
                <a:cs typeface="mohammad bold art 1" pitchFamily="2" charset="-78"/>
              </a:rPr>
              <a:t>, ومثاله أن يشترط أحدهما على الآخر عقدا آخر , كأن يقول : بعتك هذه السلعة بشرط أن تؤجرني دارك , أو يقول : بعتك هذه السلعة بشرط أن تشركني معك في عملك الفلاني أو في بيتك , أو يقول : بعتك هذه السلعة بكذا بشرط أن تقرضني مبلغ كذا من الدراهم ; </a:t>
            </a:r>
            <a:r>
              <a:rPr lang="ar-SA" b="1" dirty="0">
                <a:cs typeface="mohammad bold art 1" pitchFamily="2" charset="-78"/>
              </a:rPr>
              <a:t>فهذا الشرط فاسد </a:t>
            </a:r>
            <a:r>
              <a:rPr lang="ar-SA" dirty="0">
                <a:cs typeface="mohammad bold art 1" pitchFamily="2" charset="-78"/>
              </a:rPr>
              <a:t>, وهو يبطل العقد من أساسه , لنهي النبي صلى الله عليه وسلم عن </a:t>
            </a:r>
            <a:r>
              <a:rPr lang="ar-SA" b="1" dirty="0">
                <a:cs typeface="mohammad bold art 1" pitchFamily="2" charset="-78"/>
              </a:rPr>
              <a:t>بيعتين في بيعة </a:t>
            </a:r>
            <a:r>
              <a:rPr lang="ar-SA" dirty="0">
                <a:cs typeface="mohammad bold art 1" pitchFamily="2" charset="-78"/>
              </a:rPr>
              <a:t>وقد فسر الإمام أحمد رحمه الله الحديث بما ذكرنا </a:t>
            </a:r>
            <a:r>
              <a:rPr lang="ar-SA" dirty="0" smtClean="0">
                <a:cs typeface="mohammad bold art 1" pitchFamily="2" charset="-78"/>
              </a:rPr>
              <a:t>.</a:t>
            </a:r>
          </a:p>
          <a:p>
            <a:pPr algn="r" rtl="1">
              <a:lnSpc>
                <a:spcPct val="150000"/>
              </a:lnSpc>
            </a:pPr>
            <a:endParaRPr lang="en-US" dirty="0"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8229600" cy="1143000"/>
          </a:xfrm>
        </p:spPr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الشروط في البيع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1447800"/>
            <a:ext cx="8763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endParaRPr lang="en-US" sz="1600" dirty="0">
              <a:cs typeface="mohammad bold art 1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1600" dirty="0">
                <a:solidFill>
                  <a:srgbClr val="FF0000"/>
                </a:solidFill>
                <a:cs typeface="mohammad bold art 1" pitchFamily="2" charset="-78"/>
              </a:rPr>
              <a:t>النوع الثاني من الشروط الفاسدة في البيع </a:t>
            </a:r>
            <a:r>
              <a:rPr lang="ar-SA" sz="1600" dirty="0">
                <a:cs typeface="mohammad bold art 1" pitchFamily="2" charset="-78"/>
              </a:rPr>
              <a:t>: </a:t>
            </a:r>
            <a:r>
              <a:rPr lang="ar-SA" sz="1600" b="1" dirty="0">
                <a:cs typeface="mohammad bold art 1" pitchFamily="2" charset="-78"/>
              </a:rPr>
              <a:t>ما يفسد في نفسه , ولا يبطل البيع </a:t>
            </a:r>
            <a:r>
              <a:rPr lang="ar-SA" sz="1600" dirty="0">
                <a:cs typeface="mohammad bold art 1" pitchFamily="2" charset="-78"/>
              </a:rPr>
              <a:t>; مثل أن يشترط المشتري على البائع أنه إن خسر في السلعة ردها عليه , أو شرط البائع على المشتري أن لا يبيع السلعة </a:t>
            </a:r>
            <a:r>
              <a:rPr lang="ar-SA" sz="1600" dirty="0" smtClean="0">
                <a:cs typeface="mohammad bold art 1" pitchFamily="2" charset="-78"/>
              </a:rPr>
              <a:t> ونحو </a:t>
            </a:r>
            <a:r>
              <a:rPr lang="ar-SA" sz="1600" dirty="0">
                <a:cs typeface="mohammad bold art 1" pitchFamily="2" charset="-78"/>
              </a:rPr>
              <a:t>ذلك فهذا شرط فاسد ; </a:t>
            </a:r>
            <a:r>
              <a:rPr lang="ar-SA" sz="1600" b="1" dirty="0">
                <a:cs typeface="mohammad bold art 1" pitchFamily="2" charset="-78"/>
              </a:rPr>
              <a:t>لأنه يخالف مقتضى العقد </a:t>
            </a:r>
            <a:r>
              <a:rPr lang="ar-SA" sz="1600" dirty="0">
                <a:cs typeface="mohammad bold art 1" pitchFamily="2" charset="-78"/>
              </a:rPr>
              <a:t>, لأن مقتضى البيع أن يتصرف المشتري في السلعة تصرفا مطلقا , ولقوله صلى الله عليه وسلم : " </a:t>
            </a:r>
            <a:r>
              <a:rPr lang="ar-SA" sz="1600" b="1" dirty="0">
                <a:cs typeface="mohammad bold art 1" pitchFamily="2" charset="-78"/>
              </a:rPr>
              <a:t>من اشترط شرطا ليس في كتاب الله فهو باطل وإن كان مائة شرط </a:t>
            </a:r>
            <a:r>
              <a:rPr lang="ar-SA" sz="1600" dirty="0">
                <a:cs typeface="mohammad bold art 1" pitchFamily="2" charset="-78"/>
              </a:rPr>
              <a:t>" متفق عليه , والمراد بكتاب الله هنا حكمه ; ليشمل ذلك سنة رسول الله صلى الله عليه وسلم .</a:t>
            </a:r>
            <a:endParaRPr lang="en-US" sz="1600" dirty="0">
              <a:cs typeface="mohammad bold art 1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1600" b="1" dirty="0">
                <a:cs typeface="mohammad bold art 1" pitchFamily="2" charset="-78"/>
              </a:rPr>
              <a:t>والبيع لا يبطل مع بطلان هذا الشرط </a:t>
            </a:r>
            <a:r>
              <a:rPr lang="ar-SA" sz="1600" dirty="0">
                <a:cs typeface="mohammad bold art 1" pitchFamily="2" charset="-78"/>
              </a:rPr>
              <a:t>; لأن النبي صلى الله عليه وسلم في قصة بريرة حينما اشترط بائعها ولاءها له إن أعتقت أبطل الشرط , ولم يبطل العقد , وقال صلى الله عليه وسلم : " </a:t>
            </a:r>
            <a:r>
              <a:rPr lang="ar-SA" sz="1600" b="1" dirty="0">
                <a:cs typeface="mohammad bold art 1" pitchFamily="2" charset="-78"/>
              </a:rPr>
              <a:t>إنما الولاء لمن أعتق " </a:t>
            </a:r>
            <a:endParaRPr lang="en-US" sz="1600" b="1" dirty="0">
              <a:cs typeface="mohammad bold art 1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1600" dirty="0">
                <a:cs typeface="mohammad bold art 1" pitchFamily="2" charset="-78"/>
              </a:rPr>
              <a:t>* </a:t>
            </a:r>
            <a:r>
              <a:rPr lang="ar-SA" sz="1600" b="1" dirty="0">
                <a:cs typeface="mohammad bold art 1" pitchFamily="2" charset="-78"/>
              </a:rPr>
              <a:t>إنه ينبغي للمسلم الذي </a:t>
            </a:r>
            <a:r>
              <a:rPr lang="ar-SA" sz="1600" b="1" dirty="0" err="1">
                <a:cs typeface="mohammad bold art 1" pitchFamily="2" charset="-78"/>
              </a:rPr>
              <a:t>يشتغل</a:t>
            </a:r>
            <a:r>
              <a:rPr lang="ar-SA" sz="1600" b="1" dirty="0">
                <a:cs typeface="mohammad bold art 1" pitchFamily="2" charset="-78"/>
              </a:rPr>
              <a:t> بالبيع والشراء أن يتعلم أحكام البيع وما يصح فيه من الشروط وما لا يصح ; حتى يكون على بصيرة في معاملته , ولتنقطع الخصومات والمنازعات بين المسلمين ; فإن غالبها ينشأ من جهل المتبايعين أو أحدهما بأحكام البيع , واشتراطهم شروطا فاسدة .</a:t>
            </a:r>
            <a:endParaRPr lang="en-US" sz="1600" b="1" dirty="0"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8229600" cy="1143000"/>
          </a:xfrm>
        </p:spPr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أحكام الخيار في البيع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1676400"/>
            <a:ext cx="8763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dirty="0">
                <a:cs typeface="mohammad bold art 1" pitchFamily="2" charset="-78"/>
              </a:rPr>
              <a:t>* دين الإسلام دين سمح شامل , يراعي المصالح والظروف , ويرفع الحرج والمشقة عن الأمة , ومن ذلك ما شرعه في البيع من إعطاء الخيار للعاقد , ليتروى في أمره وينظر في مصلحته من وراء تلك الصفقة ; فيقدم على ما يؤمل من ورائه الخير , ويحجم ويتراجع عما لا يراه في مصلحته .</a:t>
            </a:r>
            <a:br>
              <a:rPr lang="ar-SA" dirty="0">
                <a:cs typeface="mohammad bold art 1" pitchFamily="2" charset="-78"/>
              </a:rPr>
            </a:br>
            <a:r>
              <a:rPr lang="ar-SA" dirty="0">
                <a:solidFill>
                  <a:srgbClr val="FF0000"/>
                </a:solidFill>
                <a:cs typeface="mohammad bold art 1" pitchFamily="2" charset="-78"/>
              </a:rPr>
              <a:t>*</a:t>
            </a:r>
            <a:r>
              <a:rPr lang="ar-SA" b="1" dirty="0">
                <a:solidFill>
                  <a:srgbClr val="FF0000"/>
                </a:solidFill>
                <a:cs typeface="mohammad bold art 1" pitchFamily="2" charset="-78"/>
              </a:rPr>
              <a:t> فالخيار في البيع </a:t>
            </a:r>
            <a:r>
              <a:rPr lang="ar-SA" b="1" dirty="0" smtClean="0">
                <a:solidFill>
                  <a:srgbClr val="FF0000"/>
                </a:solidFill>
                <a:cs typeface="mohammad bold art 1" pitchFamily="2" charset="-78"/>
              </a:rPr>
              <a:t>:  </a:t>
            </a:r>
            <a:r>
              <a:rPr lang="ar-SA" dirty="0" smtClean="0">
                <a:cs typeface="mohammad bold art 1" pitchFamily="2" charset="-78"/>
              </a:rPr>
              <a:t>معناه </a:t>
            </a:r>
            <a:r>
              <a:rPr lang="ar-SA" dirty="0">
                <a:cs typeface="mohammad bold art 1" pitchFamily="2" charset="-78"/>
              </a:rPr>
              <a:t>طلب خير الأمرين من الإمضاء أو </a:t>
            </a:r>
            <a:r>
              <a:rPr lang="ar-SA" dirty="0" smtClean="0">
                <a:cs typeface="mohammad bold art 1" pitchFamily="2" charset="-78"/>
              </a:rPr>
              <a:t>الفسخ</a:t>
            </a:r>
            <a:endParaRPr lang="en-US" dirty="0"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6197</TotalTime>
  <Words>729</Words>
  <Application>Microsoft Office PowerPoint</Application>
  <PresentationFormat>A4 Paper (210x297 mm)</PresentationFormat>
  <Paragraphs>40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المحاضرة الثالثة</vt:lpstr>
      <vt:lpstr>الشروط في البيع</vt:lpstr>
      <vt:lpstr>الشروط في البيع</vt:lpstr>
      <vt:lpstr>الشروط في البيع</vt:lpstr>
      <vt:lpstr>الشروط في البيع</vt:lpstr>
      <vt:lpstr>الشروط في البيع</vt:lpstr>
      <vt:lpstr>أحكام الخيار في البيع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almas</cp:lastModifiedBy>
  <cp:revision>149</cp:revision>
  <dcterms:created xsi:type="dcterms:W3CDTF">2009-10-14T19:14:34Z</dcterms:created>
  <dcterms:modified xsi:type="dcterms:W3CDTF">2012-02-16T21:16:52Z</dcterms:modified>
</cp:coreProperties>
</file>