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85" r:id="rId3"/>
    <p:sldId id="267" r:id="rId4"/>
    <p:sldId id="259" r:id="rId5"/>
    <p:sldId id="272" r:id="rId6"/>
    <p:sldId id="270" r:id="rId7"/>
    <p:sldId id="283" r:id="rId8"/>
    <p:sldId id="284" r:id="rId9"/>
    <p:sldId id="277" r:id="rId10"/>
    <p:sldId id="286" r:id="rId11"/>
    <p:sldId id="266"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521415D9-36F7-43E2-AB2F-B90AF26B5E84}">
      <p14:sectionLst xmlns="" xmlns:p14="http://schemas.microsoft.com/office/powerpoint/2010/main">
        <p14:section name="مقطع افتراضي" id="{85F4E2CF-598E-49B1-B5FB-522DA6CD6A3D}">
          <p14:sldIdLst>
            <p14:sldId id="256"/>
            <p14:sldId id="285"/>
            <p14:sldId id="267"/>
            <p14:sldId id="259"/>
            <p14:sldId id="272"/>
          </p14:sldIdLst>
        </p14:section>
        <p14:section name="مقطع بدون عنوان" id="{10124C9F-C75A-43A1-ACF7-0BA03E1CDAC2}">
          <p14:sldIdLst>
            <p14:sldId id="270"/>
            <p14:sldId id="283"/>
            <p14:sldId id="284"/>
            <p14:sldId id="277"/>
            <p14:sldId id="286"/>
            <p14:sldId id="26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B84AF"/>
    <a:srgbClr val="F2B800"/>
    <a:srgbClr val="8D933F"/>
    <a:srgbClr val="009900"/>
    <a:srgbClr val="709256"/>
    <a:srgbClr val="AD9968"/>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66" d="100"/>
          <a:sy n="66" d="100"/>
        </p:scale>
        <p:origin x="-486" y="-19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236220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F2B800"/>
                </a:solidFill>
                <a:latin typeface="Calibri" pitchFamily="34" charset="0"/>
                <a:cs typeface="Times New Roman" pitchFamily="18" charset="0"/>
              </a:rPr>
              <a:t>التفسيـــــر ( 1 ) </a:t>
            </a:r>
          </a:p>
          <a:p>
            <a:pPr algn="ctr"/>
            <a:endParaRPr lang="en-US" sz="2800" b="1" dirty="0">
              <a:solidFill>
                <a:srgbClr val="F2B800"/>
              </a:solidFill>
              <a:latin typeface="Calibri" pitchFamily="34" charset="0"/>
            </a:endParaRPr>
          </a:p>
          <a:p>
            <a:pPr algn="ctr"/>
            <a:r>
              <a:rPr lang="ar-SA" sz="2600" b="1" dirty="0" smtClean="0">
                <a:solidFill>
                  <a:srgbClr val="C00000"/>
                </a:solidFill>
                <a:latin typeface="Calibri" pitchFamily="34" charset="0"/>
                <a:cs typeface="Times New Roman" pitchFamily="18" charset="0"/>
              </a:rPr>
              <a:t>د . </a:t>
            </a:r>
            <a:r>
              <a:rPr lang="en-US" sz="2600" b="1" dirty="0" smtClean="0">
                <a:solidFill>
                  <a:srgbClr val="C00000"/>
                </a:solidFill>
                <a:latin typeface="Calibri" pitchFamily="34" charset="0"/>
                <a:cs typeface="Times New Roman" pitchFamily="18" charset="0"/>
              </a:rPr>
              <a:t> </a:t>
            </a:r>
            <a:r>
              <a:rPr lang="ar-SA" sz="2600" b="1" dirty="0" smtClean="0">
                <a:solidFill>
                  <a:srgbClr val="C00000"/>
                </a:solidFill>
                <a:latin typeface="Calibri" pitchFamily="34" charset="0"/>
                <a:cs typeface="Times New Roman" pitchFamily="18" charset="0"/>
              </a:rPr>
              <a:t>سامى رفعت الأشقر</a:t>
            </a:r>
            <a:endParaRPr lang="en-US" sz="2600" b="1" dirty="0">
              <a:solidFill>
                <a:srgbClr val="C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b="1" dirty="0">
                <a:solidFill>
                  <a:srgbClr val="C00000"/>
                </a:solidFill>
                <a:latin typeface="Calibri" pitchFamily="34" charset="0"/>
                <a:cs typeface="Times New Roman" pitchFamily="18" charset="0"/>
              </a:rPr>
              <a:t>المحاضرة الثالثة</a:t>
            </a:r>
            <a:endParaRPr lang="ar-SA" dirty="0"/>
          </a:p>
        </p:txBody>
      </p:sp>
      <p:sp>
        <p:nvSpPr>
          <p:cNvPr id="3" name="عنوان فرعي 2"/>
          <p:cNvSpPr>
            <a:spLocks noGrp="1"/>
          </p:cNvSpPr>
          <p:nvPr>
            <p:ph type="subTitle" idx="1"/>
          </p:nvPr>
        </p:nvSpPr>
        <p:spPr/>
        <p:txBody>
          <a:bodyPr/>
          <a:lstStyle/>
          <a:p>
            <a:endParaRPr lang="ar-SA"/>
          </a:p>
        </p:txBody>
      </p:sp>
    </p:spTree>
    <p:extLst>
      <p:ext uri="{BB962C8B-B14F-4D97-AF65-F5344CB8AC3E}">
        <p14:creationId xmlns="" xmlns:p14="http://schemas.microsoft.com/office/powerpoint/2010/main" val="18428314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محتوى المحاضرة</a:t>
            </a:r>
            <a:endParaRPr lang="en-US" dirty="0">
              <a:solidFill>
                <a:srgbClr val="C00000"/>
              </a:solidFill>
            </a:endParaRPr>
          </a:p>
        </p:txBody>
      </p:sp>
      <p:sp>
        <p:nvSpPr>
          <p:cNvPr id="7171" name="Text Placeholder 5"/>
          <p:cNvSpPr>
            <a:spLocks noGrp="1"/>
          </p:cNvSpPr>
          <p:nvPr>
            <p:ph idx="1"/>
          </p:nvPr>
        </p:nvSpPr>
        <p:spPr>
          <a:xfrm>
            <a:off x="457200" y="1600200"/>
            <a:ext cx="8953500" cy="4114799"/>
          </a:xfrm>
        </p:spPr>
        <p:style>
          <a:lnRef idx="1">
            <a:schemeClr val="accent6"/>
          </a:lnRef>
          <a:fillRef idx="2">
            <a:schemeClr val="accent6"/>
          </a:fillRef>
          <a:effectRef idx="1">
            <a:schemeClr val="accent6"/>
          </a:effectRef>
          <a:fontRef idx="minor">
            <a:schemeClr val="dk1"/>
          </a:fontRef>
        </p:style>
        <p:txBody>
          <a:bodyPr/>
          <a:lstStyle/>
          <a:p>
            <a:pPr rtl="1">
              <a:lnSpc>
                <a:spcPct val="115000"/>
              </a:lnSpc>
              <a:spcAft>
                <a:spcPts val="0"/>
              </a:spcAft>
            </a:pPr>
            <a:r>
              <a:rPr lang="ar-SA" sz="3600" b="1" dirty="0" smtClean="0">
                <a:solidFill>
                  <a:srgbClr val="3B84AF"/>
                </a:solidFill>
                <a:cs typeface="Arial" pitchFamily="34" charset="0"/>
              </a:rPr>
              <a:t>قوله تعالى : </a:t>
            </a:r>
            <a:r>
              <a:rPr lang="ar-SA" sz="3600" b="1" dirty="0"/>
              <a:t>وَلَا تَجْعَلُوا اللَّهَ عُرْضَةً لِأَيْمَانِكُمْ أَنْ تَبَرُّوا وَتَتَّقُوا وَتُصْلِحُوا بَيْنَ النَّاسِ وَاللَّهُ سَمِيعٌ عَلِيمٌ (224) لَا يُؤَاخِذُكُمُ اللَّهُ بِاللَّغْوِ فِي أَيْمَانِكُمْ وَلَكِنْ يُؤَاخِذُكُمْ بِمَا كَسَبَتْ قُلُوبُكُمْ وَاللَّهُ غَفُورٌ حَلِيمٌ (225)</a:t>
            </a:r>
            <a:endParaRPr lang="ar-EG" sz="3600"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457200"/>
            <a:ext cx="9144000" cy="5029200"/>
          </a:xfrm>
        </p:spPr>
        <p:style>
          <a:lnRef idx="2">
            <a:schemeClr val="accent5">
              <a:shade val="50000"/>
            </a:schemeClr>
          </a:lnRef>
          <a:fillRef idx="1">
            <a:schemeClr val="accent5"/>
          </a:fillRef>
          <a:effectRef idx="0">
            <a:schemeClr val="accent5"/>
          </a:effectRef>
          <a:fontRef idx="minor">
            <a:schemeClr val="lt1"/>
          </a:fontRef>
        </p:style>
        <p:txBody>
          <a:bodyPr/>
          <a:lstStyle/>
          <a:p>
            <a:r>
              <a:rPr lang="ar-SA" sz="3600" dirty="0" smtClean="0">
                <a:solidFill>
                  <a:schemeClr val="bg2">
                    <a:lumMod val="25000"/>
                  </a:schemeClr>
                </a:solidFill>
                <a:cs typeface="DecoType Naskh Extensions" pitchFamily="2" charset="-78"/>
              </a:rPr>
              <a:t/>
            </a:r>
            <a:br>
              <a:rPr lang="ar-SA" sz="3600" dirty="0" smtClean="0">
                <a:solidFill>
                  <a:schemeClr val="bg2">
                    <a:lumMod val="25000"/>
                  </a:schemeClr>
                </a:solidFill>
                <a:cs typeface="DecoType Naskh Extensions" pitchFamily="2" charset="-78"/>
              </a:rPr>
            </a:b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b="1" u="sng" dirty="0" smtClean="0">
                <a:solidFill>
                  <a:srgbClr val="FF0000"/>
                </a:solidFill>
                <a:cs typeface="DecoType Naskh Extensions" pitchFamily="2" charset="-78"/>
              </a:rPr>
              <a:t> </a:t>
            </a:r>
            <a:r>
              <a:rPr lang="ar-SA" sz="3600" b="1" u="sng" dirty="0">
                <a:solidFill>
                  <a:srgbClr val="FF0000"/>
                </a:solidFill>
                <a:cs typeface="DecoType Naskh Extensions" pitchFamily="2" charset="-78"/>
              </a:rPr>
              <a:t>معانى </a:t>
            </a:r>
            <a:r>
              <a:rPr lang="ar-SA" sz="3600" b="1" u="sng" dirty="0" smtClean="0">
                <a:solidFill>
                  <a:srgbClr val="FF0000"/>
                </a:solidFill>
                <a:cs typeface="DecoType Naskh Extensions" pitchFamily="2" charset="-78"/>
              </a:rPr>
              <a:t>الكلمات : </a:t>
            </a: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dirty="0">
                <a:solidFill>
                  <a:srgbClr val="E36C0A"/>
                </a:solidFill>
                <a:ea typeface="Calibri"/>
                <a:cs typeface="Traditional Arabic"/>
              </a:rPr>
              <a:t>عُرْضَةً</a:t>
            </a:r>
            <a:r>
              <a:rPr lang="ar-SA" sz="3600" b="1" dirty="0" smtClean="0"/>
              <a:t> : </a:t>
            </a:r>
            <a:r>
              <a:rPr lang="ar-SA" sz="3600" b="1" dirty="0"/>
              <a:t>العرضة : النصبة قاله الجوهري يقال : جعلت فلانا عرضة لكذا : أي نصبة : وقيل : العرضة من الشدة والقوة ومنه قولهم للمرأة عرضة للنكاح : إذا صلحت له وقويت عليه ولفلان عرضة : أي قوة </a:t>
            </a:r>
            <a:r>
              <a:rPr lang="ar-SA" sz="3600" b="1" dirty="0" smtClean="0"/>
              <a:t>. </a:t>
            </a:r>
            <a:br>
              <a:rPr lang="ar-SA" sz="3600" b="1" dirty="0" smtClean="0"/>
            </a:br>
            <a:r>
              <a:rPr lang="ar-SA" sz="3600" b="1" dirty="0" smtClean="0"/>
              <a:t/>
            </a:r>
            <a:br>
              <a:rPr lang="ar-SA" sz="3600" b="1" dirty="0" smtClean="0"/>
            </a:br>
            <a:r>
              <a:rPr lang="ar-SA" sz="3600" b="1" dirty="0"/>
              <a:t> </a:t>
            </a:r>
            <a:r>
              <a:rPr lang="ar-SA" sz="3600" b="1" dirty="0">
                <a:solidFill>
                  <a:srgbClr val="E36C0A"/>
                </a:solidFill>
                <a:ea typeface="Calibri"/>
                <a:cs typeface="Traditional Arabic"/>
              </a:rPr>
              <a:t>واللغو</a:t>
            </a:r>
            <a:r>
              <a:rPr lang="ar-SA" sz="3600" b="1" dirty="0"/>
              <a:t> : مصدر لغا يلغو </a:t>
            </a:r>
            <a:r>
              <a:rPr lang="ar-SA" sz="3600" b="1" dirty="0" smtClean="0"/>
              <a:t>لغوا ، </a:t>
            </a:r>
            <a:r>
              <a:rPr lang="ar-SA" sz="3600" b="1" dirty="0"/>
              <a:t>إذا أتى بما لا يحتاج إليه في الكلام أو بما لا خير فيه وهو الساقط الذي لا يعتد به فاللغو من اليمين : هو الساقط الذي لا يعتد به </a:t>
            </a:r>
            <a:r>
              <a:rPr lang="ar-SA" sz="3600" b="1" dirty="0" smtClean="0"/>
              <a:t>.</a:t>
            </a:r>
            <a:br>
              <a:rPr lang="ar-SA" sz="3600" b="1" dirty="0" smtClean="0"/>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u="sng" dirty="0" smtClean="0">
                <a:solidFill>
                  <a:schemeClr val="bg2">
                    <a:lumMod val="25000"/>
                  </a:schemeClr>
                </a:solidFill>
                <a:cs typeface="DecoType Naskh Extensions" pitchFamily="2" charset="-78"/>
              </a:rPr>
              <a:t> </a:t>
            </a:r>
            <a:endParaRPr lang="ar-SA" sz="3600" dirty="0">
              <a:solidFill>
                <a:schemeClr val="bg2">
                  <a:lumMod val="25000"/>
                </a:schemeClr>
              </a:solidFill>
              <a:cs typeface="DecoType Naskh Extensions" pitchFamily="2"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المعنى </a:t>
            </a:r>
            <a:r>
              <a:rPr lang="ar-SA" dirty="0" err="1" smtClean="0"/>
              <a:t>الإجمالى</a:t>
            </a:r>
            <a:r>
              <a:rPr lang="ar-SA" dirty="0" smtClean="0"/>
              <a:t> :</a:t>
            </a:r>
            <a:endParaRPr lang="ar-SA" dirty="0"/>
          </a:p>
        </p:txBody>
      </p:sp>
      <p:sp>
        <p:nvSpPr>
          <p:cNvPr id="3" name="عنصر نائب للمحتوى 2"/>
          <p:cNvSpPr>
            <a:spLocks noGrp="1"/>
          </p:cNvSpPr>
          <p:nvPr>
            <p:ph idx="1"/>
          </p:nvPr>
        </p:nvSpPr>
        <p:spPr>
          <a:xfrm>
            <a:off x="495300" y="1447801"/>
            <a:ext cx="8915400" cy="4343400"/>
          </a:xfrm>
          <a:ln/>
        </p:spPr>
        <p:style>
          <a:lnRef idx="1">
            <a:schemeClr val="accent5"/>
          </a:lnRef>
          <a:fillRef idx="2">
            <a:schemeClr val="accent5"/>
          </a:fillRef>
          <a:effectRef idx="1">
            <a:schemeClr val="accent5"/>
          </a:effectRef>
          <a:fontRef idx="minor">
            <a:schemeClr val="dk1"/>
          </a:fontRef>
        </p:style>
        <p:txBody>
          <a:bodyPr/>
          <a:lstStyle/>
          <a:p>
            <a:r>
              <a:rPr lang="ar-SA" b="1" dirty="0" smtClean="0">
                <a:solidFill>
                  <a:srgbClr val="C00000"/>
                </a:solidFill>
                <a:ea typeface="Calibri"/>
              </a:rPr>
              <a:t>  قوله : </a:t>
            </a:r>
            <a:r>
              <a:rPr lang="ar-SA" b="1" dirty="0" smtClean="0">
                <a:solidFill>
                  <a:srgbClr val="C00000"/>
                </a:solidFill>
              </a:rPr>
              <a:t>{</a:t>
            </a:r>
            <a:r>
              <a:rPr lang="ar-SA" b="1" dirty="0">
                <a:solidFill>
                  <a:srgbClr val="002060"/>
                </a:solidFill>
              </a:rPr>
              <a:t>وَلَا تَجْعَلُوا اللَّهَ عُرْضَةً لِأَيْمَانِكُمْ </a:t>
            </a:r>
            <a:r>
              <a:rPr lang="ar-SA" b="1" dirty="0" smtClean="0">
                <a:solidFill>
                  <a:srgbClr val="C00000"/>
                </a:solidFill>
              </a:rPr>
              <a:t>} </a:t>
            </a:r>
            <a:r>
              <a:rPr lang="ar-SA" b="1" dirty="0">
                <a:solidFill>
                  <a:srgbClr val="C00000"/>
                </a:solidFill>
              </a:rPr>
              <a:t>أي العرضة النصبة كالقبضة والغرفة يكون ذلك اسما لما تعرضه دون الشيء : أي تجعله حاجزا له ومانعا منه : أي لا تجعلوا الله حاجزا ومانعا لما حلفتم عليه وذلك لأن الرجل كان يحلف على بعض الخير من صلة رحم أو إحسان إلى الغير أو إصلاح بين الناس بأن لا يفعل ذلك ثم يمتنع من فعله معللا لذلك الامتناع بأنه قد حلف أن لا يفعله وهذا المعنى هو الذي ذكره الجمهور في تفسير الآية </a:t>
            </a:r>
            <a:r>
              <a:rPr lang="ar-SA" b="1" dirty="0" smtClean="0">
                <a:solidFill>
                  <a:srgbClr val="C00000"/>
                </a:solidFill>
              </a:rPr>
              <a:t>فنهاهم </a:t>
            </a:r>
            <a:r>
              <a:rPr lang="ar-SA" b="1" dirty="0">
                <a:solidFill>
                  <a:srgbClr val="C00000"/>
                </a:solidFill>
              </a:rPr>
              <a:t>الله أن يجعلوه عرضة لأيمانهم : أي حاجزا لما حلفوا عليه </a:t>
            </a:r>
            <a:r>
              <a:rPr lang="ar-SA" b="1" dirty="0" smtClean="0">
                <a:solidFill>
                  <a:srgbClr val="C00000"/>
                </a:solidFill>
              </a:rPr>
              <a:t>من الخير ومانعا منه .</a:t>
            </a:r>
            <a:endParaRPr lang="ar-SA" b="1" dirty="0">
              <a:solidFill>
                <a:srgbClr val="C00000"/>
              </a:solidFill>
            </a:endParaRPr>
          </a:p>
        </p:txBody>
      </p:sp>
    </p:spTree>
    <p:extLst>
      <p:ext uri="{BB962C8B-B14F-4D97-AF65-F5344CB8AC3E}">
        <p14:creationId xmlns="" xmlns:p14="http://schemas.microsoft.com/office/powerpoint/2010/main" val="30743338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129600"/>
            <a:ext cx="9302832" cy="550920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ar-SA" sz="3200" b="1" dirty="0">
                <a:solidFill>
                  <a:srgbClr val="C00000"/>
                </a:solidFill>
              </a:rPr>
              <a:t>وعلى هذا يكون قوله : </a:t>
            </a:r>
            <a:r>
              <a:rPr lang="ar-SA" sz="3200" b="1" dirty="0" smtClean="0">
                <a:solidFill>
                  <a:srgbClr val="C00000"/>
                </a:solidFill>
              </a:rPr>
              <a:t>{ </a:t>
            </a:r>
            <a:r>
              <a:rPr lang="ar-SA" sz="3200" b="1" dirty="0">
                <a:solidFill>
                  <a:srgbClr val="002060"/>
                </a:solidFill>
              </a:rPr>
              <a:t>أن تبروا </a:t>
            </a:r>
            <a:r>
              <a:rPr lang="ar-SA" sz="3200" b="1" dirty="0">
                <a:solidFill>
                  <a:srgbClr val="C00000"/>
                </a:solidFill>
              </a:rPr>
              <a:t>} عطف بيان لأيمانكم : أي لا تجعلوا الله مانعا للأيمان التي هي بركم وتقواكم وإصلاحكم بين الناس</a:t>
            </a:r>
            <a:r>
              <a:rPr lang="ar-SA" sz="3200" b="1" dirty="0" smtClean="0">
                <a:solidFill>
                  <a:srgbClr val="C00000"/>
                </a:solidFill>
              </a:rPr>
              <a:t>. </a:t>
            </a:r>
          </a:p>
          <a:p>
            <a:r>
              <a:rPr lang="ar-SA" sz="3200" b="1" dirty="0">
                <a:solidFill>
                  <a:srgbClr val="C00000"/>
                </a:solidFill>
              </a:rPr>
              <a:t>وعلى المعنى الثاني وهو أن العرضة : الشدة والقوة يكون معنى الآية </a:t>
            </a:r>
            <a:r>
              <a:rPr lang="ar-SA" sz="3200" b="1" dirty="0" smtClean="0">
                <a:solidFill>
                  <a:srgbClr val="C00000"/>
                </a:solidFill>
              </a:rPr>
              <a:t> </a:t>
            </a:r>
            <a:r>
              <a:rPr lang="ar-SA" sz="3200" b="1" dirty="0">
                <a:solidFill>
                  <a:srgbClr val="C00000"/>
                </a:solidFill>
              </a:rPr>
              <a:t>لا تجعلوا اليمين بالله قوة لأنفسكم وعدة في الامتناع من </a:t>
            </a:r>
            <a:r>
              <a:rPr lang="ar-SA" sz="3200" b="1" dirty="0" smtClean="0">
                <a:solidFill>
                  <a:srgbClr val="C00000"/>
                </a:solidFill>
              </a:rPr>
              <a:t>الخير .</a:t>
            </a:r>
          </a:p>
          <a:p>
            <a:r>
              <a:rPr lang="ar-SA" sz="3200" b="1" dirty="0">
                <a:solidFill>
                  <a:srgbClr val="C00000"/>
                </a:solidFill>
              </a:rPr>
              <a:t>وأما على المعنى </a:t>
            </a:r>
            <a:r>
              <a:rPr lang="ar-SA" sz="3200" b="1" dirty="0" smtClean="0">
                <a:solidFill>
                  <a:srgbClr val="C00000"/>
                </a:solidFill>
              </a:rPr>
              <a:t>الثالث </a:t>
            </a:r>
            <a:r>
              <a:rPr lang="ar-SA" sz="3200" b="1" dirty="0">
                <a:solidFill>
                  <a:srgbClr val="C00000"/>
                </a:solidFill>
              </a:rPr>
              <a:t>وهو من قولهم فلان لا يزال عرضة للناس : أي يقعون فيه فيكون معنى الآية عليه : ولا تجعلوا الله معرضا لأيمانكم فتبذلونه بكثرة الحلف به ومنه : { </a:t>
            </a:r>
            <a:r>
              <a:rPr lang="ar-SA" sz="3200" b="1" dirty="0">
                <a:solidFill>
                  <a:srgbClr val="002060"/>
                </a:solidFill>
              </a:rPr>
              <a:t>واحفظوا أيمانكم </a:t>
            </a:r>
            <a:r>
              <a:rPr lang="ar-SA" sz="3200" b="1" dirty="0">
                <a:solidFill>
                  <a:srgbClr val="C00000"/>
                </a:solidFill>
              </a:rPr>
              <a:t>} وقد ذم الله المكثرين للحلف فقال : { </a:t>
            </a:r>
            <a:r>
              <a:rPr lang="ar-SA" sz="3200" b="1" dirty="0">
                <a:solidFill>
                  <a:srgbClr val="002060"/>
                </a:solidFill>
              </a:rPr>
              <a:t>ولا تطع كل حلاف مهين </a:t>
            </a:r>
            <a:r>
              <a:rPr lang="ar-SA" sz="3200" b="1" dirty="0" smtClean="0">
                <a:solidFill>
                  <a:srgbClr val="C00000"/>
                </a:solidFill>
              </a:rPr>
              <a:t>} ويكون قوله :    </a:t>
            </a:r>
            <a:r>
              <a:rPr lang="ar-SA" sz="3200" b="1" dirty="0">
                <a:solidFill>
                  <a:srgbClr val="C00000"/>
                </a:solidFill>
              </a:rPr>
              <a:t>{ </a:t>
            </a:r>
            <a:r>
              <a:rPr lang="ar-SA" sz="3200" b="1" dirty="0">
                <a:solidFill>
                  <a:srgbClr val="002060"/>
                </a:solidFill>
              </a:rPr>
              <a:t>أن تبروا </a:t>
            </a:r>
            <a:r>
              <a:rPr lang="ar-SA" sz="3200" b="1" dirty="0">
                <a:solidFill>
                  <a:srgbClr val="C00000"/>
                </a:solidFill>
              </a:rPr>
              <a:t>} علة للنهي أي لا تجعلوا الله معرضا لأيمانكم إرادة أن تبروا وتتقوا وتصلحوا لأن من يكثر الحلف بالله يجترئ على </a:t>
            </a:r>
            <a:r>
              <a:rPr lang="ar-SA" sz="3200" b="1" dirty="0" smtClean="0">
                <a:solidFill>
                  <a:srgbClr val="C00000"/>
                </a:solidFill>
              </a:rPr>
              <a:t>الحنث </a:t>
            </a:r>
            <a:r>
              <a:rPr lang="ar-SA" sz="3200" b="1" dirty="0">
                <a:solidFill>
                  <a:srgbClr val="C00000"/>
                </a:solidFill>
              </a:rPr>
              <a:t>ويفجر في يمينه . </a:t>
            </a:r>
            <a:endParaRPr lang="en-US" sz="3200" dirty="0">
              <a:solidFill>
                <a:srgbClr val="C00000"/>
              </a:solidFill>
            </a:endParaRPr>
          </a:p>
        </p:txBody>
      </p:sp>
    </p:spTree>
    <p:extLst>
      <p:ext uri="{BB962C8B-B14F-4D97-AF65-F5344CB8AC3E}">
        <p14:creationId xmlns="" xmlns:p14="http://schemas.microsoft.com/office/powerpoint/2010/main" val="21576937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57200" y="228600"/>
            <a:ext cx="8991600" cy="550920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ar-SA" sz="3200" b="1" dirty="0">
                <a:solidFill>
                  <a:srgbClr val="C00000"/>
                </a:solidFill>
              </a:rPr>
              <a:t>قوله : </a:t>
            </a:r>
            <a:r>
              <a:rPr lang="ar-SA" sz="3200" b="1" dirty="0" smtClean="0">
                <a:solidFill>
                  <a:srgbClr val="C00000"/>
                </a:solidFill>
              </a:rPr>
              <a:t>{ </a:t>
            </a:r>
            <a:r>
              <a:rPr lang="ar-SA" sz="3200" b="1" dirty="0">
                <a:solidFill>
                  <a:srgbClr val="002060"/>
                </a:solidFill>
              </a:rPr>
              <a:t>سميع</a:t>
            </a:r>
            <a:r>
              <a:rPr lang="ar-SA" sz="3200" b="1" dirty="0">
                <a:solidFill>
                  <a:srgbClr val="C00000"/>
                </a:solidFill>
              </a:rPr>
              <a:t> } أي لأقوال العباد { </a:t>
            </a:r>
            <a:r>
              <a:rPr lang="ar-SA" sz="3200" b="1" dirty="0">
                <a:solidFill>
                  <a:srgbClr val="002060"/>
                </a:solidFill>
              </a:rPr>
              <a:t>عليم</a:t>
            </a:r>
            <a:r>
              <a:rPr lang="ar-SA" sz="3200" b="1" dirty="0">
                <a:solidFill>
                  <a:srgbClr val="C00000"/>
                </a:solidFill>
              </a:rPr>
              <a:t> } بما يصدر </a:t>
            </a:r>
            <a:r>
              <a:rPr lang="ar-SA" sz="3200" b="1" dirty="0" smtClean="0">
                <a:solidFill>
                  <a:srgbClr val="C00000"/>
                </a:solidFill>
              </a:rPr>
              <a:t>منهم .</a:t>
            </a:r>
          </a:p>
          <a:p>
            <a:r>
              <a:rPr lang="ar-SA" sz="3200" b="1" dirty="0" smtClean="0">
                <a:solidFill>
                  <a:srgbClr val="C00000"/>
                </a:solidFill>
              </a:rPr>
              <a:t>قوله : </a:t>
            </a:r>
            <a:r>
              <a:rPr lang="ar-SA" sz="3200" b="1" dirty="0">
                <a:solidFill>
                  <a:srgbClr val="002060"/>
                </a:solidFill>
              </a:rPr>
              <a:t>لَا يُؤَاخِذُكُمُ اللَّهُ بِاللَّغْوِ فِي أَيْمَانِكُمْ وَلَكِنْ يُؤَاخِذُكُمْ بِمَا كَسَبَتْ قُلُوبُكُمْ وَاللَّهُ غَفُورٌ حَلِيمٌ (225)</a:t>
            </a:r>
          </a:p>
          <a:p>
            <a:r>
              <a:rPr lang="ar-SA" sz="3200" b="1" dirty="0">
                <a:solidFill>
                  <a:srgbClr val="C00000"/>
                </a:solidFill>
              </a:rPr>
              <a:t>ومعنى الآية : لا يعاقبكم الله بالساقط من أيمانكم ولكن يعاقبكم بما كسبت قلوبكم : أي اقترفته بالقصد إليه : وهي اليمين </a:t>
            </a:r>
            <a:r>
              <a:rPr lang="ar-SA" sz="3200" b="1" dirty="0" smtClean="0">
                <a:solidFill>
                  <a:srgbClr val="C00000"/>
                </a:solidFill>
              </a:rPr>
              <a:t>المعقودة </a:t>
            </a:r>
          </a:p>
          <a:p>
            <a:r>
              <a:rPr lang="ar-SA" sz="3200" b="1" dirty="0">
                <a:solidFill>
                  <a:srgbClr val="C00000"/>
                </a:solidFill>
              </a:rPr>
              <a:t>وقد اختلف أهل العلم في تفسير اللغو فذهب ابن عباس وعائشة وجمهور العلماء أيضا : أنه قول الرجل لا والله وبلى والله في حديثه وكلامه غير معتقد لليمين ولا مريد لها قال المروزي : هذا معنى لغو اليمين الذي اتفق عليه عامة العلماء </a:t>
            </a:r>
            <a:r>
              <a:rPr lang="ar-SA" sz="3200" b="1" dirty="0" smtClean="0">
                <a:solidFill>
                  <a:srgbClr val="C00000"/>
                </a:solidFill>
              </a:rPr>
              <a:t>، وقال جماعة </a:t>
            </a:r>
            <a:r>
              <a:rPr lang="ar-SA" sz="3200" b="1" dirty="0">
                <a:solidFill>
                  <a:srgbClr val="C00000"/>
                </a:solidFill>
              </a:rPr>
              <a:t>من السلف : هو أن يحلف الرجل على الشيء لا يظن إلا أنه إياه فإذا ليس هو ما ظنه </a:t>
            </a:r>
            <a:r>
              <a:rPr lang="ar-SA" sz="3200" b="1" dirty="0" smtClean="0">
                <a:solidFill>
                  <a:srgbClr val="C00000"/>
                </a:solidFill>
              </a:rPr>
              <a:t>وبه </a:t>
            </a:r>
            <a:r>
              <a:rPr lang="ar-SA" sz="3200" b="1" dirty="0">
                <a:solidFill>
                  <a:srgbClr val="C00000"/>
                </a:solidFill>
              </a:rPr>
              <a:t>قال مالك في </a:t>
            </a:r>
            <a:r>
              <a:rPr lang="ar-SA" sz="3200" b="1" dirty="0" smtClean="0">
                <a:solidFill>
                  <a:srgbClr val="C00000"/>
                </a:solidFill>
              </a:rPr>
              <a:t>الموطأ</a:t>
            </a:r>
            <a:endParaRPr lang="en-US" sz="3200" dirty="0">
              <a:solidFill>
                <a:srgbClr val="C00000"/>
              </a:solidFill>
            </a:endParaRPr>
          </a:p>
        </p:txBody>
      </p:sp>
    </p:spTree>
    <p:extLst>
      <p:ext uri="{BB962C8B-B14F-4D97-AF65-F5344CB8AC3E}">
        <p14:creationId xmlns="" xmlns:p14="http://schemas.microsoft.com/office/powerpoint/2010/main" val="32564109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33400" y="228600"/>
            <a:ext cx="8839200" cy="550920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ar-SA" sz="3200" b="1" dirty="0" smtClean="0">
                <a:solidFill>
                  <a:srgbClr val="C00000"/>
                </a:solidFill>
              </a:rPr>
              <a:t>روي </a:t>
            </a:r>
            <a:r>
              <a:rPr lang="ar-SA" sz="3200" b="1" dirty="0">
                <a:solidFill>
                  <a:srgbClr val="C00000"/>
                </a:solidFill>
              </a:rPr>
              <a:t>عن ابن عباس أنه قال : لغو اليمين أن تحلف وأنت غضبان </a:t>
            </a:r>
            <a:r>
              <a:rPr lang="ar-SA" sz="3200" b="1" dirty="0" smtClean="0">
                <a:solidFill>
                  <a:srgbClr val="C00000"/>
                </a:solidFill>
              </a:rPr>
              <a:t>وروي إن </a:t>
            </a:r>
            <a:r>
              <a:rPr lang="ar-SA" sz="3200" b="1" dirty="0">
                <a:solidFill>
                  <a:srgbClr val="C00000"/>
                </a:solidFill>
              </a:rPr>
              <a:t>اللغو هو يمين المعصية </a:t>
            </a:r>
            <a:r>
              <a:rPr lang="ar-SA" sz="3200" b="1" dirty="0" smtClean="0">
                <a:solidFill>
                  <a:srgbClr val="C00000"/>
                </a:solidFill>
              </a:rPr>
              <a:t>كالذي </a:t>
            </a:r>
            <a:r>
              <a:rPr lang="ar-SA" sz="3200" b="1" dirty="0">
                <a:solidFill>
                  <a:srgbClr val="C00000"/>
                </a:solidFill>
              </a:rPr>
              <a:t>يقسم ليشربن الخمر أو ليقطعن الرحم </a:t>
            </a:r>
            <a:r>
              <a:rPr lang="ar-SA" sz="3200" b="1" dirty="0" smtClean="0">
                <a:solidFill>
                  <a:srgbClr val="C00000"/>
                </a:solidFill>
              </a:rPr>
              <a:t>، وقيل </a:t>
            </a:r>
            <a:r>
              <a:rPr lang="ar-SA" sz="3200" b="1" dirty="0">
                <a:solidFill>
                  <a:srgbClr val="C00000"/>
                </a:solidFill>
              </a:rPr>
              <a:t>: لغو اليمين : هو دعاء الرجل على نفسه كأن يقول : أعمى الله بصره أذهب الله </a:t>
            </a:r>
            <a:r>
              <a:rPr lang="ar-SA" sz="3200" b="1" dirty="0" smtClean="0">
                <a:solidFill>
                  <a:srgbClr val="C00000"/>
                </a:solidFill>
              </a:rPr>
              <a:t>ماله</a:t>
            </a:r>
          </a:p>
          <a:p>
            <a:r>
              <a:rPr lang="ar-SA" sz="3200" b="1" dirty="0">
                <a:solidFill>
                  <a:srgbClr val="C00000"/>
                </a:solidFill>
              </a:rPr>
              <a:t>والراجح القول الأول لمطابقته للمعنى اللغوي ولدلالة الأدلة عليه </a:t>
            </a:r>
            <a:r>
              <a:rPr lang="ar-SA" sz="3200" b="1" dirty="0" smtClean="0">
                <a:solidFill>
                  <a:srgbClr val="C00000"/>
                </a:solidFill>
              </a:rPr>
              <a:t>.</a:t>
            </a:r>
          </a:p>
          <a:p>
            <a:r>
              <a:rPr lang="ar-SA" sz="3200" b="1" dirty="0">
                <a:solidFill>
                  <a:srgbClr val="C00000"/>
                </a:solidFill>
              </a:rPr>
              <a:t>وقوله : { </a:t>
            </a:r>
            <a:r>
              <a:rPr lang="ar-SA" sz="3200" b="1" dirty="0">
                <a:solidFill>
                  <a:srgbClr val="002060"/>
                </a:solidFill>
              </a:rPr>
              <a:t>والله </a:t>
            </a:r>
            <a:r>
              <a:rPr lang="ar-SA" sz="3200" b="1" dirty="0" smtClean="0">
                <a:solidFill>
                  <a:srgbClr val="002060"/>
                </a:solidFill>
              </a:rPr>
              <a:t>غفور حليم </a:t>
            </a:r>
            <a:r>
              <a:rPr lang="ar-SA" sz="3200" b="1" dirty="0">
                <a:solidFill>
                  <a:srgbClr val="C00000"/>
                </a:solidFill>
              </a:rPr>
              <a:t>} أي حيث لم يؤاخذكم بما تقولونه بألسنتكم من دون عمد وقصد وآخذكم بما تعمدته قلوبكم وتكلمت به ألسنتكم وتلك هي اليمين المعقودة المقصودة </a:t>
            </a:r>
            <a:r>
              <a:rPr lang="ar-SA" sz="3200" b="1" dirty="0" smtClean="0">
                <a:solidFill>
                  <a:srgbClr val="C00000"/>
                </a:solidFill>
              </a:rPr>
              <a:t>.</a:t>
            </a:r>
          </a:p>
          <a:p>
            <a:r>
              <a:rPr lang="ar-SA" sz="3200" b="1" dirty="0">
                <a:solidFill>
                  <a:srgbClr val="002060"/>
                </a:solidFill>
              </a:rPr>
              <a:t>{ والله غفور } </a:t>
            </a:r>
            <a:r>
              <a:rPr lang="ar-SA" sz="3200" b="1" dirty="0">
                <a:solidFill>
                  <a:srgbClr val="C00000"/>
                </a:solidFill>
              </a:rPr>
              <a:t>يعني إذ تجاوز عن اليمين التي حلف عليها </a:t>
            </a:r>
            <a:r>
              <a:rPr lang="ar-SA" sz="3200" b="1" dirty="0">
                <a:solidFill>
                  <a:srgbClr val="002060"/>
                </a:solidFill>
              </a:rPr>
              <a:t>{ حليم }</a:t>
            </a:r>
            <a:r>
              <a:rPr lang="ar-SA" sz="3200" b="1" dirty="0">
                <a:solidFill>
                  <a:srgbClr val="C00000"/>
                </a:solidFill>
              </a:rPr>
              <a:t> إذ لم </a:t>
            </a:r>
            <a:r>
              <a:rPr lang="ar-SA" sz="3200" b="1" dirty="0" smtClean="0">
                <a:solidFill>
                  <a:srgbClr val="C00000"/>
                </a:solidFill>
              </a:rPr>
              <a:t>يجعل </a:t>
            </a:r>
            <a:r>
              <a:rPr lang="ar-SA" sz="3200" b="1" dirty="0">
                <a:solidFill>
                  <a:srgbClr val="C00000"/>
                </a:solidFill>
              </a:rPr>
              <a:t>فيها الكفارة </a:t>
            </a:r>
            <a:r>
              <a:rPr lang="ar-SA" sz="3200" b="1" dirty="0" smtClean="0">
                <a:solidFill>
                  <a:srgbClr val="C00000"/>
                </a:solidFill>
              </a:rPr>
              <a:t>.</a:t>
            </a:r>
            <a:endParaRPr lang="en-US" sz="3200" dirty="0">
              <a:solidFill>
                <a:srgbClr val="C00000"/>
              </a:solidFill>
            </a:endParaRPr>
          </a:p>
          <a:p>
            <a:endParaRPr lang="en-US" sz="3200" b="1" dirty="0">
              <a:solidFill>
                <a:srgbClr val="C00000"/>
              </a:solidFill>
            </a:endParaRPr>
          </a:p>
        </p:txBody>
      </p:sp>
    </p:spTree>
    <p:extLst>
      <p:ext uri="{BB962C8B-B14F-4D97-AF65-F5344CB8AC3E}">
        <p14:creationId xmlns="" xmlns:p14="http://schemas.microsoft.com/office/powerpoint/2010/main" val="5848768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ترشدنا إليه الآيات :</a:t>
            </a:r>
            <a:endParaRPr lang="ar-SA" dirty="0"/>
          </a:p>
        </p:txBody>
      </p:sp>
      <p:sp>
        <p:nvSpPr>
          <p:cNvPr id="3" name="عنصر نائب للمحتوى 2"/>
          <p:cNvSpPr>
            <a:spLocks noGrp="1"/>
          </p:cNvSpPr>
          <p:nvPr>
            <p:ph idx="1"/>
          </p:nvPr>
        </p:nvSpPr>
        <p:spPr>
          <a:xfrm>
            <a:off x="495300" y="1447801"/>
            <a:ext cx="8915400" cy="4267199"/>
          </a:xfrm>
        </p:spPr>
        <p:style>
          <a:lnRef idx="3">
            <a:schemeClr val="lt1"/>
          </a:lnRef>
          <a:fillRef idx="1">
            <a:schemeClr val="accent5"/>
          </a:fillRef>
          <a:effectRef idx="1">
            <a:schemeClr val="accent5"/>
          </a:effectRef>
          <a:fontRef idx="minor">
            <a:schemeClr val="lt1"/>
          </a:fontRef>
        </p:style>
        <p:txBody>
          <a:bodyPr/>
          <a:lstStyle/>
          <a:p>
            <a:r>
              <a:rPr lang="ar-SA" dirty="0" smtClean="0"/>
              <a:t> </a:t>
            </a:r>
            <a:r>
              <a:rPr lang="ar-SA" sz="4800" dirty="0" smtClean="0">
                <a:solidFill>
                  <a:schemeClr val="accent6">
                    <a:lumMod val="25000"/>
                  </a:schemeClr>
                </a:solidFill>
                <a:latin typeface="Angsana New" pitchFamily="18" charset="-34"/>
                <a:cs typeface="Akhbar MT" pitchFamily="2" charset="-78"/>
              </a:rPr>
              <a:t>- تحريم الإكثار من الحلف لأنه عرضة للحنث .</a:t>
            </a:r>
          </a:p>
          <a:p>
            <a:r>
              <a:rPr lang="ar-SA" sz="4800" dirty="0">
                <a:solidFill>
                  <a:schemeClr val="accent6">
                    <a:lumMod val="25000"/>
                  </a:schemeClr>
                </a:solidFill>
                <a:latin typeface="Angsana New" pitchFamily="18" charset="-34"/>
                <a:cs typeface="Akhbar MT" pitchFamily="2" charset="-78"/>
              </a:rPr>
              <a:t> </a:t>
            </a:r>
            <a:r>
              <a:rPr lang="ar-SA" sz="4800" dirty="0" smtClean="0">
                <a:solidFill>
                  <a:schemeClr val="accent6">
                    <a:lumMod val="25000"/>
                  </a:schemeClr>
                </a:solidFill>
                <a:latin typeface="Angsana New" pitchFamily="18" charset="-34"/>
                <a:cs typeface="Akhbar MT" pitchFamily="2" charset="-78"/>
              </a:rPr>
              <a:t>- عدم جعل اليمين مانعاً عن فعل الخير.</a:t>
            </a:r>
          </a:p>
          <a:p>
            <a:r>
              <a:rPr lang="ar-SA" sz="4800" dirty="0">
                <a:solidFill>
                  <a:schemeClr val="accent6">
                    <a:lumMod val="25000"/>
                  </a:schemeClr>
                </a:solidFill>
                <a:latin typeface="Angsana New" pitchFamily="18" charset="-34"/>
                <a:cs typeface="Akhbar MT" pitchFamily="2" charset="-78"/>
              </a:rPr>
              <a:t> </a:t>
            </a:r>
            <a:r>
              <a:rPr lang="ar-SA" sz="4800" dirty="0" smtClean="0">
                <a:solidFill>
                  <a:schemeClr val="accent6">
                    <a:lumMod val="25000"/>
                  </a:schemeClr>
                </a:solidFill>
                <a:latin typeface="Angsana New" pitchFamily="18" charset="-34"/>
                <a:cs typeface="Akhbar MT" pitchFamily="2" charset="-78"/>
              </a:rPr>
              <a:t>- أن الله تعالى يسمع كلامنا ويعلم أفعالنا . </a:t>
            </a:r>
          </a:p>
          <a:p>
            <a:r>
              <a:rPr lang="ar-SA" sz="4800" dirty="0">
                <a:solidFill>
                  <a:schemeClr val="accent6">
                    <a:lumMod val="25000"/>
                  </a:schemeClr>
                </a:solidFill>
                <a:latin typeface="Angsana New" pitchFamily="18" charset="-34"/>
                <a:cs typeface="Akhbar MT" pitchFamily="2" charset="-78"/>
              </a:rPr>
              <a:t> </a:t>
            </a:r>
            <a:r>
              <a:rPr lang="ar-SA" sz="4800" dirty="0" smtClean="0">
                <a:solidFill>
                  <a:schemeClr val="accent6">
                    <a:lumMod val="25000"/>
                  </a:schemeClr>
                </a:solidFill>
                <a:latin typeface="Angsana New" pitchFamily="18" charset="-34"/>
                <a:cs typeface="Akhbar MT" pitchFamily="2" charset="-78"/>
              </a:rPr>
              <a:t>- أن الله تعالى لا يؤاخذنا باللغو في الأيمان .</a:t>
            </a:r>
          </a:p>
          <a:p>
            <a:r>
              <a:rPr lang="ar-SA" sz="4800" dirty="0">
                <a:solidFill>
                  <a:schemeClr val="accent6">
                    <a:lumMod val="25000"/>
                  </a:schemeClr>
                </a:solidFill>
                <a:latin typeface="Angsana New" pitchFamily="18" charset="-34"/>
                <a:cs typeface="Akhbar MT" pitchFamily="2" charset="-78"/>
              </a:rPr>
              <a:t> </a:t>
            </a:r>
            <a:r>
              <a:rPr lang="ar-SA" sz="4800" dirty="0" smtClean="0">
                <a:solidFill>
                  <a:schemeClr val="accent6">
                    <a:lumMod val="25000"/>
                  </a:schemeClr>
                </a:solidFill>
                <a:latin typeface="Angsana New" pitchFamily="18" charset="-34"/>
                <a:cs typeface="Akhbar MT" pitchFamily="2" charset="-78"/>
              </a:rPr>
              <a:t>- أن المؤاخذة لا تكون إلا في الأيمان المنعقدة .</a:t>
            </a:r>
          </a:p>
          <a:p>
            <a:r>
              <a:rPr lang="ar-SA" sz="4800" dirty="0">
                <a:solidFill>
                  <a:schemeClr val="accent6">
                    <a:lumMod val="25000"/>
                  </a:schemeClr>
                </a:solidFill>
                <a:latin typeface="Angsana New" pitchFamily="18" charset="-34"/>
                <a:cs typeface="Akhbar MT" pitchFamily="2" charset="-78"/>
              </a:rPr>
              <a:t> </a:t>
            </a:r>
            <a:r>
              <a:rPr lang="ar-SA" sz="4800" dirty="0" smtClean="0">
                <a:solidFill>
                  <a:schemeClr val="accent6">
                    <a:lumMod val="25000"/>
                  </a:schemeClr>
                </a:solidFill>
                <a:latin typeface="Angsana New" pitchFamily="18" charset="-34"/>
                <a:cs typeface="Akhbar MT" pitchFamily="2" charset="-78"/>
              </a:rPr>
              <a:t>-.</a:t>
            </a:r>
            <a:r>
              <a:rPr lang="ar-SA" dirty="0" smtClean="0"/>
              <a:t> </a:t>
            </a:r>
            <a:endParaRPr lang="ar-SA" dirty="0"/>
          </a:p>
        </p:txBody>
      </p:sp>
    </p:spTree>
    <p:extLst>
      <p:ext uri="{BB962C8B-B14F-4D97-AF65-F5344CB8AC3E}">
        <p14:creationId xmlns="" xmlns:p14="http://schemas.microsoft.com/office/powerpoint/2010/main" val="35666174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أسباب النزول </a:t>
            </a:r>
            <a:endParaRPr lang="ar-SA" dirty="0"/>
          </a:p>
        </p:txBody>
      </p:sp>
      <p:sp>
        <p:nvSpPr>
          <p:cNvPr id="3" name="عنصر نائب للمحتوى 2"/>
          <p:cNvSpPr>
            <a:spLocks noGrp="1"/>
          </p:cNvSpPr>
          <p:nvPr>
            <p:ph idx="1"/>
          </p:nvPr>
        </p:nvSpPr>
        <p:spPr>
          <a:xfrm>
            <a:off x="495300" y="1600201"/>
            <a:ext cx="8915400" cy="1828800"/>
          </a:xfrm>
        </p:spPr>
        <p:style>
          <a:lnRef idx="1">
            <a:schemeClr val="accent3"/>
          </a:lnRef>
          <a:fillRef idx="2">
            <a:schemeClr val="accent3"/>
          </a:fillRef>
          <a:effectRef idx="1">
            <a:schemeClr val="accent3"/>
          </a:effectRef>
          <a:fontRef idx="minor">
            <a:schemeClr val="dk1"/>
          </a:fontRef>
        </p:style>
        <p:txBody>
          <a:bodyPr/>
          <a:lstStyle/>
          <a:p>
            <a:r>
              <a:rPr lang="ar-SA" b="1" dirty="0" smtClean="0"/>
              <a:t>أخرج البخاري وغيره </a:t>
            </a:r>
            <a:r>
              <a:rPr lang="ar-SA" b="1" dirty="0"/>
              <a:t>عن </a:t>
            </a:r>
            <a:r>
              <a:rPr lang="ar-SA" b="1" dirty="0" smtClean="0"/>
              <a:t>أم المؤمنين عائشة – رضى الله تعالى عنها - قالت </a:t>
            </a:r>
            <a:r>
              <a:rPr lang="ar-SA" b="1" dirty="0"/>
              <a:t>: أنزلت هذه الآية : {</a:t>
            </a:r>
            <a:r>
              <a:rPr lang="ar-SA" b="1" dirty="0">
                <a:solidFill>
                  <a:srgbClr val="3B84AF"/>
                </a:solidFill>
              </a:rPr>
              <a:t>لَا يُؤَاخِذُكُمُ اللَّهُ بِاللَّغْوِ فِي أَيْمَانِكُمْ</a:t>
            </a:r>
            <a:r>
              <a:rPr lang="ar-SA" b="1" dirty="0"/>
              <a:t> } في قول الرجل : لا والله وبلى والله وكلا والله </a:t>
            </a:r>
            <a:r>
              <a:rPr lang="ar-SA" b="1" dirty="0" smtClean="0"/>
              <a:t>. </a:t>
            </a:r>
            <a:endParaRPr lang="ar-SA" dirty="0"/>
          </a:p>
        </p:txBody>
      </p:sp>
    </p:spTree>
    <p:extLst>
      <p:ext uri="{BB962C8B-B14F-4D97-AF65-F5344CB8AC3E}">
        <p14:creationId xmlns="" xmlns:p14="http://schemas.microsoft.com/office/powerpoint/2010/main" val="23489100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2033</TotalTime>
  <Words>635</Words>
  <Application>Microsoft Office PowerPoint</Application>
  <PresentationFormat>A4 Paper (210x297 mm)</PresentationFormat>
  <Paragraphs>35</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المحاضرة الثالثة</vt:lpstr>
      <vt:lpstr>محتوى المحاضرة</vt:lpstr>
      <vt:lpstr>         معانى الكلمات :  عُرْضَةً : العرضة : النصبة قاله الجوهري يقال : جعلت فلانا عرضة لكذا : أي نصبة : وقيل : العرضة من الشدة والقوة ومنه قولهم للمرأة عرضة للنكاح : إذا صلحت له وقويت عليه ولفلان عرضة : أي قوة .    واللغو : مصدر لغا يلغو لغوا ، إذا أتى بما لا يحتاج إليه في الكلام أو بما لا خير فيه وهو الساقط الذي لا يعتد به فاللغو من اليمين : هو الساقط الذي لا يعتد به .          </vt:lpstr>
      <vt:lpstr>المعنى الإجمالى :</vt:lpstr>
      <vt:lpstr>Slide 6</vt:lpstr>
      <vt:lpstr>Slide 7</vt:lpstr>
      <vt:lpstr>Slide 8</vt:lpstr>
      <vt:lpstr>ما ترشدنا إليه الآيات :</vt:lpstr>
      <vt:lpstr>أسباب النزول </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almas</cp:lastModifiedBy>
  <cp:revision>166</cp:revision>
  <dcterms:created xsi:type="dcterms:W3CDTF">2009-10-14T19:14:34Z</dcterms:created>
  <dcterms:modified xsi:type="dcterms:W3CDTF">2012-02-23T19:46:40Z</dcterms:modified>
</cp:coreProperties>
</file>