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259" r:id="rId5"/>
    <p:sldId id="287" r:id="rId6"/>
    <p:sldId id="290" r:id="rId7"/>
    <p:sldId id="297" r:id="rId8"/>
    <p:sldId id="300" r:id="rId9"/>
    <p:sldId id="301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000000"/>
    <a:srgbClr val="709256"/>
    <a:srgbClr val="AD9968"/>
    <a:srgbClr val="3B84AF"/>
    <a:srgbClr val="FF33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100" d="100"/>
          <a:sy n="100" d="100"/>
        </p:scale>
        <p:origin x="-72" y="1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dirty="0" smtClean="0"/>
              <a:t> </a:t>
            </a:r>
            <a:r>
              <a:rPr lang="en-US" sz="2800" dirty="0" smtClean="0"/>
              <a:t>    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تخريج الأحاديث والآثار</a:t>
            </a:r>
          </a:p>
          <a:p>
            <a:pPr algn="ctr"/>
            <a:r>
              <a:rPr lang="ar-SA" sz="2800" dirty="0" smtClean="0"/>
              <a:t>     </a:t>
            </a:r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د/ جمال فرحات </a:t>
            </a:r>
            <a:r>
              <a:rPr lang="ar-SA" sz="28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2800" b="1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4958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</a:rPr>
              <a:t>وظــائف المــخــرج ( صيــاغة التخريـــــج )، وفيه:</a:t>
            </a:r>
          </a:p>
          <a:p>
            <a:pPr rtl="1" eaLnBrk="1" hangingPunct="1"/>
            <a:endParaRPr lang="ar-SA" sz="700" b="1" dirty="0" smtClean="0">
              <a:solidFill>
                <a:srgbClr val="009900"/>
              </a:solidFill>
            </a:endParaRPr>
          </a:p>
          <a:p>
            <a:pPr algn="just" rtl="1"/>
            <a:r>
              <a:rPr lang="ar-SA" sz="2400" b="1" dirty="0" smtClean="0"/>
              <a:t>1- تحديد الطريقة المناسبة التي يتوصل </a:t>
            </a:r>
            <a:r>
              <a:rPr lang="ar-SA" sz="2400" b="1" dirty="0" err="1" smtClean="0"/>
              <a:t>بها</a:t>
            </a:r>
            <a:r>
              <a:rPr lang="ar-SA" sz="2400" b="1" dirty="0" smtClean="0"/>
              <a:t> إلى الحديث المُراد تخريجه.</a:t>
            </a:r>
            <a:endParaRPr lang="en-US" sz="2400" b="1" dirty="0" smtClean="0"/>
          </a:p>
          <a:p>
            <a:pPr lvl="0" algn="just" rtl="1"/>
            <a:r>
              <a:rPr lang="ar-SA" sz="2400" b="1" dirty="0" smtClean="0"/>
              <a:t>2- استخدام العبارة الاصطلاحية المناسبة للتعبير عن المصدر .</a:t>
            </a:r>
          </a:p>
          <a:p>
            <a:r>
              <a:rPr lang="ar-SA" sz="2400" b="1" dirty="0" smtClean="0"/>
              <a:t>3 – عزو الحديث إلى مصدره أو مصادره .</a:t>
            </a:r>
          </a:p>
          <a:p>
            <a:r>
              <a:rPr lang="ar-SA" sz="2400" b="1" dirty="0" smtClean="0"/>
              <a:t>4 - المــقــارنــة بيـن الألــفـاظ .</a:t>
            </a:r>
            <a:endParaRPr lang="en-US" sz="2400" b="1" dirty="0" smtClean="0"/>
          </a:p>
          <a:p>
            <a:pPr algn="just" rtl="1"/>
            <a:r>
              <a:rPr lang="ar-SA" sz="2400" b="1" dirty="0" smtClean="0"/>
              <a:t>5- ذكر اسم صاحب المتن ( راوي الحديث).</a:t>
            </a:r>
          </a:p>
          <a:p>
            <a:pPr algn="just" rtl="1"/>
            <a:r>
              <a:rPr lang="ar-SA" sz="2400" b="1" dirty="0" smtClean="0"/>
              <a:t>6- بيان درجة الحديث.</a:t>
            </a:r>
          </a:p>
          <a:p>
            <a:r>
              <a:rPr lang="ar-SA" sz="2400" b="1" dirty="0" smtClean="0"/>
              <a:t>7- توثيق المعلومات.</a:t>
            </a:r>
          </a:p>
          <a:p>
            <a:r>
              <a:rPr lang="ar-SA" sz="2400" b="1" dirty="0" smtClean="0"/>
              <a:t>8- ترتيب المصادر.</a:t>
            </a:r>
            <a:r>
              <a:rPr lang="en-GB" sz="2400" b="1" dirty="0" smtClean="0">
                <a:solidFill>
                  <a:srgbClr val="009900"/>
                </a:solidFill>
              </a:rPr>
              <a:t>  </a:t>
            </a:r>
            <a:r>
              <a:rPr lang="en-US" sz="2400" b="1" dirty="0" smtClean="0">
                <a:solidFill>
                  <a:srgbClr val="009900"/>
                </a:solidFill>
              </a:rPr>
              <a:t>     </a:t>
            </a:r>
            <a:r>
              <a:rPr lang="en-GB" sz="2400" b="1" dirty="0" smtClean="0">
                <a:solidFill>
                  <a:srgbClr val="009900"/>
                </a:solidFill>
              </a:rPr>
              <a:t>     </a:t>
            </a:r>
            <a:endParaRPr lang="ar-EG" sz="2400" b="1" dirty="0" smtClean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وظائف المُخرِّج (كيفية صياغة التخريج)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381000" y="1600200"/>
            <a:ext cx="9220200" cy="4525963"/>
          </a:xfrm>
        </p:spPr>
        <p:txBody>
          <a:bodyPr/>
          <a:lstStyle/>
          <a:p>
            <a:pPr algn="just" rtl="1"/>
            <a:r>
              <a:rPr lang="ar-SA" sz="2000" b="1" dirty="0" smtClean="0">
                <a:cs typeface="Arabic Transparent" pitchFamily="2" charset="-78"/>
              </a:rPr>
              <a:t>للتخريج عدة وظائف مهمة ينبغي لمُخرِّج الحديث أن يلتزم </a:t>
            </a:r>
            <a:r>
              <a:rPr lang="ar-SA" sz="2000" b="1" dirty="0" err="1" smtClean="0">
                <a:cs typeface="Arabic Transparent" pitchFamily="2" charset="-78"/>
              </a:rPr>
              <a:t>بها</a:t>
            </a:r>
            <a:r>
              <a:rPr lang="ar-SA" sz="2000" b="1" dirty="0" smtClean="0">
                <a:cs typeface="Arabic Transparent" pitchFamily="2" charset="-78"/>
              </a:rPr>
              <a:t>، وهذه الوظائف منها </a:t>
            </a:r>
            <a:r>
              <a:rPr lang="ar-SA" sz="2000" b="1" dirty="0" err="1" smtClean="0">
                <a:cs typeface="Arabic Transparent" pitchFamily="2" charset="-78"/>
              </a:rPr>
              <a:t>مايتعلق</a:t>
            </a:r>
            <a:r>
              <a:rPr lang="ar-SA" sz="2000" b="1" dirty="0" smtClean="0">
                <a:cs typeface="Arabic Transparent" pitchFamily="2" charset="-78"/>
              </a:rPr>
              <a:t> بالمتن والإسناد، ومنها ما يتعلق بالمصدر، ومنها ما يتعلق بالحكم على الحديث، وهي كالتالي:</a:t>
            </a:r>
          </a:p>
          <a:p>
            <a:pPr algn="just" rtl="1"/>
            <a:r>
              <a:rPr lang="ar-SA" sz="2400" b="1" dirty="0" smtClean="0">
                <a:solidFill>
                  <a:srgbClr val="009900"/>
                </a:solidFill>
              </a:rPr>
              <a:t>1- تحديد الطريقة المناسبة التي يتوصل </a:t>
            </a:r>
            <a:r>
              <a:rPr lang="ar-SA" sz="2400" b="1" dirty="0" err="1" smtClean="0">
                <a:solidFill>
                  <a:srgbClr val="009900"/>
                </a:solidFill>
              </a:rPr>
              <a:t>بها</a:t>
            </a:r>
            <a:r>
              <a:rPr lang="ar-SA" sz="2400" b="1" dirty="0" smtClean="0">
                <a:solidFill>
                  <a:srgbClr val="009900"/>
                </a:solidFill>
              </a:rPr>
              <a:t> إلى الحديث المُراد تخريجه.</a:t>
            </a:r>
            <a:endParaRPr lang="en-US" sz="2400" b="1" dirty="0" smtClean="0">
              <a:solidFill>
                <a:srgbClr val="009900"/>
              </a:solidFill>
            </a:endParaRPr>
          </a:p>
          <a:p>
            <a:pPr lvl="0" algn="just" rtl="1"/>
            <a:r>
              <a:rPr lang="ar-SA" sz="2400" b="1" dirty="0" smtClean="0">
                <a:solidFill>
                  <a:srgbClr val="009900"/>
                </a:solidFill>
              </a:rPr>
              <a:t>2- استخدام العبارة الاصطلاحية المناسبة للتعبير عن المصدر :</a:t>
            </a:r>
            <a:endParaRPr lang="en-US" sz="2400" b="1" dirty="0" smtClean="0">
              <a:solidFill>
                <a:srgbClr val="009900"/>
              </a:solidFill>
            </a:endParaRPr>
          </a:p>
          <a:p>
            <a:pPr marL="0" lvl="0" indent="0" rtl="1">
              <a:spcBef>
                <a:spcPct val="0"/>
              </a:spcBef>
            </a:pPr>
            <a:r>
              <a:rPr lang="ar-SA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فإذا كان المصدر :</a:t>
            </a:r>
            <a:endParaRPr lang="en-US" sz="9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khbar MT" pitchFamily="2" charset="-78"/>
            </a:endParaRPr>
          </a:p>
          <a:p>
            <a:pPr marL="0" lvl="0" indent="0" rtl="1">
              <a:spcBef>
                <a:spcPct val="0"/>
              </a:spcBef>
              <a:buFontTx/>
              <a:buChar char="•"/>
            </a:pP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أصليا :</a:t>
            </a:r>
            <a:r>
              <a:rPr lang="ar-SA" sz="2000" b="1" dirty="0" smtClean="0">
                <a:solidFill>
                  <a:srgbClr val="244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فيقال عند تخريج الحديث 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" </a:t>
            </a:r>
            <a:r>
              <a:rPr lang="ar-SA" sz="2000" b="1" dirty="0" smtClean="0">
                <a:solidFill>
                  <a:srgbClr val="632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أخرجه, خرجه, رواه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 " 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endParaRPr lang="en-US" sz="2000" b="1" dirty="0" smtClean="0">
              <a:solidFill>
                <a:srgbClr val="4F62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lvl="0" indent="0" rtl="1">
              <a:spcBef>
                <a:spcPct val="0"/>
              </a:spcBef>
              <a:buFontTx/>
              <a:buChar char="•"/>
            </a:pP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فرعياً :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فيقال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عند تخريج الحديث 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" </a:t>
            </a:r>
            <a:r>
              <a:rPr lang="ar-SA" sz="2000" b="1" dirty="0" smtClean="0">
                <a:solidFill>
                  <a:srgbClr val="632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ذ كره , أورده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 " 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endParaRPr lang="en-US" sz="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just" rtl="1"/>
            <a:r>
              <a:rPr lang="ar-SA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و لا نعزو إلى المصدر الفرعي إلا إذا كان المصدر الأصلي مفقودا أو كان مخطوطا يتعذر الحصول عليه . </a:t>
            </a:r>
            <a:endParaRPr lang="en-US" sz="9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khbar MT" pitchFamily="2" charset="-78"/>
            </a:endParaRPr>
          </a:p>
          <a:p>
            <a:pPr lvl="0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والمصادر الفرعية نوعــــان:</a:t>
            </a:r>
          </a:p>
          <a:p>
            <a:pPr lvl="0"/>
            <a:r>
              <a:rPr lang="ar-SA" sz="2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1- مصادر فرعيه احتفظت بالسند وهذه مهمة جداً كـكـتـاب المطالب العالية وكـتـاب إتـحاف المهرة بأطراف العشرة كلاهما لابن حجر العسقلاني</a:t>
            </a:r>
            <a:r>
              <a:rPr lang="ar-S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. </a:t>
            </a:r>
            <a:endParaRPr lang="en-US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/>
            <a:r>
              <a:rPr lang="ar-SA" sz="2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2- مصادر فرعية لم تحتفظ بالسند كـكـتـاب مجمع </a:t>
            </a:r>
            <a:r>
              <a:rPr lang="ar-SA" sz="2000" b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الزوائد</a:t>
            </a:r>
            <a:r>
              <a:rPr lang="ar-SA" sz="2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ومنبع الفوائد لنور الدين الهيثمي .</a:t>
            </a:r>
          </a:p>
          <a:p>
            <a:pPr algn="just" rtl="1"/>
            <a:endParaRPr lang="ar-SA" sz="2400" b="1" dirty="0" smtClean="0">
              <a:cs typeface="Arabic Transparent" pitchFamily="2" charset="-78"/>
            </a:endParaRPr>
          </a:p>
          <a:p>
            <a:pPr algn="just" rtl="1"/>
            <a:endParaRPr lang="en-US" sz="2400" b="1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تــــــابــــــــــــــع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495800"/>
          </a:xfrm>
        </p:spPr>
        <p:txBody>
          <a:bodyPr/>
          <a:lstStyle/>
          <a:p>
            <a:pPr algn="just" rtl="1">
              <a:buNone/>
            </a:pPr>
            <a:r>
              <a:rPr lang="ar-SA" sz="2400" b="1" dirty="0" smtClean="0">
                <a:solidFill>
                  <a:srgbClr val="009900"/>
                </a:solidFill>
              </a:rPr>
              <a:t>3 – عزو الحديث إلى مصدره أو مصادره:</a:t>
            </a:r>
            <a:endParaRPr lang="en-US" sz="2400" b="1" dirty="0" smtClean="0">
              <a:solidFill>
                <a:srgbClr val="009900"/>
              </a:solidFill>
            </a:endParaRPr>
          </a:p>
          <a:p>
            <a:pPr algn="r">
              <a:buNone/>
            </a:pPr>
            <a:r>
              <a:rPr lang="ar-S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ينبغي عند </a:t>
            </a:r>
            <a:r>
              <a:rPr lang="ar-S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عزو</a:t>
            </a:r>
            <a:r>
              <a:rPr lang="ar-S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الحديث إلى مصدره مراعاة ما يلي:</a:t>
            </a:r>
          </a:p>
          <a:p>
            <a:pPr algn="r"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 - ذِكر اسم صاحب المصدر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: كالبخاري مثلا، أو مسلم، أو  أبو داود.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 - ذِكر اسم كتابه: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كصحيح البخاري مثلا، أو صحيح مسلم، أو سنن أبي داود.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ج </a:t>
            </a:r>
            <a:r>
              <a:rPr lang="ar-SA" sz="2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–</a:t>
            </a: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ذِكر العنوان الوارد فيه (اسم الكتاب والباب </a:t>
            </a:r>
            <a:r>
              <a:rPr lang="ar-SA" sz="2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–</a:t>
            </a: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الترجمة -):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ككتاب الصلاة باب استقبال القبلة، أو كتاب </a:t>
            </a:r>
          </a:p>
          <a:p>
            <a:pPr eaLnBrk="1" hangingPunct="1">
              <a:buFont typeface="Arial" pitchFamily="34" charset="0"/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الحج باب الوقوف بعرفة، أو كتاب الطهارة، باب الوضوء. </a:t>
            </a:r>
          </a:p>
          <a:p>
            <a:pPr eaLnBrk="1" hangingPunct="1">
              <a:buFont typeface="Arial" pitchFamily="34" charset="0"/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هذا بالنسبة للكتب المرتبة على أبواب الفقه، كالكتب الستة، أما الكتب المرتبة على أسماء الصحابة </a:t>
            </a:r>
            <a:r>
              <a:rPr lang="ar-S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–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كمسند الإمام أحمد </a:t>
            </a:r>
            <a:r>
              <a:rPr lang="ar-S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–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فلابد من ذكر اسم المؤلف ثم اسم كتابه ثم اسم مُسند الراوي الوارد فيه الحديث</a:t>
            </a:r>
          </a:p>
          <a:p>
            <a:pPr eaLnBrk="1" hangingPunct="1">
              <a:buFont typeface="Arial" pitchFamily="34" charset="0"/>
              <a:buNone/>
            </a:pP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مثال: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رواه أحمد في مسنده (2/122) في مسند أبي هريرة </a:t>
            </a:r>
          </a:p>
          <a:p>
            <a:pPr eaLnBrk="1" hangingPunct="1">
              <a:buFont typeface="Arial" pitchFamily="34" charset="0"/>
              <a:buNone/>
            </a:pP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د – ذِكر الجزء والصفحة، وكذلك رقم الحديث إن كان متوفرا في الكتاب المطبوع</a:t>
            </a:r>
          </a:p>
          <a:p>
            <a:pPr eaLnBrk="1" hangingPunct="1">
              <a:buNone/>
            </a:pP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مثال: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" أخرجه أبو داود في سننه في كتاب الصلاة , باب سترة المصلي (125/2 رقم 614) من حديث أبي هريرة".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تـــابـــــــــــع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648200"/>
          </a:xfrm>
        </p:spPr>
        <p:txBody>
          <a:bodyPr/>
          <a:lstStyle/>
          <a:p>
            <a:pPr lvl="0" algn="just" rtl="1">
              <a:buNone/>
            </a:pPr>
            <a:r>
              <a:rPr lang="ar-SA" sz="2800" b="1" dirty="0" smtClean="0">
                <a:solidFill>
                  <a:srgbClr val="009900"/>
                </a:solidFill>
              </a:rPr>
              <a:t>4 - المــقــارنــة بيـن الألــفـاظ :</a:t>
            </a:r>
            <a:endParaRPr lang="en-US" sz="2800" b="1" dirty="0" smtClean="0">
              <a:solidFill>
                <a:srgbClr val="009900"/>
              </a:solidFill>
            </a:endParaRPr>
          </a:p>
          <a:p>
            <a:pPr marL="0" lvl="0" indent="0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Akhbar MT" pitchFamily="2" charset="-78"/>
              </a:rPr>
              <a:t>   </a:t>
            </a:r>
            <a:r>
              <a:rPr lang="ar-SA" sz="22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Akhbar MT" pitchFamily="2" charset="-78"/>
              </a:rPr>
              <a:t>وذلك باستخدام العبارات الاصطلاحية للمطابقة بين ألفاظ الحديث المراد تخريجه وبين اللفظ الذي وجدناه في المصدر . </a:t>
            </a:r>
            <a:endParaRPr lang="en-US" sz="22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khbar MT" pitchFamily="2" charset="-78"/>
            </a:endParaRPr>
          </a:p>
          <a:p>
            <a:pPr marL="0" lvl="0" indent="0" rtl="1">
              <a:spcBef>
                <a:spcPct val="0"/>
              </a:spcBef>
            </a:pP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فإذا كان متن اللفظ الأصلي مطابقا مطابقة تامة للمتن الذي وجدناه، فإننا نقول :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marL="0" lvl="0" indent="0" rtl="1">
              <a:spcBef>
                <a:spcPct val="0"/>
              </a:spcBef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” أخرجه أبو داود في سننه فـي كتاب الصلاة , باب سترة المصلي ( 2/ 152 رقم 614 ) من حديث أبي هريرة 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بلفظه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“</a:t>
            </a:r>
          </a:p>
          <a:p>
            <a:pPr marL="0" indent="0" rtl="1">
              <a:spcBef>
                <a:spcPct val="0"/>
              </a:spcBef>
            </a:pP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Akhbar MT" pitchFamily="2" charset="-78"/>
              </a:rPr>
              <a:t> و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إذا كان معـظم ألفاظ المتن الأصلي موجودة في المصدر المراد التخريج منه فنقول:</a:t>
            </a:r>
          </a:p>
          <a:p>
            <a:pPr marL="0" indent="0" rtl="1">
              <a:spcBef>
                <a:spcPct val="0"/>
              </a:spcBef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” أخرجه أبو داود في سننه في كتاب الصلاة, باب سترة المصلي (2/ 152 رقم 614) من حديث أبي هريرة 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بنحوه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“.</a:t>
            </a:r>
          </a:p>
          <a:p>
            <a:pPr marL="0" lvl="0" indent="0">
              <a:spcBef>
                <a:spcPct val="0"/>
              </a:spcBef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أو نقول : ” أخرجه أبو داود في سننه في كتاب الصلاة , باب سترة المصلي  (2 / 152 رقم 614 ) من حديث أبي هريرة </a:t>
            </a:r>
          </a:p>
          <a:p>
            <a:pPr marL="0" lvl="0" indent="0">
              <a:spcBef>
                <a:spcPct val="0"/>
              </a:spcBef>
              <a:buNone/>
            </a:pP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بألفاظ متقاربة،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 تستخدم هذه العبارة إذا كان الإختلاف بسيطاً بين المتنين .</a:t>
            </a:r>
          </a:p>
          <a:p>
            <a:pPr marL="0" lvl="0" indent="0" rtl="1">
              <a:spcBef>
                <a:spcPct val="0"/>
              </a:spcBef>
            </a:pP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وإذا وجدنا المتن المراد تخريجه ولكن وجدناه ضمن حديث طويل ووجدنا اللفظ  في وسط الحديث فنقول:” أخرجه أبو داود في سننه في كتاب الصلاة , باب سترة المصلي ( 2/ 152 رقم 614) من حديث أبي هريرة 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في أثناء حديث طويـل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” . </a:t>
            </a:r>
          </a:p>
          <a:p>
            <a:pPr marL="0" indent="0" rtl="1">
              <a:spcBef>
                <a:spcPct val="0"/>
              </a:spcBef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إذا كان الاختلاف في أكثر الألفاظ، أو اختلفت تماماً ولكن المعنى واحد نقول: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أخرجه البخاري بمعناه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». 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953500" cy="109696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تــــــابـــــــــــع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إذا وجدنا أن الحديث الذي نريد تخريجه يوجد جانب منه دون الجانب الآخر «كحديث إنما الأعمال بالنيات» نقول: 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«أخرجه البخاري مختصرا»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.</a:t>
            </a:r>
            <a:r>
              <a:rPr lang="ar-SA" sz="2400" dirty="0" smtClean="0"/>
              <a:t>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وإذا كان الحديث يوجد نصفه الأول فقط  نقول: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 البخاري صدره، أو شطره الأول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 وإذا كان يوجد نصفه الثاني فقط  نقول: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 البخاري شطره الثاني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إذا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اشتمل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الحديث في المصدر المخرَّج منه على زيادة في أوله أو في آخره أو في وسطه نقول: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أخرجه البخاري بزيادة في آخره، أو في أوله، أو في وسطه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 ثم نذكر هذه الزيادة.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إذا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اشتمل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الحديث في المصدر المخرَِّج منه على تقديم أو تأخير نقول: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أخرجه البخاري مع تقديم أو تأخير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 فإذا كان التقديم أو التأخير يغير المعنى، فإنك تقول: «الحديث بهذا السياق لم أجده، لكن الموجود ما أخرجه البخاري...» ثم تذكره.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إذا كان الحديث موجودا في المصدر المُخرج منه لكنه مفرقا في عدّة مواطن – كما يفعل البخاري – فإنك تقول: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أخرجه البخاري مفرقا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 ثم تُعدِّد تلك المواطن.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953500" cy="109696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تــــــابـــــــــــع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400" b="1" dirty="0" smtClean="0">
                <a:solidFill>
                  <a:srgbClr val="009900"/>
                </a:solidFill>
              </a:rPr>
              <a:t>5- ذكر اسم صاحب المتن ( راوي الحديث)</a:t>
            </a:r>
          </a:p>
          <a:p>
            <a:pPr algn="just" rtl="1"/>
            <a:r>
              <a:rPr lang="ar-SA" sz="2400" b="1" dirty="0" smtClean="0">
                <a:solidFill>
                  <a:srgbClr val="009900"/>
                </a:solidFill>
              </a:rPr>
              <a:t>6- بيان درجة الحديث، ويكون ذلك: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إما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بالعزو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إلى المصادر التي التزمت برواية الصحيح فقط، كالبخاري ومسلم في صحيحيهما.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أو بنقل كلام العلماء على الحديث صحة أو ضعفا، ونجد ذلك إما في نفس المصدر الذي روى الحديث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ـ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كسنن الترمذي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ـ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 أو في كتب التخريج التي اعتنت بذكر الحكم على الأحاديث، وسبق أن ذكرناها في المحاضرة الثالثة.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أو بالاجتهاد في الحكم على الحديث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ـ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في حالة عدم وجود حكم للعلماء عليه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ـ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بدراسة سنده وفق القواعد التي وضعها علماء الحديث.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r>
              <a:rPr lang="ar-SA" sz="2400" b="1" dirty="0" smtClean="0">
                <a:solidFill>
                  <a:srgbClr val="009900"/>
                </a:solidFill>
              </a:rPr>
              <a:t>7- توثيق المعلومات:</a:t>
            </a:r>
          </a:p>
          <a:p>
            <a:pPr rtl="1"/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وذلك بذكر اسم الكتاب كاملا واسم المؤلف كاملا واسم المحقق وبيانات النشر ( اسم الناشر، بلد النشر، تاريخ الطبعة).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rtl="1"/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مثال ذلك: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المسند، للإمام أحمد بن حنبل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الشيباني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، حققه مجموعة من الباحثين، مؤسسة الرسالة، بيروت، الطبعة الثانية 1428هـ).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endParaRPr lang="en-US" sz="2400" b="1" dirty="0" smtClean="0">
              <a:solidFill>
                <a:srgbClr val="009900"/>
              </a:solidFill>
            </a:endParaRPr>
          </a:p>
          <a:p>
            <a:pPr algn="just"/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953500" cy="109696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تــــــابـــــــــــع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800" b="1" dirty="0" smtClean="0">
                <a:solidFill>
                  <a:srgbClr val="009900"/>
                </a:solidFill>
              </a:rPr>
              <a:t>8- ترتيب المصادر: </a:t>
            </a:r>
            <a:endParaRPr lang="en-US" sz="2800" b="1" dirty="0" smtClean="0">
              <a:solidFill>
                <a:srgbClr val="009900"/>
              </a:solidFill>
            </a:endParaRPr>
          </a:p>
          <a:p>
            <a:pPr rtl="1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وفيه عدّة مناهج، والأكثر  على ترتيب المصادر بحسب القوة والشهرة :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rtl="1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أي ترتيب المصادر بذكر الصحيحين أولا (البخاري ثم مسلم)، ثم بقية الكتب الستة ( أبو داود ثم الترمذي ثم النسائي ثم ابن ماجه ) ثم مسند الإمام أحمد، هذا هو المشهور ..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وبعضهم يرتب المصادر حسب تاريخ وفيات المؤلفين، وبعضهم على حسب  المتابعات التامة فالقاصرة فما دونها، بغضّ النظر عن الشهرة أو الترتيب التاريخي.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واختلاف مناهج العلماء في ترتيب مصادر التخريج لا يضرّ؛ لأنه لا مشاحّة في الاصطلاح إذا بيّن الباحث منهجه، والتزم به . 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endParaRPr lang="en-US" sz="2400" b="1" dirty="0" smtClean="0">
              <a:solidFill>
                <a:srgbClr val="009900"/>
              </a:solidFill>
            </a:endParaRPr>
          </a:p>
          <a:p>
            <a:pPr algn="just"/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2962</TotalTime>
  <Words>1073</Words>
  <Application>Microsoft Office PowerPoint</Application>
  <PresentationFormat>A4 Paper (210x297 mm)</PresentationFormat>
  <Paragraphs>81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المحاضرة الرابعة</vt:lpstr>
      <vt:lpstr>عناصر المحاضرة</vt:lpstr>
      <vt:lpstr>وظائف المُخرِّج (كيفية صياغة التخريج)</vt:lpstr>
      <vt:lpstr>تــــــابــــــــــــــع</vt:lpstr>
      <vt:lpstr>تـــابـــــــــــع</vt:lpstr>
      <vt:lpstr>تــــــابـــــــــــع</vt:lpstr>
      <vt:lpstr>تــــــابـــــــــــع</vt:lpstr>
      <vt:lpstr>تــــــابـــــــــــع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132</cp:revision>
  <dcterms:created xsi:type="dcterms:W3CDTF">2009-10-14T19:14:34Z</dcterms:created>
  <dcterms:modified xsi:type="dcterms:W3CDTF">2012-02-23T19:18:23Z</dcterms:modified>
</cp:coreProperties>
</file>