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473" r:id="rId3"/>
    <p:sldId id="474" r:id="rId4"/>
    <p:sldId id="348" r:id="rId5"/>
    <p:sldId id="462" r:id="rId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4" d="100"/>
          <a:sy n="64" d="100"/>
        </p:scale>
        <p:origin x="-552" y="-23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20923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(1)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01310 </a:t>
            </a:r>
            <a:endParaRPr lang="ar-SA" sz="4000" dirty="0" smtClean="0">
              <a:solidFill>
                <a:schemeClr val="accent1">
                  <a:lumMod val="75000"/>
                </a:schemeClr>
              </a:solidFill>
              <a:latin typeface="AYM Wadiy S_U normal." pitchFamily="2" charset="0"/>
              <a:cs typeface="mohammad bold art 1" pitchFamily="2" charset="-78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عزت شحاتة كرار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EG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(1)</a:t>
            </a:r>
          </a:p>
        </p:txBody>
      </p:sp>
    </p:spTree>
    <p:extLst>
      <p:ext uri="{BB962C8B-B14F-4D97-AF65-F5344CB8AC3E}">
        <p14:creationId xmlns:p14="http://schemas.microsoft.com/office/powerpoint/2010/main" xmlns="" val="381041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الخيار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4191000" y="1600200"/>
            <a:ext cx="160973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b="1" u="sng" dirty="0" smtClean="0">
                <a:cs typeface="mohammad bold art 1" pitchFamily="2" charset="-78"/>
              </a:rPr>
              <a:t>أنواع الخيار ثمانية : - </a:t>
            </a:r>
            <a:endParaRPr lang="en-US" b="1" u="sng" dirty="0">
              <a:cs typeface="mohammad bold art 1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838200" y="2133600"/>
            <a:ext cx="800100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b="1" dirty="0" smtClean="0">
                <a:solidFill>
                  <a:srgbClr val="FF0000"/>
                </a:solidFill>
                <a:cs typeface="mohammad bold art 1" pitchFamily="2" charset="-78"/>
              </a:rPr>
              <a:t>أولا : خيار المجلس :</a:t>
            </a:r>
          </a:p>
          <a:p>
            <a:pPr>
              <a:lnSpc>
                <a:spcPct val="150000"/>
              </a:lnSpc>
            </a:pPr>
            <a:r>
              <a:rPr lang="ar-SA" dirty="0" smtClean="0">
                <a:cs typeface="mohammad bold art 1" pitchFamily="2" charset="-78"/>
              </a:rPr>
              <a:t>أي المكان الذي جرى فيه </a:t>
            </a:r>
            <a:r>
              <a:rPr lang="ar-SA" dirty="0" err="1" smtClean="0">
                <a:cs typeface="mohammad bold art 1" pitchFamily="2" charset="-78"/>
              </a:rPr>
              <a:t>التبايع</a:t>
            </a:r>
            <a:r>
              <a:rPr lang="ar-SA" dirty="0" smtClean="0">
                <a:cs typeface="mohammad bold art 1" pitchFamily="2" charset="-78"/>
              </a:rPr>
              <a:t> ; فلكل من </a:t>
            </a:r>
            <a:r>
              <a:rPr lang="ar-SA" dirty="0" err="1" smtClean="0">
                <a:cs typeface="mohammad bold art 1" pitchFamily="2" charset="-78"/>
              </a:rPr>
              <a:t>المتبايعين</a:t>
            </a:r>
            <a:r>
              <a:rPr lang="ar-SA" dirty="0" smtClean="0">
                <a:cs typeface="mohammad bold art 1" pitchFamily="2" charset="-78"/>
              </a:rPr>
              <a:t> الخيار ما داما في المجلس , ودليله قوله صلى الله عليه وسلم : " </a:t>
            </a:r>
            <a:r>
              <a:rPr lang="ar-SA" b="1" dirty="0" smtClean="0">
                <a:cs typeface="mohammad bold art 1" pitchFamily="2" charset="-78"/>
              </a:rPr>
              <a:t>إذا تبايع الرجلان ; فكل واحد منهما بالخيار , ما لم يتفرقا وكانا جميعا "</a:t>
            </a:r>
            <a:r>
              <a:rPr lang="ar-SA" dirty="0" smtClean="0">
                <a:cs typeface="mohammad bold art 1" pitchFamily="2" charset="-78"/>
              </a:rPr>
              <a:t> قال العلامة </a:t>
            </a:r>
            <a:r>
              <a:rPr lang="ar-SA" b="1" dirty="0" smtClean="0">
                <a:cs typeface="mohammad bold art 1" pitchFamily="2" charset="-78"/>
              </a:rPr>
              <a:t>ابن القيم </a:t>
            </a:r>
            <a:r>
              <a:rPr lang="ar-SA" dirty="0" smtClean="0">
                <a:cs typeface="mohammad bold art 1" pitchFamily="2" charset="-78"/>
              </a:rPr>
              <a:t>رحمه الله : " في إثبات الشارع خيار المجلس في البيع حكمة ومصلحة للمتعاقدين , وليحصل تمام الرضى الذي شرطه تعالى بقوله : عَنْ تَرَاضٍ مِنْكُمْ فإن العقد يقع بغتة من غير ترو ولا نظر في القيمة ; فاقتضت محاسن هذه الشريعة الكاملة </a:t>
            </a:r>
            <a:r>
              <a:rPr lang="ar-SA" b="1" dirty="0" smtClean="0">
                <a:cs typeface="mohammad bold art 1" pitchFamily="2" charset="-78"/>
              </a:rPr>
              <a:t>أن يجعل للعقد حرما يتروى فيه المتبايعان </a:t>
            </a:r>
            <a:r>
              <a:rPr lang="ar-SA" dirty="0" smtClean="0">
                <a:cs typeface="mohammad bold art 1" pitchFamily="2" charset="-78"/>
              </a:rPr>
              <a:t>, ويعيدان النظر , ويستدرك كل واحد منهما , فلكل من المتبايعين الخيار بموجب هذا الحديث الشريف ; ما لم يتفرقا بأبدانهما من مكان التبايع , فإن أسقطا الخيار بأن تبايعا على أن لا خيار لهما أو أسقطه أحدهما سقط , ولزم البيع في حقهما أو حق من أسقطه منهما بمجرد العقد ; لأن الخيار حق للعاقد , فيسقط بإسقاطه ولقوله صلى الله عليه وسلم : ما لم يتفرقا أو يخير أحدهما الآخر ويحرم على أحدهما أن يفارق أخاه بقصد إسقاط الخيار ; لحديث عمرو بن شعيب وفيه : ولا يحل له أن يفارقه خشية أن يستقيله 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الخيار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524000"/>
            <a:ext cx="876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000" b="1" dirty="0">
                <a:solidFill>
                  <a:srgbClr val="FF0000"/>
                </a:solidFill>
                <a:cs typeface="mohammad bold art 1" pitchFamily="2" charset="-78"/>
              </a:rPr>
              <a:t>ثانيا : خيار </a:t>
            </a:r>
            <a:r>
              <a:rPr lang="ar-SA" sz="2000" b="1" dirty="0" smtClean="0">
                <a:solidFill>
                  <a:srgbClr val="FF0000"/>
                </a:solidFill>
                <a:cs typeface="mohammad bold art 1" pitchFamily="2" charset="-78"/>
              </a:rPr>
              <a:t>الشرط:</a:t>
            </a:r>
          </a:p>
          <a:p>
            <a:pPr algn="r" rtl="1">
              <a:lnSpc>
                <a:spcPct val="150000"/>
              </a:lnSpc>
            </a:pPr>
            <a:r>
              <a:rPr lang="ar-SA" sz="1600" b="1" dirty="0" smtClean="0">
                <a:solidFill>
                  <a:srgbClr val="FF0000"/>
                </a:solidFill>
                <a:cs typeface="mohammad bold art 1" pitchFamily="2" charset="-78"/>
              </a:rPr>
              <a:t> </a:t>
            </a:r>
            <a:r>
              <a:rPr lang="ar-SA" sz="1600" dirty="0">
                <a:cs typeface="mohammad bold art 1" pitchFamily="2" charset="-78"/>
              </a:rPr>
              <a:t>بأن يشترط المتعاقدان الخيار في صلب العقد أو بعد العقد في مدة خيار المجلس مدة معلومة ; لقوله صلى الله عليه وسلم :</a:t>
            </a:r>
            <a:r>
              <a:rPr lang="ar-SA" sz="1600" b="1" dirty="0">
                <a:cs typeface="mohammad bold art 1" pitchFamily="2" charset="-78"/>
              </a:rPr>
              <a:t> المسلمون على شروطهم </a:t>
            </a:r>
            <a:r>
              <a:rPr lang="ar-SA" sz="1600" dirty="0">
                <a:cs typeface="mohammad bold art 1" pitchFamily="2" charset="-78"/>
              </a:rPr>
              <a:t>ولعموم قوله تعالى : </a:t>
            </a:r>
            <a:r>
              <a:rPr lang="ar-SA" sz="1600" b="1" dirty="0">
                <a:cs typeface="mohammad bold art 1" pitchFamily="2" charset="-78"/>
              </a:rPr>
              <a:t>يَا أَيُّهَا الَّذِينَ آمَنُوا أَوْفُوا بِالْعُقُودِ </a:t>
            </a:r>
            <a:endParaRPr lang="en-US" sz="1600" b="1" dirty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1600" dirty="0">
                <a:cs typeface="mohammad bold art 1" pitchFamily="2" charset="-78"/>
              </a:rPr>
              <a:t>ويصح أن يشترط </a:t>
            </a:r>
            <a:r>
              <a:rPr lang="ar-SA" sz="1600" dirty="0" err="1">
                <a:cs typeface="mohammad bold art 1" pitchFamily="2" charset="-78"/>
              </a:rPr>
              <a:t>المتبايعان</a:t>
            </a:r>
            <a:r>
              <a:rPr lang="ar-SA" sz="1600" dirty="0">
                <a:cs typeface="mohammad bold art 1" pitchFamily="2" charset="-78"/>
              </a:rPr>
              <a:t> الخيار لأحدهما دون الآخر ; لأن الحق لهما , فكيفما تراضيا جاز.</a:t>
            </a:r>
            <a:endParaRPr lang="en-US" sz="1600" dirty="0">
              <a:cs typeface="mohammad bold art 1" pitchFamily="2" charset="-78"/>
            </a:endParaRPr>
          </a:p>
          <a:p>
            <a:pPr algn="ctr" rtl="1">
              <a:lnSpc>
                <a:spcPct val="150000"/>
              </a:lnSpc>
              <a:buFontTx/>
              <a:buChar char="-"/>
            </a:pPr>
            <a:r>
              <a:rPr lang="ar-SA" sz="2000" dirty="0" smtClean="0">
                <a:solidFill>
                  <a:srgbClr val="FF0000"/>
                </a:solidFill>
                <a:cs typeface="mohammad bold art 1" pitchFamily="2" charset="-78"/>
              </a:rPr>
              <a:t>ثالثا </a:t>
            </a:r>
            <a:r>
              <a:rPr lang="ar-SA" sz="2000" dirty="0">
                <a:solidFill>
                  <a:srgbClr val="FF0000"/>
                </a:solidFill>
                <a:cs typeface="mohammad bold art 1" pitchFamily="2" charset="-78"/>
              </a:rPr>
              <a:t>: خيار الغبن </a:t>
            </a:r>
            <a:r>
              <a:rPr lang="ar-SA" sz="2000" dirty="0" smtClean="0">
                <a:solidFill>
                  <a:srgbClr val="FF0000"/>
                </a:solidFill>
                <a:cs typeface="mohammad bold art 1" pitchFamily="2" charset="-78"/>
              </a:rPr>
              <a:t>:</a:t>
            </a: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1600" dirty="0" smtClean="0">
                <a:cs typeface="mohammad bold art 1" pitchFamily="2" charset="-78"/>
              </a:rPr>
              <a:t>إذا </a:t>
            </a:r>
            <a:r>
              <a:rPr lang="ar-SA" sz="1600" dirty="0">
                <a:cs typeface="mohammad bold art 1" pitchFamily="2" charset="-78"/>
              </a:rPr>
              <a:t>غبن في البيع غبنا يخرج عن العادة ; </a:t>
            </a:r>
            <a:r>
              <a:rPr lang="ar-SA" sz="1600" b="1" dirty="0">
                <a:cs typeface="mohammad bold art 1" pitchFamily="2" charset="-78"/>
              </a:rPr>
              <a:t>فيخير المغبون </a:t>
            </a:r>
            <a:r>
              <a:rPr lang="ar-SA" sz="1600" dirty="0">
                <a:cs typeface="mohammad bold art 1" pitchFamily="2" charset="-78"/>
              </a:rPr>
              <a:t>منهما بين الإمساك والرد ; لقوله صلى الله عليه وسلم : </a:t>
            </a:r>
            <a:r>
              <a:rPr lang="ar-SA" sz="1600" b="1" dirty="0">
                <a:cs typeface="mohammad bold art 1" pitchFamily="2" charset="-78"/>
              </a:rPr>
              <a:t>لا ضرر ولا ضرار </a:t>
            </a:r>
            <a:r>
              <a:rPr lang="ar-SA" sz="1600" dirty="0">
                <a:cs typeface="mohammad bold art 1" pitchFamily="2" charset="-78"/>
              </a:rPr>
              <a:t>ولقوله صلى الله عليه وسلم </a:t>
            </a:r>
            <a:r>
              <a:rPr lang="ar-SA" sz="1600" b="1" dirty="0">
                <a:cs typeface="mohammad bold art 1" pitchFamily="2" charset="-78"/>
              </a:rPr>
              <a:t>: لا يحل مال امرئ مسلم إلا بطيبة نفس منه والمغبون لم تطب نفسه بالغبن </a:t>
            </a:r>
            <a:r>
              <a:rPr lang="ar-SA" sz="1600" dirty="0">
                <a:cs typeface="mohammad bold art 1" pitchFamily="2" charset="-78"/>
              </a:rPr>
              <a:t>, فإن كان الغبن يسيرا قد جرت به العادة فلا خيار </a:t>
            </a:r>
            <a:r>
              <a:rPr lang="ar-SA" sz="1600" dirty="0" smtClean="0">
                <a:cs typeface="mohammad bold art 1" pitchFamily="2" charset="-78"/>
              </a:rPr>
              <a:t>.</a:t>
            </a:r>
            <a:endParaRPr lang="en-US" sz="16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6119</TotalTime>
  <Words>368</Words>
  <Application>Microsoft Office PowerPoint</Application>
  <PresentationFormat>A4 Paper (210x297 mm)</PresentationFormat>
  <Paragraphs>24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المحاضرة الرابعة</vt:lpstr>
      <vt:lpstr>أحكام الخيار في البيع</vt:lpstr>
      <vt:lpstr>أحكام الخيار في البيع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150</cp:revision>
  <dcterms:created xsi:type="dcterms:W3CDTF">2009-10-14T19:14:34Z</dcterms:created>
  <dcterms:modified xsi:type="dcterms:W3CDTF">2012-02-23T19:21:33Z</dcterms:modified>
</cp:coreProperties>
</file>