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303" r:id="rId4"/>
    <p:sldId id="304" r:id="rId5"/>
    <p:sldId id="302" r:id="rId6"/>
    <p:sldId id="308" r:id="rId7"/>
    <p:sldId id="259" r:id="rId8"/>
    <p:sldId id="290" r:id="rId9"/>
    <p:sldId id="287" r:id="rId10"/>
    <p:sldId id="306" r:id="rId11"/>
    <p:sldId id="307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100" d="100"/>
          <a:sy n="100" d="100"/>
        </p:scale>
        <p:origin x="-72" y="12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  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تخريج الأحاديث والآثار</a:t>
            </a: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    د/ جمال فرحات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2600" b="1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المحاضرة الخامسة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C6600"/>
                </a:solidFill>
              </a:rPr>
              <a:t/>
            </a:r>
            <a:br>
              <a:rPr lang="ar-SA" b="1" dirty="0" smtClean="0">
                <a:solidFill>
                  <a:srgbClr val="CC6600"/>
                </a:solidFill>
              </a:rPr>
            </a:br>
            <a:r>
              <a:rPr lang="ar-SA" b="1" dirty="0" smtClean="0">
                <a:solidFill>
                  <a:srgbClr val="CC6600"/>
                </a:solidFill>
              </a:rPr>
              <a:t>                 طرق التخريج</a:t>
            </a:r>
            <a:r>
              <a:rPr lang="ar-SA" dirty="0" smtClean="0">
                <a:solidFill>
                  <a:srgbClr val="CC6600"/>
                </a:solidFill>
              </a:rPr>
              <a:t/>
            </a:r>
            <a:br>
              <a:rPr lang="ar-SA" dirty="0" smtClean="0">
                <a:solidFill>
                  <a:srgbClr val="CC6600"/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SA" b="1" dirty="0" smtClean="0"/>
              <a:t>للتخريج خمسة طرق، وهي :</a:t>
            </a:r>
          </a:p>
          <a:p>
            <a:pPr eaLnBrk="1" hangingPunct="1"/>
            <a:r>
              <a:rPr lang="ar-SA" sz="2800" b="1" dirty="0" smtClean="0"/>
              <a:t>1- التخريج عن طريق معرفة الراوي الأعلى للحديث (صحابي أو من دونه). </a:t>
            </a:r>
          </a:p>
          <a:p>
            <a:pPr eaLnBrk="1" hangingPunct="1"/>
            <a:r>
              <a:rPr lang="ar-SA" sz="2800" b="1" dirty="0" smtClean="0"/>
              <a:t>2- التخريج عن طريق معرفة أول لفظ من متن الحديث. </a:t>
            </a:r>
          </a:p>
          <a:p>
            <a:pPr eaLnBrk="1" hangingPunct="1"/>
            <a:r>
              <a:rPr lang="ar-SA" sz="2800" b="1" dirty="0" smtClean="0"/>
              <a:t>3- التخريج عن طريق معرفة لفظ (بارز أو لا يقل دورانه) من أي جزء من متن الحديث.</a:t>
            </a:r>
          </a:p>
          <a:p>
            <a:pPr eaLnBrk="1" hangingPunct="1"/>
            <a:r>
              <a:rPr lang="ar-SA" sz="2800" b="1" dirty="0" smtClean="0"/>
              <a:t>4- التخريج عن طريق معرفة موضوع الحديث,أو موضوع من موضوعاته إن كان </a:t>
            </a:r>
            <a:r>
              <a:rPr lang="ar-SA" sz="2800" b="1" dirty="0" err="1" smtClean="0"/>
              <a:t>يشتمل</a:t>
            </a:r>
            <a:r>
              <a:rPr lang="ar-SA" sz="2800" b="1" dirty="0" smtClean="0"/>
              <a:t> على عدد من الموضوعات.</a:t>
            </a:r>
          </a:p>
          <a:p>
            <a:pPr eaLnBrk="1" hangingPunct="1"/>
            <a:r>
              <a:rPr lang="ar-SA" sz="2800" b="1" dirty="0" smtClean="0"/>
              <a:t>5- التخريج عن طريق النظر في صفات خاصة في سند الحديث أو متنه.</a:t>
            </a:r>
            <a:r>
              <a:rPr lang="en-US" sz="2800" b="1" dirty="0" smtClean="0"/>
              <a:t> </a:t>
            </a:r>
          </a:p>
          <a:p>
            <a:pPr eaLnBrk="1" hangingPunct="1"/>
            <a:endParaRPr lang="en-US" b="1" dirty="0" smtClean="0"/>
          </a:p>
          <a:p>
            <a:pPr eaLnBrk="1" hangingPunct="1"/>
            <a:endParaRPr lang="en-US" b="1" dirty="0" smtClean="0"/>
          </a:p>
          <a:p>
            <a:pPr eaLnBrk="1" hangingPunct="1"/>
            <a:endParaRPr lang="en-US" b="1" dirty="0" smtClean="0"/>
          </a:p>
          <a:p>
            <a:pPr eaLnBrk="1" hangingPunct="1"/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cs typeface="DecoType Naskh Extensions"/>
              </a:rPr>
              <a:t>الطريقة الأولى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05000"/>
            <a:ext cx="8915400" cy="3505200"/>
          </a:xfrm>
        </p:spPr>
        <p:txBody>
          <a:bodyPr/>
          <a:lstStyle/>
          <a:p>
            <a:endParaRPr lang="ar-SA" sz="4800" kern="10" dirty="0" smtClean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CC9900"/>
                  </a:gs>
                  <a:gs pos="100000">
                    <a:srgbClr val="CC6600"/>
                  </a:gs>
                </a:gsLst>
                <a:lin ang="5400000" scaled="1"/>
              </a:gradFill>
              <a:cs typeface="DecoType Naskh Extensions"/>
            </a:endParaRPr>
          </a:p>
          <a:p>
            <a:r>
              <a:rPr lang="ar-SA" sz="5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9900"/>
                </a:solidFill>
                <a:cs typeface="DecoType Naskh Extensions"/>
              </a:rPr>
              <a:t>التخريج عن طريق معرفة الراوي الأعلى</a:t>
            </a:r>
          </a:p>
          <a:p>
            <a:r>
              <a:rPr lang="ar-SA" sz="5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9900"/>
                </a:solidFill>
                <a:cs typeface="DecoType Naskh Extensions"/>
              </a:rPr>
              <a:t>                    (صحابي أو من دونه)  </a:t>
            </a:r>
            <a:endParaRPr lang="en-US" sz="5400" kern="10" dirty="0" smtClean="0">
              <a:ln w="9525">
                <a:noFill/>
                <a:round/>
                <a:headEnd/>
                <a:tailEnd/>
              </a:ln>
              <a:solidFill>
                <a:srgbClr val="009900"/>
              </a:solidFill>
              <a:cs typeface="DecoType Naskh Extensions"/>
            </a:endParaRPr>
          </a:p>
          <a:p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10"/>
          <p:cNvSpPr>
            <a:spLocks noChangeShapeType="1"/>
          </p:cNvSpPr>
          <p:nvPr/>
        </p:nvSpPr>
        <p:spPr bwMode="auto">
          <a:xfrm>
            <a:off x="7616825" y="119697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3" name="Line 14"/>
          <p:cNvSpPr>
            <a:spLocks noChangeShapeType="1"/>
          </p:cNvSpPr>
          <p:nvPr/>
        </p:nvSpPr>
        <p:spPr bwMode="auto">
          <a:xfrm>
            <a:off x="9398000" y="119697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4" name="Line 13"/>
          <p:cNvSpPr>
            <a:spLocks noChangeShapeType="1"/>
          </p:cNvSpPr>
          <p:nvPr/>
        </p:nvSpPr>
        <p:spPr bwMode="auto">
          <a:xfrm>
            <a:off x="5529263" y="119697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5" name="Line 11"/>
          <p:cNvSpPr>
            <a:spLocks noChangeShapeType="1"/>
          </p:cNvSpPr>
          <p:nvPr/>
        </p:nvSpPr>
        <p:spPr bwMode="auto">
          <a:xfrm>
            <a:off x="741363" y="119697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6" name="Line 12"/>
          <p:cNvSpPr>
            <a:spLocks noChangeShapeType="1"/>
          </p:cNvSpPr>
          <p:nvPr/>
        </p:nvSpPr>
        <p:spPr bwMode="auto">
          <a:xfrm>
            <a:off x="3224213" y="119697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7" name="Text Box 8"/>
          <p:cNvSpPr txBox="1">
            <a:spLocks noChangeArrowheads="1"/>
          </p:cNvSpPr>
          <p:nvPr/>
        </p:nvSpPr>
        <p:spPr bwMode="auto">
          <a:xfrm>
            <a:off x="6621463" y="1557338"/>
            <a:ext cx="1860550" cy="3527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tabLst>
                <a:tab pos="254000" algn="l"/>
              </a:tabLst>
            </a:pP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الكتب التي نرجع </a:t>
            </a:r>
            <a:r>
              <a:rPr lang="ar-SA" sz="1400" dirty="0">
                <a:solidFill>
                  <a:srgbClr val="CC6600"/>
                </a:solidFill>
              </a:rPr>
              <a:t> </a:t>
            </a: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إليها ونستعين </a:t>
            </a:r>
            <a:r>
              <a:rPr lang="ar-SA" sz="1600" b="1" dirty="0" err="1">
                <a:solidFill>
                  <a:srgbClr val="CC6600"/>
                </a:solidFill>
                <a:cs typeface="Times New Roman" pitchFamily="18" charset="0"/>
              </a:rPr>
              <a:t>بها</a:t>
            </a:r>
            <a:r>
              <a:rPr lang="ar-SA" sz="1400" dirty="0">
                <a:solidFill>
                  <a:srgbClr val="CC6600"/>
                </a:solidFill>
              </a:rPr>
              <a:t> </a:t>
            </a: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في التخريج</a:t>
            </a:r>
            <a:endParaRPr lang="en-US" sz="1400" dirty="0">
              <a:solidFill>
                <a:srgbClr val="CC6600"/>
              </a:solidFill>
            </a:endParaRPr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بهذه الطريقة:</a:t>
            </a:r>
            <a:endParaRPr lang="en-US" sz="1400" dirty="0">
              <a:solidFill>
                <a:srgbClr val="CC6600"/>
              </a:solidFill>
            </a:endParaRPr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cs typeface="Times New Roman" pitchFamily="18" charset="0"/>
              </a:rPr>
              <a:t>1- كتب </a:t>
            </a:r>
            <a:r>
              <a:rPr lang="ar-SA" sz="1600" b="1" dirty="0" err="1" smtClean="0">
                <a:cs typeface="Times New Roman" pitchFamily="18" charset="0"/>
              </a:rPr>
              <a:t>المسانيد</a:t>
            </a:r>
            <a:endParaRPr lang="en-US" sz="1400" dirty="0"/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cs typeface="Times New Roman" pitchFamily="18" charset="0"/>
              </a:rPr>
              <a:t>2- كتب المعاجم</a:t>
            </a:r>
            <a:endParaRPr lang="en-US" sz="1400" dirty="0"/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cs typeface="Times New Roman" pitchFamily="18" charset="0"/>
              </a:rPr>
              <a:t>3- كتب الأطراف</a:t>
            </a:r>
            <a:endParaRPr lang="en-US" sz="1400" dirty="0"/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cs typeface="Times New Roman" pitchFamily="18" charset="0"/>
              </a:rPr>
              <a:t>4- الفهارس المُرتبة </a:t>
            </a:r>
            <a:r>
              <a:rPr lang="ar-SA" sz="1600" b="1" dirty="0">
                <a:cs typeface="Times New Roman" pitchFamily="18" charset="0"/>
              </a:rPr>
              <a:t>للأحاديث على أسماء الصحابة</a:t>
            </a:r>
            <a:r>
              <a:rPr lang="ar-SA" sz="1600" b="1" dirty="0" smtClean="0">
                <a:cs typeface="Times New Roman" pitchFamily="18" charset="0"/>
              </a:rPr>
              <a:t>.</a:t>
            </a:r>
            <a:r>
              <a:rPr lang="ar-SA" sz="1400" b="1" dirty="0" smtClean="0">
                <a:cs typeface="Times New Roman" pitchFamily="18" charset="0"/>
              </a:rPr>
              <a:t> (*)</a:t>
            </a:r>
            <a:r>
              <a:rPr lang="ar-SA" sz="1100" b="1" dirty="0" smtClean="0">
                <a:cs typeface="Times New Roman" pitchFamily="18" charset="0"/>
              </a:rPr>
              <a:t> </a:t>
            </a:r>
            <a:endParaRPr lang="en-US" sz="1400" dirty="0"/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cs typeface="Times New Roman" pitchFamily="18" charset="0"/>
              </a:rPr>
              <a:t>5- كتب </a:t>
            </a:r>
            <a:r>
              <a:rPr lang="ar-SA" sz="1600" b="1" dirty="0">
                <a:cs typeface="Times New Roman" pitchFamily="18" charset="0"/>
              </a:rPr>
              <a:t>تراجم الصحابة. </a:t>
            </a:r>
            <a:endParaRPr lang="en-US" sz="1400" dirty="0"/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cs typeface="Times New Roman" pitchFamily="18" charset="0"/>
              </a:rPr>
              <a:t>6- الكتب المُصنفة </a:t>
            </a:r>
            <a:r>
              <a:rPr lang="ar-SA" sz="1600" b="1" dirty="0">
                <a:cs typeface="Times New Roman" pitchFamily="18" charset="0"/>
              </a:rPr>
              <a:t>في أحاديث صحابي معين.</a:t>
            </a:r>
            <a:endParaRPr lang="ar-SA" dirty="0"/>
          </a:p>
        </p:txBody>
      </p:sp>
      <p:sp>
        <p:nvSpPr>
          <p:cNvPr id="5128" name="Text Box 5"/>
          <p:cNvSpPr txBox="1">
            <a:spLocks noChangeArrowheads="1"/>
          </p:cNvSpPr>
          <p:nvPr/>
        </p:nvSpPr>
        <p:spPr bwMode="auto">
          <a:xfrm>
            <a:off x="4638675" y="1557338"/>
            <a:ext cx="1898650" cy="3600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1- </a:t>
            </a:r>
            <a:r>
              <a:rPr lang="ar-SA" sz="1600" b="1" dirty="0" err="1">
                <a:solidFill>
                  <a:srgbClr val="CC6600"/>
                </a:solidFill>
                <a:cs typeface="Times New Roman" pitchFamily="18" charset="0"/>
              </a:rPr>
              <a:t>المسانيد</a:t>
            </a:r>
            <a:r>
              <a:rPr lang="ar-SA" sz="1600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ar-SA" sz="1600" b="1" dirty="0">
                <a:cs typeface="Times New Roman" pitchFamily="18" charset="0"/>
              </a:rPr>
              <a:t>(**)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أ- تعريفها 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ب - عددها </a:t>
            </a:r>
            <a:r>
              <a:rPr lang="ar-SA" sz="1600" b="1" dirty="0" smtClean="0">
                <a:cs typeface="Times New Roman" pitchFamily="18" charset="0"/>
              </a:rPr>
              <a:t>وأهمها 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ج - ترتيبها 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د - هل استوعبت أحاديث 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كل صحابي ؟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هـ - طريقة الوصول إلى</a:t>
            </a:r>
            <a:r>
              <a:rPr lang="ar-SA" sz="1200" dirty="0">
                <a:cs typeface="Times New Roman" pitchFamily="18" charset="0"/>
              </a:rPr>
              <a:t> </a:t>
            </a:r>
            <a:r>
              <a:rPr lang="ar-SA" sz="1600" b="1" dirty="0">
                <a:cs typeface="Times New Roman" pitchFamily="18" charset="0"/>
              </a:rPr>
              <a:t>الحديث في كتب </a:t>
            </a:r>
            <a:r>
              <a:rPr lang="ar-SA" sz="1600" b="1" dirty="0" smtClean="0">
                <a:cs typeface="Times New Roman" pitchFamily="18" charset="0"/>
              </a:rPr>
              <a:t>المسانيد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و -  صياغة </a:t>
            </a:r>
            <a:r>
              <a:rPr lang="ar-SA" sz="1600" b="1" dirty="0" smtClean="0">
                <a:cs typeface="Times New Roman" pitchFamily="18" charset="0"/>
              </a:rPr>
              <a:t>التخريج</a:t>
            </a:r>
            <a:endParaRPr lang="en-US" sz="1400" dirty="0"/>
          </a:p>
          <a:p>
            <a:pPr eaLnBrk="0" hangingPunct="0"/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2- </a:t>
            </a: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التعريف بأهم كتب</a:t>
            </a:r>
            <a:endParaRPr lang="en-US" sz="1400" dirty="0">
              <a:solidFill>
                <a:srgbClr val="CC6600"/>
              </a:solidFill>
            </a:endParaRPr>
          </a:p>
          <a:p>
            <a:pPr eaLnBrk="0" hangingPunct="0"/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 </a:t>
            </a:r>
            <a:r>
              <a:rPr lang="ar-SA" sz="1600" b="1" dirty="0" err="1">
                <a:solidFill>
                  <a:srgbClr val="CC6600"/>
                </a:solidFill>
                <a:cs typeface="Times New Roman" pitchFamily="18" charset="0"/>
              </a:rPr>
              <a:t>المسانيد</a:t>
            </a: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:</a:t>
            </a:r>
            <a:endParaRPr lang="en-US" sz="1400" dirty="0">
              <a:solidFill>
                <a:srgbClr val="CC6600"/>
              </a:solidFill>
            </a:endParaRPr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1- مسند أحمد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2-  مسند </a:t>
            </a:r>
            <a:r>
              <a:rPr lang="ar-SA" sz="1600" b="1" dirty="0" err="1">
                <a:cs typeface="Times New Roman" pitchFamily="18" charset="0"/>
              </a:rPr>
              <a:t>الحميدي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3- مسند </a:t>
            </a:r>
            <a:r>
              <a:rPr lang="ar-SA" sz="1600" b="1" dirty="0" err="1">
                <a:cs typeface="Times New Roman" pitchFamily="18" charset="0"/>
              </a:rPr>
              <a:t>الطيالسي</a:t>
            </a:r>
            <a:endParaRPr lang="en-US" sz="1400" dirty="0"/>
          </a:p>
          <a:p>
            <a:pPr algn="l" rtl="0" eaLnBrk="0" hangingPunct="0"/>
            <a:endParaRPr lang="en-US" dirty="0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2103438" y="1557338"/>
            <a:ext cx="2417762" cy="35734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2- المعاجم:</a:t>
            </a:r>
            <a:r>
              <a:rPr lang="ar-SA" sz="1600" b="1" dirty="0">
                <a:solidFill>
                  <a:srgbClr val="0000FF"/>
                </a:solidFill>
                <a:cs typeface="Times New Roman" pitchFamily="18" charset="0"/>
              </a:rPr>
              <a:t>     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أ- تعريفها 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ب - أشهرها :  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1- المعجم الكبير للطبراني   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2- المعجم </a:t>
            </a:r>
            <a:r>
              <a:rPr lang="ar-SA" sz="1600" b="1" dirty="0" smtClean="0">
                <a:cs typeface="Times New Roman" pitchFamily="18" charset="0"/>
              </a:rPr>
              <a:t>الأوسط</a:t>
            </a:r>
            <a:r>
              <a:rPr lang="ar-SA" sz="1400" b="1" dirty="0" smtClean="0">
                <a:cs typeface="Times New Roman" pitchFamily="18" charset="0"/>
              </a:rPr>
              <a:t> </a:t>
            </a:r>
            <a:r>
              <a:rPr lang="ar-SA" sz="1600" b="1" dirty="0" smtClean="0">
                <a:cs typeface="Times New Roman" pitchFamily="18" charset="0"/>
              </a:rPr>
              <a:t>للطبراني</a:t>
            </a:r>
            <a:endParaRPr lang="en-US" sz="1600" b="1" dirty="0">
              <a:cs typeface="Times New Roman" pitchFamily="18" charset="0"/>
            </a:endParaRPr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3 - المعجم الصغير </a:t>
            </a:r>
            <a:r>
              <a:rPr lang="ar-SA" sz="1600" b="1" dirty="0" smtClean="0">
                <a:cs typeface="Times New Roman" pitchFamily="18" charset="0"/>
              </a:rPr>
              <a:t>للطبراني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4- معجم الصحابة لابن </a:t>
            </a:r>
            <a:r>
              <a:rPr lang="ar-SA" sz="1600" b="1" dirty="0" smtClean="0">
                <a:cs typeface="Times New Roman" pitchFamily="18" charset="0"/>
              </a:rPr>
              <a:t>قانع.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5- معجم الصحابة </a:t>
            </a:r>
            <a:r>
              <a:rPr lang="ar-SA" sz="1600" b="1" dirty="0" err="1" smtClean="0">
                <a:cs typeface="Times New Roman" pitchFamily="18" charset="0"/>
              </a:rPr>
              <a:t>للبغـوي</a:t>
            </a:r>
            <a:r>
              <a:rPr lang="ar-SA" sz="1600" b="1" dirty="0" smtClean="0">
                <a:cs typeface="Times New Roman" pitchFamily="18" charset="0"/>
              </a:rPr>
              <a:t>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6- معرفة الصحابة لأبي </a:t>
            </a:r>
            <a:r>
              <a:rPr lang="ar-SA" sz="1600" b="1" dirty="0" smtClean="0">
                <a:cs typeface="Times New Roman" pitchFamily="18" charset="0"/>
              </a:rPr>
              <a:t>نعيم.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7- الآحاد </a:t>
            </a:r>
            <a:r>
              <a:rPr lang="ar-SA" sz="1600" b="1" dirty="0" err="1">
                <a:cs typeface="Times New Roman" pitchFamily="18" charset="0"/>
              </a:rPr>
              <a:t>والمثاني</a:t>
            </a:r>
            <a:r>
              <a:rPr lang="ar-SA" sz="1600" b="1" dirty="0">
                <a:cs typeface="Times New Roman" pitchFamily="18" charset="0"/>
              </a:rPr>
              <a:t> لابن أبي </a:t>
            </a:r>
            <a:r>
              <a:rPr lang="ar-SA" sz="1600" b="1" dirty="0" smtClean="0">
                <a:cs typeface="Times New Roman" pitchFamily="18" charset="0"/>
              </a:rPr>
              <a:t>عاصم.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ج- طريقة الوصول إلى</a:t>
            </a:r>
            <a:r>
              <a:rPr lang="ar-SA" sz="1200" dirty="0">
                <a:cs typeface="Times New Roman" pitchFamily="18" charset="0"/>
              </a:rPr>
              <a:t> </a:t>
            </a:r>
            <a:r>
              <a:rPr lang="ar-SA" sz="1600" b="1" dirty="0">
                <a:cs typeface="Times New Roman" pitchFamily="18" charset="0"/>
              </a:rPr>
              <a:t>الحديث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 في كتب </a:t>
            </a:r>
            <a:r>
              <a:rPr lang="ar-SA" sz="1600" b="1" dirty="0" smtClean="0">
                <a:cs typeface="Times New Roman" pitchFamily="18" charset="0"/>
              </a:rPr>
              <a:t>المعاجم: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د-  صياغة </a:t>
            </a:r>
            <a:r>
              <a:rPr lang="ar-SA" sz="1600" b="1" dirty="0" smtClean="0">
                <a:cs typeface="Times New Roman" pitchFamily="18" charset="0"/>
              </a:rPr>
              <a:t>التخريج:</a:t>
            </a:r>
            <a:endParaRPr lang="en-US" sz="1400" dirty="0"/>
          </a:p>
        </p:txBody>
      </p:sp>
      <p:sp>
        <p:nvSpPr>
          <p:cNvPr id="5130" name="Text Box 6"/>
          <p:cNvSpPr txBox="1">
            <a:spLocks noChangeArrowheads="1"/>
          </p:cNvSpPr>
          <p:nvPr/>
        </p:nvSpPr>
        <p:spPr bwMode="auto">
          <a:xfrm>
            <a:off x="0" y="1576388"/>
            <a:ext cx="2057400" cy="36052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3- الأطراف</a:t>
            </a:r>
            <a:endParaRPr lang="en-US" sz="1400" dirty="0">
              <a:solidFill>
                <a:srgbClr val="CC6600"/>
              </a:solidFill>
            </a:endParaRPr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أ- تعريفها: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ب- منهجها </a:t>
            </a:r>
            <a:r>
              <a:rPr lang="ar-SA" sz="1600" b="1" dirty="0" err="1">
                <a:cs typeface="Times New Roman" pitchFamily="18" charset="0"/>
              </a:rPr>
              <a:t>و</a:t>
            </a:r>
            <a:r>
              <a:rPr lang="ar-SA" sz="1600" b="1" dirty="0">
                <a:cs typeface="Times New Roman" pitchFamily="18" charset="0"/>
              </a:rPr>
              <a:t> طريقتها</a:t>
            </a:r>
            <a:endParaRPr lang="en-US" sz="1400" dirty="0"/>
          </a:p>
          <a:p>
            <a:pPr eaLnBrk="0" hangingPunct="0"/>
            <a:r>
              <a:rPr lang="ar-SA" sz="1600" b="1" dirty="0" smtClean="0">
                <a:cs typeface="Times New Roman" pitchFamily="18" charset="0"/>
              </a:rPr>
              <a:t>ج- </a:t>
            </a:r>
            <a:r>
              <a:rPr lang="ar-SA" sz="1600" b="1" dirty="0">
                <a:cs typeface="Times New Roman" pitchFamily="18" charset="0"/>
              </a:rPr>
              <a:t>ترتيبها: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1- </a:t>
            </a:r>
            <a:r>
              <a:rPr lang="ar-SA" sz="1600" b="1" dirty="0" smtClean="0">
                <a:cs typeface="Times New Roman" pitchFamily="18" charset="0"/>
              </a:rPr>
              <a:t>التزمت </a:t>
            </a:r>
            <a:r>
              <a:rPr lang="ar-SA" sz="1600" b="1" dirty="0">
                <a:cs typeface="Times New Roman" pitchFamily="18" charset="0"/>
              </a:rPr>
              <a:t>بذكر أطراف كتب معينة غالبا.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2- رتبت الصحابة هجائيا 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3- جمعت أسانيد كل حديث في موضع واحد.</a:t>
            </a:r>
            <a:endParaRPr lang="en-US" sz="1400" dirty="0"/>
          </a:p>
          <a:p>
            <a:pPr eaLnBrk="0" hangingPunct="0"/>
            <a:r>
              <a:rPr lang="ar-SA" sz="1600" b="1" dirty="0" smtClean="0">
                <a:cs typeface="Times New Roman" pitchFamily="18" charset="0"/>
              </a:rPr>
              <a:t>د- </a:t>
            </a:r>
            <a:r>
              <a:rPr lang="ar-SA" sz="1600" b="1" dirty="0">
                <a:cs typeface="Times New Roman" pitchFamily="18" charset="0"/>
              </a:rPr>
              <a:t>أهم كتب الأطراف:</a:t>
            </a:r>
            <a:endParaRPr lang="en-US" sz="1400" dirty="0"/>
          </a:p>
          <a:p>
            <a:pPr eaLnBrk="0" hangingPunct="0"/>
            <a:r>
              <a:rPr lang="ar-SA" sz="1600" b="1" dirty="0" smtClean="0">
                <a:cs typeface="Times New Roman" pitchFamily="18" charset="0"/>
              </a:rPr>
              <a:t>هـ - </a:t>
            </a:r>
            <a:r>
              <a:rPr lang="ar-SA" sz="1600" b="1" dirty="0">
                <a:cs typeface="Times New Roman" pitchFamily="18" charset="0"/>
              </a:rPr>
              <a:t>فوائدها: </a:t>
            </a:r>
            <a:r>
              <a:rPr lang="ar-SA" sz="1600" b="1" dirty="0" smtClean="0">
                <a:cs typeface="Times New Roman" pitchFamily="18" charset="0"/>
              </a:rPr>
              <a:t>صـ49  </a:t>
            </a:r>
            <a:endParaRPr lang="en-US" sz="1400" dirty="0"/>
          </a:p>
          <a:p>
            <a:pPr eaLnBrk="0" hangingPunct="0"/>
            <a:r>
              <a:rPr lang="ar-SA" sz="1600" b="1" dirty="0" smtClean="0">
                <a:cs typeface="Times New Roman" pitchFamily="18" charset="0"/>
              </a:rPr>
              <a:t>و- </a:t>
            </a:r>
            <a:r>
              <a:rPr lang="ar-SA" sz="1600" b="1" dirty="0">
                <a:cs typeface="Times New Roman" pitchFamily="18" charset="0"/>
              </a:rPr>
              <a:t>كتاب تحفة </a:t>
            </a:r>
            <a:r>
              <a:rPr lang="ar-SA" sz="1600" b="1" dirty="0" smtClean="0">
                <a:cs typeface="Times New Roman" pitchFamily="18" charset="0"/>
              </a:rPr>
              <a:t>الأشراف </a:t>
            </a:r>
            <a:r>
              <a:rPr lang="ar-SA" sz="1600" b="1" dirty="0">
                <a:cs typeface="Times New Roman" pitchFamily="18" charset="0"/>
              </a:rPr>
              <a:t>للمزي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ز- ذخائر المواريث</a:t>
            </a:r>
            <a:endParaRPr lang="ar-SA" dirty="0"/>
          </a:p>
        </p:txBody>
      </p:sp>
      <p:sp>
        <p:nvSpPr>
          <p:cNvPr id="5131" name="Text Box 4"/>
          <p:cNvSpPr txBox="1">
            <a:spLocks noChangeArrowheads="1"/>
          </p:cNvSpPr>
          <p:nvPr/>
        </p:nvSpPr>
        <p:spPr bwMode="auto">
          <a:xfrm>
            <a:off x="8534400" y="1557338"/>
            <a:ext cx="1371599" cy="20240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متى نستعين بهذه الطريقة؟</a:t>
            </a:r>
          </a:p>
          <a:p>
            <a:r>
              <a:rPr lang="ar-SA" sz="1400" b="1" dirty="0"/>
              <a:t>إذا كان اسم الصحابي راوي الحديث مذكورا في الحديث المراد تخريجه.</a:t>
            </a:r>
          </a:p>
          <a:p>
            <a:endParaRPr lang="ar-SA" dirty="0">
              <a:solidFill>
                <a:srgbClr val="CC6600"/>
              </a:solidFill>
            </a:endParaRPr>
          </a:p>
        </p:txBody>
      </p:sp>
      <p:sp>
        <p:nvSpPr>
          <p:cNvPr id="5132" name="Line 9"/>
          <p:cNvSpPr>
            <a:spLocks noChangeShapeType="1"/>
          </p:cNvSpPr>
          <p:nvPr/>
        </p:nvSpPr>
        <p:spPr bwMode="auto">
          <a:xfrm>
            <a:off x="741363" y="1196975"/>
            <a:ext cx="86566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3" name="Rectangle 15"/>
          <p:cNvSpPr>
            <a:spLocks noChangeArrowheads="1"/>
          </p:cNvSpPr>
          <p:nvPr/>
        </p:nvSpPr>
        <p:spPr bwMode="auto">
          <a:xfrm>
            <a:off x="133350" y="60465"/>
            <a:ext cx="9788525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14300"/>
            <a:r>
              <a:rPr lang="ar-SA" sz="1200" b="1" dirty="0" smtClean="0">
                <a:cs typeface="Times New Roman" pitchFamily="18" charset="0"/>
              </a:rPr>
              <a:t>(*) يُستعان </a:t>
            </a:r>
            <a:r>
              <a:rPr lang="ar-SA" sz="1200" b="1" dirty="0">
                <a:cs typeface="Times New Roman" pitchFamily="18" charset="0"/>
              </a:rPr>
              <a:t>بكتاب معجم مسانيد كتب الحديث لأبي </a:t>
            </a:r>
            <a:r>
              <a:rPr lang="ar-SA" sz="1200" b="1" dirty="0" smtClean="0">
                <a:cs typeface="Times New Roman" pitchFamily="18" charset="0"/>
              </a:rPr>
              <a:t>الفداء التوني</a:t>
            </a:r>
            <a:endParaRPr lang="en-US" sz="1200" dirty="0"/>
          </a:p>
          <a:p>
            <a:pPr indent="114300" eaLnBrk="0" hangingPunct="0"/>
            <a:r>
              <a:rPr lang="ar-SA" sz="1200" b="1" dirty="0">
                <a:cs typeface="Times New Roman" pitchFamily="18" charset="0"/>
              </a:rPr>
              <a:t> </a:t>
            </a:r>
            <a:r>
              <a:rPr lang="ar-SA" sz="1200" b="1" dirty="0" smtClean="0">
                <a:cs typeface="Times New Roman" pitchFamily="18" charset="0"/>
              </a:rPr>
              <a:t>للوصول إلى حديث في كتب </a:t>
            </a:r>
            <a:r>
              <a:rPr lang="ar-SA" sz="1200" b="1" dirty="0" err="1">
                <a:cs typeface="Times New Roman" pitchFamily="18" charset="0"/>
              </a:rPr>
              <a:t>المسانيد</a:t>
            </a:r>
            <a:r>
              <a:rPr lang="ar-SA" sz="1200" b="1" dirty="0">
                <a:cs typeface="Times New Roman" pitchFamily="18" charset="0"/>
              </a:rPr>
              <a:t> </a:t>
            </a:r>
            <a:r>
              <a:rPr lang="ar-SA" sz="1200" b="1" dirty="0" smtClean="0">
                <a:cs typeface="Times New Roman" pitchFamily="18" charset="0"/>
              </a:rPr>
              <a:t>والمعاجم والأطراف (مهم جداَ).</a:t>
            </a:r>
            <a:r>
              <a:rPr lang="ar-SA" sz="1600" b="1" dirty="0" smtClean="0">
                <a:cs typeface="Times New Roman" pitchFamily="18" charset="0"/>
              </a:rPr>
              <a:t>                   </a:t>
            </a:r>
            <a:r>
              <a:rPr lang="ar-SA" sz="1400" b="1" dirty="0" smtClean="0">
                <a:cs typeface="Times New Roman" pitchFamily="18" charset="0"/>
              </a:rPr>
              <a:t>الطريقة الأولى</a:t>
            </a:r>
          </a:p>
          <a:p>
            <a:pPr indent="114300" eaLnBrk="0" hangingPunct="0"/>
            <a:endParaRPr lang="en-US" sz="1400" dirty="0"/>
          </a:p>
          <a:p>
            <a:pPr indent="114300" algn="ctr" eaLnBrk="0" hangingPunct="0"/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التخريج عن طريق معرفة الراوي الأعلى (صحابي </a:t>
            </a: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أو من دونه)</a:t>
            </a:r>
            <a:endParaRPr lang="ar-SA" sz="1600" b="1" dirty="0">
              <a:solidFill>
                <a:srgbClr val="CC6600"/>
              </a:solidFill>
            </a:endParaRPr>
          </a:p>
          <a:p>
            <a:pPr indent="114300" algn="ctr" eaLnBrk="0" hangingPunct="0"/>
            <a:r>
              <a:rPr lang="ar-SA" sz="1600" b="1" dirty="0">
                <a:cs typeface="Times New Roman" pitchFamily="18" charset="0"/>
              </a:rPr>
              <a:t> </a:t>
            </a:r>
            <a:endParaRPr lang="en-US" sz="1200" dirty="0"/>
          </a:p>
          <a:p>
            <a:pPr indent="114300" algn="ctr" rtl="0" eaLnBrk="0" hangingPunct="0"/>
            <a:endParaRPr lang="en-US" sz="1200" dirty="0"/>
          </a:p>
        </p:txBody>
      </p:sp>
      <p:sp>
        <p:nvSpPr>
          <p:cNvPr id="5134" name="Rectangle 18"/>
          <p:cNvSpPr>
            <a:spLocks noChangeArrowheads="1"/>
          </p:cNvSpPr>
          <p:nvPr/>
        </p:nvSpPr>
        <p:spPr bwMode="auto">
          <a:xfrm>
            <a:off x="8586788" y="3688313"/>
            <a:ext cx="131921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1600" b="1" dirty="0"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 مثال </a:t>
            </a:r>
            <a:r>
              <a:rPr lang="ar-SA" sz="1600" b="1" dirty="0" err="1">
                <a:cs typeface="Times New Roman" pitchFamily="18" charset="0"/>
              </a:rPr>
              <a:t>المسانيد</a:t>
            </a:r>
            <a:r>
              <a:rPr lang="ar-SA" sz="1600" b="1" dirty="0">
                <a:cs typeface="Times New Roman" pitchFamily="18" charset="0"/>
              </a:rPr>
              <a:t> 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 مثال المعاجم: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 مثال الأطراف :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400" dirty="0"/>
          </a:p>
          <a:p>
            <a:pPr algn="l" eaLnBrk="0" hangingPunct="0"/>
            <a:r>
              <a:rPr lang="en-US" sz="1200" dirty="0">
                <a:cs typeface="Times New Roman" pitchFamily="18" charset="0"/>
              </a:rPr>
              <a:t>                   </a:t>
            </a:r>
            <a:endParaRPr lang="en-US" dirty="0"/>
          </a:p>
        </p:txBody>
      </p:sp>
      <p:sp>
        <p:nvSpPr>
          <p:cNvPr id="5135" name="Rectangle 20"/>
          <p:cNvSpPr>
            <a:spLocks noChangeArrowheads="1"/>
          </p:cNvSpPr>
          <p:nvPr/>
        </p:nvSpPr>
        <p:spPr bwMode="auto">
          <a:xfrm>
            <a:off x="1676400" y="5257800"/>
            <a:ext cx="81216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1600" b="1" dirty="0" smtClean="0">
                <a:cs typeface="Times New Roman" pitchFamily="18" charset="0"/>
              </a:rPr>
              <a:t>(**) وتدخل </a:t>
            </a:r>
            <a:r>
              <a:rPr lang="ar-SA" sz="1600" b="1" dirty="0">
                <a:cs typeface="Times New Roman" pitchFamily="18" charset="0"/>
              </a:rPr>
              <a:t>معنا أيضا </a:t>
            </a:r>
            <a:r>
              <a:rPr lang="ar-SA" sz="1600" b="1" dirty="0" smtClean="0">
                <a:cs typeface="Times New Roman" pitchFamily="18" charset="0"/>
              </a:rPr>
              <a:t>الكتب المُصنفة </a:t>
            </a:r>
            <a:r>
              <a:rPr lang="ar-SA" sz="1600" b="1" dirty="0">
                <a:cs typeface="Times New Roman" pitchFamily="18" charset="0"/>
              </a:rPr>
              <a:t>في أحاديث صحابي </a:t>
            </a:r>
            <a:r>
              <a:rPr lang="ar-SA" sz="1600" b="1" dirty="0" smtClean="0">
                <a:cs typeface="Times New Roman" pitchFamily="18" charset="0"/>
              </a:rPr>
              <a:t>معين: </a:t>
            </a:r>
            <a:r>
              <a:rPr lang="ar-SA" sz="1600" b="1" dirty="0">
                <a:cs typeface="Times New Roman" pitchFamily="18" charset="0"/>
              </a:rPr>
              <a:t>كمسند أبي بكر الصديق </a:t>
            </a:r>
            <a:r>
              <a:rPr lang="ar-SA" sz="1600" b="1" dirty="0" smtClean="0">
                <a:cs typeface="Times New Roman" pitchFamily="18" charset="0"/>
              </a:rPr>
              <a:t>للمروزي، </a:t>
            </a:r>
            <a:r>
              <a:rPr lang="ar-SA" sz="1600" b="1" dirty="0">
                <a:cs typeface="Times New Roman" pitchFamily="18" charset="0"/>
              </a:rPr>
              <a:t>ومسند سعد بن أبي </a:t>
            </a:r>
            <a:r>
              <a:rPr lang="ar-SA" sz="1600" b="1" dirty="0" smtClean="0">
                <a:cs typeface="Times New Roman" pitchFamily="18" charset="0"/>
              </a:rPr>
              <a:t>وقاص للدورقي، </a:t>
            </a:r>
            <a:r>
              <a:rPr lang="ar-SA" sz="1600" b="1" dirty="0">
                <a:cs typeface="Times New Roman" pitchFamily="18" charset="0"/>
              </a:rPr>
              <a:t>ومسند </a:t>
            </a:r>
            <a:r>
              <a:rPr lang="ar-SA" sz="1600" b="1" dirty="0" smtClean="0">
                <a:cs typeface="Times New Roman" pitchFamily="18" charset="0"/>
              </a:rPr>
              <a:t>عبد الله بن </a:t>
            </a:r>
            <a:r>
              <a:rPr lang="ar-SA" sz="1600" b="1">
                <a:cs typeface="Times New Roman" pitchFamily="18" charset="0"/>
              </a:rPr>
              <a:t>عمر </a:t>
            </a:r>
            <a:r>
              <a:rPr lang="ar-SA" sz="1600" b="1" smtClean="0">
                <a:cs typeface="Times New Roman" pitchFamily="18" charset="0"/>
              </a:rPr>
              <a:t>للطرسوسي</a:t>
            </a:r>
            <a:r>
              <a:rPr lang="ar-SA" sz="1600" b="1" dirty="0">
                <a:cs typeface="Times New Roman" pitchFamily="18" charset="0"/>
              </a:rPr>
              <a:t>.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dirty="0" smtClean="0">
                <a:solidFill>
                  <a:srgbClr val="C00000"/>
                </a:solidFill>
                <a:cs typeface="Arial" pitchFamily="34" charset="0"/>
              </a:rPr>
              <a:t>متى نلجأ إلى هذه الطريقة وما هي الكتب المساعدة في ذلك ؟ </a:t>
            </a:r>
            <a:endParaRPr lang="ar-SA" sz="3600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r>
              <a:rPr lang="ar-SA" b="1" dirty="0" smtClean="0">
                <a:solidFill>
                  <a:srgbClr val="CC6600"/>
                </a:solidFill>
              </a:rPr>
              <a:t>نلجأ إلى هذه الطريقة</a:t>
            </a:r>
            <a:r>
              <a:rPr lang="ar-SA" b="1" dirty="0" smtClean="0"/>
              <a:t> إذا كان اسم الصحابي راوي الحديث مذكورا في الحديث المراد تخريجه.</a:t>
            </a:r>
          </a:p>
          <a:p>
            <a:r>
              <a:rPr lang="ar-SA" b="1" dirty="0" smtClean="0">
                <a:solidFill>
                  <a:srgbClr val="CC6600"/>
                </a:solidFill>
              </a:rPr>
              <a:t>أما الكتب التي نرجع إليها ونستعين </a:t>
            </a:r>
            <a:r>
              <a:rPr lang="ar-SA" b="1" dirty="0" err="1" smtClean="0">
                <a:solidFill>
                  <a:srgbClr val="CC6600"/>
                </a:solidFill>
              </a:rPr>
              <a:t>بها</a:t>
            </a:r>
            <a:r>
              <a:rPr lang="ar-SA" b="1" dirty="0" smtClean="0">
                <a:solidFill>
                  <a:srgbClr val="CC6600"/>
                </a:solidFill>
              </a:rPr>
              <a:t> في التخريج بهذه الطريقة، فهي :</a:t>
            </a:r>
          </a:p>
          <a:p>
            <a:r>
              <a:rPr lang="ar-SA" b="1" dirty="0" smtClean="0"/>
              <a:t>1- كتب </a:t>
            </a:r>
            <a:r>
              <a:rPr lang="ar-SA" b="1" dirty="0" err="1" smtClean="0"/>
              <a:t>المسانيد</a:t>
            </a:r>
            <a:r>
              <a:rPr lang="ar-SA" b="1" dirty="0" smtClean="0"/>
              <a:t>. </a:t>
            </a:r>
          </a:p>
          <a:p>
            <a:r>
              <a:rPr lang="ar-SA" b="1" dirty="0" smtClean="0"/>
              <a:t>2- كتب المعاجم.</a:t>
            </a:r>
          </a:p>
          <a:p>
            <a:r>
              <a:rPr lang="ar-SA" b="1" dirty="0" smtClean="0"/>
              <a:t>3- كتب الأطراف.</a:t>
            </a:r>
          </a:p>
          <a:p>
            <a:r>
              <a:rPr lang="ar-SA" b="1" dirty="0" smtClean="0"/>
              <a:t>4- الفهارس المُرتِبة للأحاديث على أسماء الصحابة.</a:t>
            </a:r>
          </a:p>
          <a:p>
            <a:r>
              <a:rPr lang="ar-SA" b="1" dirty="0" smtClean="0"/>
              <a:t>5- كتب تراجم الصحابة.</a:t>
            </a:r>
          </a:p>
          <a:p>
            <a:r>
              <a:rPr lang="ar-SA" b="1" dirty="0" smtClean="0"/>
              <a:t>6- الكتب المُصَنـَفة في أحاديث صحابي معين.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أولا: كتب </a:t>
            </a:r>
            <a:r>
              <a:rPr lang="ar-SA" dirty="0" err="1" smtClean="0">
                <a:solidFill>
                  <a:srgbClr val="C00000"/>
                </a:solidFill>
                <a:cs typeface="Arial" pitchFamily="34" charset="0"/>
              </a:rPr>
              <a:t>المسانيــــد</a:t>
            </a: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ar-SA" sz="3200" dirty="0" smtClean="0">
                <a:solidFill>
                  <a:srgbClr val="0070C0"/>
                </a:solidFill>
                <a:cs typeface="Arial" pitchFamily="34" charset="0"/>
              </a:rPr>
              <a:t>(مصادر أصلية)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ar-SA" sz="2000" b="1" dirty="0" smtClean="0">
                <a:solidFill>
                  <a:srgbClr val="CC6600"/>
                </a:solidFill>
              </a:rPr>
              <a:t> تعريفها/ </a:t>
            </a:r>
          </a:p>
          <a:p>
            <a:pPr>
              <a:lnSpc>
                <a:spcPct val="80000"/>
              </a:lnSpc>
            </a:pPr>
            <a:r>
              <a:rPr lang="ar-SA" sz="2000" b="1" dirty="0" smtClean="0"/>
              <a:t> </a:t>
            </a:r>
            <a:r>
              <a:rPr lang="ar-SA" sz="2000" b="1" dirty="0" err="1" smtClean="0"/>
              <a:t>المسانيد</a:t>
            </a:r>
            <a:r>
              <a:rPr lang="ar-SA" sz="2000" b="1" dirty="0" smtClean="0"/>
              <a:t> جمع مسند وهي الكتب التي رويت  فيها الأحاديث بإسناد المؤلف مع ترتيبها بذكر أسماء الصحابة وذكر أحاديث كل صحابي على حده.</a:t>
            </a:r>
          </a:p>
          <a:p>
            <a:pPr>
              <a:lnSpc>
                <a:spcPct val="80000"/>
              </a:lnSpc>
            </a:pPr>
            <a:r>
              <a:rPr lang="ar-SA" sz="2000" b="1" dirty="0" smtClean="0">
                <a:solidFill>
                  <a:srgbClr val="CC6600"/>
                </a:solidFill>
              </a:rPr>
              <a:t>   عددها /</a:t>
            </a:r>
          </a:p>
          <a:p>
            <a:pPr>
              <a:lnSpc>
                <a:spcPct val="80000"/>
              </a:lnSpc>
            </a:pPr>
            <a:r>
              <a:rPr lang="ar-SA" sz="2000" b="1" dirty="0" smtClean="0"/>
              <a:t> تبلغ مائة مسند أو تزيد وذكر الكتاني في كتابه</a:t>
            </a:r>
          </a:p>
          <a:p>
            <a:pPr>
              <a:lnSpc>
                <a:spcPct val="80000"/>
              </a:lnSpc>
            </a:pPr>
            <a:r>
              <a:rPr lang="ar-SA" sz="2000" b="1" dirty="0" smtClean="0"/>
              <a:t> " الرسالة المستطرفة " اثنين وثمانين مسندا.</a:t>
            </a:r>
          </a:p>
          <a:p>
            <a:pPr>
              <a:lnSpc>
                <a:spcPct val="80000"/>
              </a:lnSpc>
            </a:pPr>
            <a:r>
              <a:rPr lang="ar-SA" sz="2000" b="1" dirty="0" smtClean="0">
                <a:solidFill>
                  <a:srgbClr val="CC6600"/>
                </a:solidFill>
              </a:rPr>
              <a:t>   ترتيبها / </a:t>
            </a:r>
          </a:p>
          <a:p>
            <a:pPr>
              <a:lnSpc>
                <a:spcPct val="80000"/>
              </a:lnSpc>
            </a:pPr>
            <a:r>
              <a:rPr lang="ar-SA" sz="2000" b="1" dirty="0" smtClean="0"/>
              <a:t>أما ترتيب </a:t>
            </a:r>
            <a:r>
              <a:rPr lang="ar-SA" sz="2000" b="1" dirty="0" err="1" smtClean="0"/>
              <a:t>مسانيد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الصحابه</a:t>
            </a:r>
            <a:r>
              <a:rPr lang="ar-SA" sz="2000" b="1" dirty="0" smtClean="0"/>
              <a:t> فهي مرتبة على :</a:t>
            </a:r>
          </a:p>
          <a:p>
            <a:pPr lvl="1" algn="just" rtl="1">
              <a:lnSpc>
                <a:spcPct val="80000"/>
              </a:lnSpc>
              <a:buBlip>
                <a:blip r:embed="rId2"/>
              </a:buBlip>
            </a:pPr>
            <a:r>
              <a:rPr lang="ar-SA" sz="2000" b="1" dirty="0" smtClean="0"/>
              <a:t>نسق حروف المعجم </a:t>
            </a:r>
          </a:p>
          <a:p>
            <a:pPr lvl="1" algn="just" rtl="1">
              <a:lnSpc>
                <a:spcPct val="80000"/>
              </a:lnSpc>
              <a:buBlip>
                <a:blip r:embed="rId2"/>
              </a:buBlip>
            </a:pPr>
            <a:r>
              <a:rPr lang="ar-SA" sz="2000" b="1" dirty="0" smtClean="0"/>
              <a:t>أو السابقة في الإسلام </a:t>
            </a:r>
          </a:p>
          <a:p>
            <a:pPr lvl="1" algn="just" rtl="1">
              <a:lnSpc>
                <a:spcPct val="80000"/>
              </a:lnSpc>
              <a:buBlip>
                <a:blip r:embed="rId2"/>
              </a:buBlip>
            </a:pPr>
            <a:r>
              <a:rPr lang="ar-SA" sz="2000" b="1" dirty="0" smtClean="0"/>
              <a:t>أو القبائل </a:t>
            </a:r>
          </a:p>
          <a:p>
            <a:pPr lvl="1" algn="just" rtl="1">
              <a:lnSpc>
                <a:spcPct val="80000"/>
              </a:lnSpc>
              <a:buBlip>
                <a:blip r:embed="rId2"/>
              </a:buBlip>
            </a:pPr>
            <a:r>
              <a:rPr lang="ar-SA" sz="2000" b="1" dirty="0" smtClean="0"/>
              <a:t>أو البلدان ... لكن أغلب من ألف في </a:t>
            </a:r>
            <a:r>
              <a:rPr lang="ar-SA" sz="2000" b="1" dirty="0" err="1" smtClean="0"/>
              <a:t>المسانيد</a:t>
            </a:r>
            <a:r>
              <a:rPr lang="ar-SA" sz="2000" b="1" dirty="0" smtClean="0"/>
              <a:t> يبدأ بالعشر المبشرين بالجنة مثل مسند أحمد </a:t>
            </a:r>
            <a:r>
              <a:rPr lang="ar-SA" sz="2000" b="1" dirty="0" err="1" smtClean="0"/>
              <a:t>والحميدي</a:t>
            </a:r>
            <a:r>
              <a:rPr lang="ar-SA" sz="2000" b="1" dirty="0" smtClean="0"/>
              <a:t> وغيرهما ..</a:t>
            </a:r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r-SA" sz="2400" b="1" dirty="0" smtClean="0">
                <a:solidFill>
                  <a:srgbClr val="CC6600"/>
                </a:solidFill>
              </a:rPr>
              <a:t>أسماء بعض </a:t>
            </a:r>
            <a:r>
              <a:rPr lang="ar-SA" sz="2400" b="1" dirty="0" err="1" smtClean="0">
                <a:solidFill>
                  <a:srgbClr val="CC6600"/>
                </a:solidFill>
              </a:rPr>
              <a:t>المسانيد</a:t>
            </a:r>
            <a:r>
              <a:rPr lang="ar-SA" sz="2400" b="1" dirty="0" smtClean="0">
                <a:solidFill>
                  <a:srgbClr val="CC6600"/>
                </a:solidFill>
              </a:rPr>
              <a:t>/</a:t>
            </a:r>
          </a:p>
          <a:p>
            <a:pPr lvl="1"/>
            <a:r>
              <a:rPr lang="ar-SA" sz="2000" b="1" dirty="0" smtClean="0"/>
              <a:t>1- مسند أحمد بن حنبل (مطبوع).</a:t>
            </a:r>
          </a:p>
          <a:p>
            <a:pPr lvl="1"/>
            <a:r>
              <a:rPr lang="ar-SA" sz="2000" b="1" dirty="0" smtClean="0"/>
              <a:t>2- مسند </a:t>
            </a:r>
            <a:r>
              <a:rPr lang="ar-SA" sz="2000" b="1" dirty="0" err="1" smtClean="0"/>
              <a:t>الحميدي</a:t>
            </a:r>
            <a:r>
              <a:rPr lang="ar-SA" sz="2000" b="1" dirty="0" smtClean="0"/>
              <a:t> (مطبوع). </a:t>
            </a:r>
          </a:p>
          <a:p>
            <a:pPr lvl="1"/>
            <a:r>
              <a:rPr lang="ar-SA" sz="2000" b="1" dirty="0" smtClean="0"/>
              <a:t>3- مسند أبي داود </a:t>
            </a:r>
            <a:r>
              <a:rPr lang="ar-SA" sz="2000" b="1" dirty="0" err="1" smtClean="0"/>
              <a:t>الطيالسي</a:t>
            </a:r>
            <a:r>
              <a:rPr lang="ar-SA" sz="2000" b="1" dirty="0" smtClean="0"/>
              <a:t> (مطبوع).</a:t>
            </a:r>
          </a:p>
          <a:p>
            <a:pPr lvl="1"/>
            <a:r>
              <a:rPr lang="ar-SA" sz="2000" b="1" dirty="0" smtClean="0"/>
              <a:t>4- مسند أبي يعلى الموصلي (مطبوع).</a:t>
            </a:r>
            <a:endParaRPr lang="en-US" sz="2000" b="1" dirty="0" smtClean="0"/>
          </a:p>
          <a:p>
            <a:pPr lvl="1"/>
            <a:r>
              <a:rPr lang="ar-SA" sz="2000" b="1" dirty="0" smtClean="0"/>
              <a:t>5- مسند عبد بن حميد (مطبوع).</a:t>
            </a:r>
          </a:p>
          <a:p>
            <a:pPr lvl="1">
              <a:lnSpc>
                <a:spcPct val="110000"/>
              </a:lnSpc>
            </a:pPr>
            <a:r>
              <a:rPr lang="ar-SA" sz="2000" b="1" dirty="0" smtClean="0"/>
              <a:t>6- مسند </a:t>
            </a:r>
            <a:r>
              <a:rPr lang="ar-SA" sz="2000" b="1" dirty="0" err="1" smtClean="0"/>
              <a:t>الروياني</a:t>
            </a:r>
            <a:r>
              <a:rPr lang="ar-SA" sz="2000" b="1" dirty="0" smtClean="0"/>
              <a:t> (مطبوع). </a:t>
            </a:r>
          </a:p>
          <a:p>
            <a:pPr lvl="1">
              <a:lnSpc>
                <a:spcPct val="110000"/>
              </a:lnSpc>
            </a:pPr>
            <a:r>
              <a:rPr lang="ar-SA" sz="2000" b="1" dirty="0" smtClean="0"/>
              <a:t>7- مسند </a:t>
            </a:r>
            <a:r>
              <a:rPr lang="ar-SA" sz="2000" b="1" dirty="0" err="1" smtClean="0"/>
              <a:t>الشاشي</a:t>
            </a:r>
            <a:r>
              <a:rPr lang="ar-SA" sz="2000" b="1" dirty="0" smtClean="0"/>
              <a:t> (مطبوع). </a:t>
            </a:r>
            <a:endParaRPr lang="en-US" sz="2000" b="1" dirty="0" smtClean="0"/>
          </a:p>
          <a:p>
            <a:pPr marL="171450" lvl="1" rtl="1"/>
            <a:r>
              <a:rPr lang="ar-SA" sz="2000" b="1" dirty="0" smtClean="0"/>
              <a:t>8- مسند الشاميين، للطبراني (مطبوع)، وهو من الأمثلة على الكتب المرتبة على البلدان. </a:t>
            </a:r>
            <a:endParaRPr lang="en-US" sz="20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تــابـــــــــــــــــع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rgbClr val="CC6600"/>
                </a:solidFill>
              </a:rPr>
              <a:t>هل استوعبت </a:t>
            </a:r>
            <a:r>
              <a:rPr lang="ar-SA" sz="1600" b="1" dirty="0" err="1" smtClean="0">
                <a:solidFill>
                  <a:srgbClr val="CC6600"/>
                </a:solidFill>
              </a:rPr>
              <a:t>المسانيد</a:t>
            </a:r>
            <a:r>
              <a:rPr lang="ar-SA" sz="1600" b="1" dirty="0" smtClean="0">
                <a:solidFill>
                  <a:srgbClr val="CC6600"/>
                </a:solidFill>
              </a:rPr>
              <a:t> أحاديث كل صحابي ؟</a:t>
            </a:r>
          </a:p>
          <a:p>
            <a:r>
              <a:rPr lang="ar-SA" sz="1600" b="1" dirty="0" smtClean="0"/>
              <a:t>لا.. لم تستوعب أحاديث كل صحابي ولم يدع مؤلفوها ذلك ..</a:t>
            </a:r>
          </a:p>
          <a:p>
            <a:r>
              <a:rPr lang="ar-SA" sz="1600" b="1" dirty="0" smtClean="0">
                <a:solidFill>
                  <a:srgbClr val="CC6600"/>
                </a:solidFill>
              </a:rPr>
              <a:t>فمثال ذلك/ </a:t>
            </a:r>
            <a:r>
              <a:rPr lang="ar-SA" sz="1600" b="1" dirty="0" smtClean="0"/>
              <a:t>أحاديث أبي هريرة فهي منتشرة في جميع كتب الحديث وقد نجد بعضها موجودة عند جماعة ولم توجد عند غيرهم وبعضهم قد تفرد بروايتها دون غيره ..</a:t>
            </a:r>
          </a:p>
          <a:p>
            <a:r>
              <a:rPr lang="ar-SA" sz="1600" b="1" dirty="0" smtClean="0">
                <a:solidFill>
                  <a:srgbClr val="CC6600"/>
                </a:solidFill>
              </a:rPr>
              <a:t> طريقة الوصول إلى الحديث في كتب </a:t>
            </a:r>
            <a:r>
              <a:rPr lang="ar-SA" sz="1600" b="1" dirty="0" err="1" smtClean="0">
                <a:solidFill>
                  <a:srgbClr val="CC6600"/>
                </a:solidFill>
              </a:rPr>
              <a:t>المسانيد</a:t>
            </a:r>
            <a:r>
              <a:rPr lang="ar-SA" sz="1600" b="1" dirty="0" smtClean="0">
                <a:solidFill>
                  <a:srgbClr val="CC6600"/>
                </a:solidFill>
              </a:rPr>
              <a:t> /</a:t>
            </a:r>
            <a:r>
              <a:rPr lang="ar-SA" sz="1600" b="1" dirty="0" smtClean="0"/>
              <a:t>            </a:t>
            </a:r>
            <a:endParaRPr lang="en-US" sz="1600" b="1" dirty="0" smtClean="0"/>
          </a:p>
          <a:p>
            <a:r>
              <a:rPr lang="ar-SA" sz="1600" b="1" dirty="0" smtClean="0"/>
              <a:t>وذلك عن الطريق الرجوع إلى فهرس كل كتاب، أو عن طريق الرجوع إلى كتاب معجم  </a:t>
            </a:r>
            <a:r>
              <a:rPr lang="ar-SA" sz="1600" b="1" dirty="0" err="1" smtClean="0"/>
              <a:t>مسانيد</a:t>
            </a:r>
            <a:r>
              <a:rPr lang="ar-SA" sz="1600" b="1" dirty="0" smtClean="0"/>
              <a:t> كتب الحديث لأبي الفداء سامي </a:t>
            </a:r>
            <a:r>
              <a:rPr lang="ar-SA" sz="1600" b="1" dirty="0" err="1" smtClean="0"/>
              <a:t>التوني</a:t>
            </a:r>
            <a:r>
              <a:rPr lang="ar-SA" sz="1600" b="1" dirty="0" smtClean="0"/>
              <a:t>، والمُشار إليه في أول المحاضرة.</a:t>
            </a:r>
          </a:p>
          <a:p>
            <a:r>
              <a:rPr lang="ar-SA" sz="1600" b="1" dirty="0" smtClean="0"/>
              <a:t> </a:t>
            </a:r>
            <a:r>
              <a:rPr lang="ar-SA" sz="1600" b="1" dirty="0" smtClean="0">
                <a:solidFill>
                  <a:srgbClr val="CC6600"/>
                </a:solidFill>
              </a:rPr>
              <a:t>صياغة التخريج /</a:t>
            </a:r>
          </a:p>
          <a:p>
            <a:r>
              <a:rPr lang="ar-SA" sz="1600" b="1" dirty="0" smtClean="0"/>
              <a:t>ذكر المصدر ثم الجزء والصفحة ورقم الحديث إن وجد واسم الصحابي والحكم على الحديث من خلال الرجوع إلى كتب التخريج </a:t>
            </a:r>
            <a:r>
              <a:rPr lang="ar-SA" sz="1600" b="1" dirty="0" err="1" smtClean="0"/>
              <a:t>كـ</a:t>
            </a:r>
            <a:r>
              <a:rPr lang="ar-SA" sz="1600" b="1" dirty="0" smtClean="0"/>
              <a:t> (كنصب الراية, والبدر المنير, والتلخيص </a:t>
            </a:r>
            <a:r>
              <a:rPr lang="ar-SA" sz="1600" b="1" dirty="0" err="1" smtClean="0"/>
              <a:t>الحبير</a:t>
            </a:r>
            <a:r>
              <a:rPr lang="ar-SA" sz="1600" b="1" dirty="0" smtClean="0"/>
              <a:t>).  </a:t>
            </a:r>
          </a:p>
          <a:p>
            <a:r>
              <a:rPr lang="ar-SA" sz="1600" b="1" dirty="0" smtClean="0">
                <a:solidFill>
                  <a:srgbClr val="CC6600"/>
                </a:solidFill>
              </a:rPr>
              <a:t>مثال/ </a:t>
            </a:r>
            <a:r>
              <a:rPr lang="ar-SA" sz="1600" b="1" dirty="0" smtClean="0"/>
              <a:t>أخرجه </a:t>
            </a:r>
            <a:r>
              <a:rPr lang="ar-SA" sz="1600" b="1" dirty="0" err="1" smtClean="0"/>
              <a:t>الحميدي</a:t>
            </a:r>
            <a:r>
              <a:rPr lang="ar-SA" sz="1600" b="1" dirty="0" smtClean="0"/>
              <a:t> في مسنده (321/1 رقم 141) من حديث عامر بن ربيعة عن أبيه بلفظه.</a:t>
            </a:r>
          </a:p>
          <a:p>
            <a:r>
              <a:rPr lang="ar-SA" sz="1600" b="1" dirty="0" smtClean="0"/>
              <a:t>            والحديث قال عنه ابن حجر: إسناده صحيح .</a:t>
            </a:r>
          </a:p>
          <a:p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87313"/>
            <a:r>
              <a:rPr lang="ar-SA" sz="1600" b="1" dirty="0" smtClean="0">
                <a:solidFill>
                  <a:srgbClr val="CC6600"/>
                </a:solidFill>
              </a:rPr>
              <a:t>التعريف بأهم الكتب :</a:t>
            </a:r>
          </a:p>
          <a:p>
            <a:pPr marL="87313"/>
            <a:r>
              <a:rPr lang="ar-SA" sz="1600" b="1" dirty="0" smtClean="0">
                <a:solidFill>
                  <a:srgbClr val="CC6600"/>
                </a:solidFill>
              </a:rPr>
              <a:t>1. مسند أحمد بن حنبل (ت 241 هـ) وهو أشهر وأكبر المسانيد</a:t>
            </a:r>
          </a:p>
          <a:p>
            <a:pPr marL="87313"/>
            <a:r>
              <a:rPr lang="ar-SA" sz="1600" b="1" dirty="0" smtClean="0"/>
              <a:t>رتب كتابه على </a:t>
            </a:r>
            <a:r>
              <a:rPr lang="ar-SA" sz="1600" b="1" dirty="0" err="1" smtClean="0"/>
              <a:t>مسانيد</a:t>
            </a:r>
            <a:r>
              <a:rPr lang="ar-SA" sz="1600" b="1" dirty="0" smtClean="0"/>
              <a:t> الصحابة، وفيه حوالي 30ألف حديث .</a:t>
            </a:r>
          </a:p>
          <a:p>
            <a:pPr marL="87313"/>
            <a:r>
              <a:rPr lang="ar-SA" sz="1600" b="1" dirty="0" smtClean="0"/>
              <a:t> بدأ في ترتيبه بالخلفاء الأربعة ثم بقية المبشرين بالجنة ثم رتب البقية باعتبار المكان والقبيلة والسابقة في الإسلام .</a:t>
            </a:r>
          </a:p>
          <a:p>
            <a:pPr marL="87313"/>
            <a:r>
              <a:rPr lang="ar-SA" sz="1600" b="1" dirty="0" smtClean="0"/>
              <a:t>وقد </a:t>
            </a:r>
            <a:r>
              <a:rPr lang="ar-SA" sz="1600" b="1" dirty="0" err="1" smtClean="0"/>
              <a:t>اشتمل</a:t>
            </a:r>
            <a:r>
              <a:rPr lang="ar-SA" sz="1600" b="1" dirty="0" smtClean="0"/>
              <a:t> هذا المسند على ( 904) مسندا من مسانيد الصحابة ويشتمل على بعض مسانيد التابعين و مسانيد النساء.</a:t>
            </a:r>
          </a:p>
          <a:p>
            <a:pPr marL="87313"/>
            <a:r>
              <a:rPr lang="ar-SA" sz="1600" b="1" dirty="0" smtClean="0">
                <a:solidFill>
                  <a:srgbClr val="CC6600"/>
                </a:solidFill>
              </a:rPr>
              <a:t>2.</a:t>
            </a:r>
            <a:r>
              <a:rPr lang="en-US" sz="1600" b="1" dirty="0" smtClean="0">
                <a:solidFill>
                  <a:srgbClr val="CC6600"/>
                </a:solidFill>
              </a:rPr>
              <a:t> </a:t>
            </a:r>
            <a:r>
              <a:rPr lang="ar-SA" sz="1600" b="1" dirty="0" smtClean="0">
                <a:solidFill>
                  <a:srgbClr val="CC6600"/>
                </a:solidFill>
              </a:rPr>
              <a:t>مسند </a:t>
            </a:r>
            <a:r>
              <a:rPr lang="ar-SA" sz="1600" b="1" dirty="0" err="1" smtClean="0">
                <a:solidFill>
                  <a:srgbClr val="CC6600"/>
                </a:solidFill>
              </a:rPr>
              <a:t>الحُميدي</a:t>
            </a:r>
            <a:r>
              <a:rPr lang="ar-SA" sz="1600" b="1" dirty="0" smtClean="0">
                <a:solidFill>
                  <a:srgbClr val="CC6600"/>
                </a:solidFill>
              </a:rPr>
              <a:t> (ت 219 هـ)</a:t>
            </a:r>
          </a:p>
          <a:p>
            <a:pPr marL="87313"/>
            <a:r>
              <a:rPr lang="ar-SA" sz="1600" b="1" dirty="0" smtClean="0"/>
              <a:t>رتب كتابه على </a:t>
            </a:r>
            <a:r>
              <a:rPr lang="ar-SA" sz="1600" b="1" dirty="0" err="1" smtClean="0"/>
              <a:t>مسانيد</a:t>
            </a:r>
            <a:r>
              <a:rPr lang="ar-SA" sz="1600" b="1" dirty="0" smtClean="0"/>
              <a:t> الصحابة، </a:t>
            </a:r>
            <a:r>
              <a:rPr lang="ar-SA" sz="1600" b="1" dirty="0" err="1" smtClean="0"/>
              <a:t>مبتدءً</a:t>
            </a:r>
            <a:r>
              <a:rPr lang="ar-SA" sz="1600" b="1" dirty="0" smtClean="0"/>
              <a:t> بالعشرة المبشرين </a:t>
            </a:r>
            <a:r>
              <a:rPr lang="ar-SA" sz="1600" b="1" dirty="0" err="1" smtClean="0"/>
              <a:t>ـ</a:t>
            </a:r>
            <a:r>
              <a:rPr lang="ar-SA" sz="1600" b="1" dirty="0" smtClean="0"/>
              <a:t> عدا طلحة </a:t>
            </a:r>
            <a:r>
              <a:rPr lang="ar-SA" sz="1600" b="1" dirty="0" err="1" smtClean="0"/>
              <a:t>ـ</a:t>
            </a:r>
            <a:r>
              <a:rPr lang="ar-SA" sz="1600" b="1" dirty="0" smtClean="0"/>
              <a:t>، ثم بقية الصحابة دون مراعاة نوع معين في الترتيب.</a:t>
            </a:r>
          </a:p>
          <a:p>
            <a:pPr marL="87313"/>
            <a:r>
              <a:rPr lang="ar-SA" sz="1600" b="1" dirty="0" err="1" smtClean="0"/>
              <a:t>اشتمل</a:t>
            </a:r>
            <a:r>
              <a:rPr lang="ar-SA" sz="1600" b="1" dirty="0" smtClean="0"/>
              <a:t> كتابه على (1300حديث) وفيه (180مسندا) من مسانيد الصحابة، روى لكل صحابي حديثا واحدا في الغالب.</a:t>
            </a:r>
          </a:p>
          <a:p>
            <a:pPr marL="87313"/>
            <a:r>
              <a:rPr lang="ar-SA" sz="1600" b="1" dirty="0" smtClean="0">
                <a:solidFill>
                  <a:srgbClr val="CC6600"/>
                </a:solidFill>
              </a:rPr>
              <a:t>3.مسند أبي داود </a:t>
            </a:r>
            <a:r>
              <a:rPr lang="ar-SA" sz="1600" b="1" dirty="0" err="1" smtClean="0">
                <a:solidFill>
                  <a:srgbClr val="CC6600"/>
                </a:solidFill>
              </a:rPr>
              <a:t>الطيالسي</a:t>
            </a:r>
            <a:r>
              <a:rPr lang="ar-SA" sz="1600" b="1" dirty="0" smtClean="0">
                <a:solidFill>
                  <a:srgbClr val="CC6600"/>
                </a:solidFill>
              </a:rPr>
              <a:t> (ت 204 هـ)</a:t>
            </a:r>
          </a:p>
          <a:p>
            <a:pPr marL="87313"/>
            <a:r>
              <a:rPr lang="ar-SA" sz="1600" b="1" dirty="0" smtClean="0"/>
              <a:t>ترتيبه كسابقيهِ عموما، </a:t>
            </a:r>
            <a:r>
              <a:rPr lang="ar-SA" sz="1600" b="1" dirty="0" err="1" smtClean="0"/>
              <a:t>اشتمل</a:t>
            </a:r>
            <a:r>
              <a:rPr lang="ar-SA" sz="1600" b="1" dirty="0" smtClean="0"/>
              <a:t> كتابه على (2767حديث) وفيه (267مسندا) من مسانيد الصحابة، يُضاف إليها عشرة سقطت من المطبوع .</a:t>
            </a:r>
            <a:endParaRPr lang="en-US" sz="16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صور مختارة  لبعض كتب </a:t>
            </a:r>
            <a:r>
              <a:rPr lang="ar-SA" dirty="0" err="1" smtClean="0">
                <a:solidFill>
                  <a:srgbClr val="C00000"/>
                </a:solidFill>
                <a:cs typeface="Arial" pitchFamily="34" charset="0"/>
              </a:rPr>
              <a:t>المسانيد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524000"/>
            <a:ext cx="305684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447800"/>
            <a:ext cx="354832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تابع لصور مختارة  لبعض كتب </a:t>
            </a:r>
            <a:r>
              <a:rPr lang="ar-SA" dirty="0" err="1" smtClean="0">
                <a:solidFill>
                  <a:srgbClr val="C00000"/>
                </a:solidFill>
                <a:cs typeface="Arial" pitchFamily="34" charset="0"/>
              </a:rPr>
              <a:t>المسانيد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5741" y="1600201"/>
            <a:ext cx="3051059" cy="435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716" y="1600200"/>
            <a:ext cx="292840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تابع لصور مختارة  لبعض كتب </a:t>
            </a:r>
            <a:r>
              <a:rPr lang="ar-SA" dirty="0" err="1" smtClean="0">
                <a:solidFill>
                  <a:srgbClr val="C00000"/>
                </a:solidFill>
                <a:cs typeface="Arial" pitchFamily="34" charset="0"/>
              </a:rPr>
              <a:t>المسانيد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600200"/>
            <a:ext cx="304800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600200"/>
            <a:ext cx="3733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2273</TotalTime>
  <Words>1004</Words>
  <Application>Microsoft Office PowerPoint</Application>
  <PresentationFormat>A4 Paper (210x297 mm)</PresentationFormat>
  <Paragraphs>134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المحاضرة الخامسة</vt:lpstr>
      <vt:lpstr>                  طرق التخريج </vt:lpstr>
      <vt:lpstr>الطريقة الأولى</vt:lpstr>
      <vt:lpstr>Slide 5</vt:lpstr>
      <vt:lpstr>متى نلجأ إلى هذه الطريقة وما هي الكتب المساعدة في ذلك ؟ </vt:lpstr>
      <vt:lpstr>أولا: كتب المسانيــــد (مصادر أصلية)</vt:lpstr>
      <vt:lpstr>تــابـــــــــــــــــع</vt:lpstr>
      <vt:lpstr>صور مختارة  لبعض كتب المسانيد</vt:lpstr>
      <vt:lpstr>تابع لصور مختارة  لبعض كتب المسانيد</vt:lpstr>
      <vt:lpstr>تابع لصور مختارة  لبعض كتب المسانيد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155</cp:revision>
  <dcterms:created xsi:type="dcterms:W3CDTF">2009-10-14T19:14:34Z</dcterms:created>
  <dcterms:modified xsi:type="dcterms:W3CDTF">2012-02-29T22:21:32Z</dcterms:modified>
</cp:coreProperties>
</file>