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475" r:id="rId3"/>
    <p:sldId id="349" r:id="rId4"/>
    <p:sldId id="350" r:id="rId5"/>
    <p:sldId id="353" r:id="rId6"/>
    <p:sldId id="354" r:id="rId7"/>
    <p:sldId id="357" r:id="rId8"/>
    <p:sldId id="358" r:id="rId9"/>
    <p:sldId id="359" r:id="rId10"/>
    <p:sldId id="360" r:id="rId11"/>
    <p:sldId id="462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2092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01310 </a:t>
            </a:r>
            <a:endParaRPr lang="ar-SA" sz="4000" dirty="0" smtClean="0">
              <a:solidFill>
                <a:schemeClr val="accent1">
                  <a:lumMod val="75000"/>
                </a:schemeClr>
              </a:solidFill>
              <a:latin typeface="AYM Wadiy S_U normal." pitchFamily="2" charset="0"/>
              <a:cs typeface="mohammad bold art 1" pitchFamily="2" charset="-78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عزت شحاتة كرار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الخامسة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EG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(1)</a:t>
            </a:r>
          </a:p>
        </p:txBody>
      </p:sp>
    </p:spTree>
    <p:extLst>
      <p:ext uri="{BB962C8B-B14F-4D97-AF65-F5344CB8AC3E}">
        <p14:creationId xmlns:p14="http://schemas.microsoft.com/office/powerpoint/2010/main" xmlns="" val="381041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الخيار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362200"/>
            <a:ext cx="8763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1600" b="1" dirty="0" smtClean="0">
                <a:cs typeface="mohammad bold art 1" pitchFamily="2" charset="-78"/>
              </a:rPr>
              <a:t>الصورة </a:t>
            </a:r>
            <a:r>
              <a:rPr lang="ar-SA" sz="1600" b="1" dirty="0">
                <a:cs typeface="mohammad bold art 1" pitchFamily="2" charset="-78"/>
              </a:rPr>
              <a:t>الأولى </a:t>
            </a:r>
            <a:r>
              <a:rPr lang="ar-SA" sz="1600" dirty="0">
                <a:cs typeface="mohammad bold art 1" pitchFamily="2" charset="-78"/>
              </a:rPr>
              <a:t>من صور خيار الغبن : </a:t>
            </a:r>
            <a:r>
              <a:rPr lang="ar-SA" sz="1600" b="1" dirty="0">
                <a:cs typeface="mohammad bold art 1" pitchFamily="2" charset="-78"/>
              </a:rPr>
              <a:t>تلقي الركبان , </a:t>
            </a:r>
            <a:r>
              <a:rPr lang="ar-SA" sz="1600" dirty="0">
                <a:cs typeface="mohammad bold art 1" pitchFamily="2" charset="-78"/>
              </a:rPr>
              <a:t>والمراد بهم القادمون لجلب سلعهم في البلد , فإذا تلقاهم , واشترى منهم , وتبين أنه قد غبنهم غبنا فاحشا ; فلهم الخيار , لقول النبي صلى الله عليه وسلم : لا تلقوا الجلب , </a:t>
            </a:r>
            <a:r>
              <a:rPr lang="ar-SA" sz="1600" b="1" dirty="0">
                <a:cs typeface="mohammad bold art 1" pitchFamily="2" charset="-78"/>
              </a:rPr>
              <a:t>فمن تلقاه فاشترى منه , فإذا أتى سيده السوق فهو بالخيار </a:t>
            </a:r>
            <a:r>
              <a:rPr lang="ar-SA" sz="1600" dirty="0">
                <a:cs typeface="mohammad bold art 1" pitchFamily="2" charset="-78"/>
              </a:rPr>
              <a:t>رواه مسلم ; فنهى صلى الله عليه وسلم عن تلقي الجلب خارج السوق الذي تباع فيه السلع , وأمر أنه إذا أتى البائع السوق الذي تعرف فيه قيم السلع , وعرف ذلك فهو بالخيار بين أن يمضي البيع أو يفسخ .</a:t>
            </a:r>
            <a:br>
              <a:rPr lang="ar-SA" sz="1600" dirty="0">
                <a:cs typeface="mohammad bold art 1" pitchFamily="2" charset="-78"/>
              </a:rPr>
            </a:br>
            <a:r>
              <a:rPr lang="ar-SA" sz="1600" b="1" dirty="0" smtClean="0">
                <a:cs typeface="mohammad bold art 1" pitchFamily="2" charset="-78"/>
              </a:rPr>
              <a:t>قال </a:t>
            </a:r>
            <a:r>
              <a:rPr lang="ar-SA" sz="1600" b="1" dirty="0">
                <a:cs typeface="mohammad bold art 1" pitchFamily="2" charset="-78"/>
              </a:rPr>
              <a:t>ابن القيم </a:t>
            </a:r>
            <a:r>
              <a:rPr lang="ar-SA" sz="1600" dirty="0">
                <a:cs typeface="mohammad bold art 1" pitchFamily="2" charset="-78"/>
              </a:rPr>
              <a:t>: " نهى عن ذلك ; لما فيه من تغرير البائع , فإنه لا يعرف السعر , فيشتري منه المشتري بدون القيمة , ولذلك أثبت له النبي صلى الله عليه وسلم الخيار إذا دخل السوق , ولا نزاع في ثبوت الخيار له مع الغبن ; فإن الجالب إذا لم يعرف السعر كان جاهلا بثمن المثل , فيكون المشتري غارّا له , وكذا البائع إذا باعهم شيئا ; فلهم الخيار إذا هبطوا السوق , وعلموا أنهم غبنوا غبنا يخرج عن العادة " انتهى </a:t>
            </a:r>
            <a:r>
              <a:rPr lang="ar-SA" sz="1600" dirty="0" smtClean="0">
                <a:cs typeface="mohammad bold art 1" pitchFamily="2" charset="-78"/>
              </a:rPr>
              <a:t>.</a:t>
            </a:r>
            <a:endParaRPr lang="en-US" sz="1600" dirty="0">
              <a:cs typeface="mohammad bold art 1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733800" y="1676400"/>
            <a:ext cx="222208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خيار الغبن يثبت في ثلاث صور :</a:t>
            </a:r>
            <a:endParaRPr lang="en-US" b="1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الخيار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905000"/>
            <a:ext cx="8763000" cy="296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الصورة </a:t>
            </a:r>
            <a:r>
              <a:rPr lang="ar-SA" b="1" dirty="0">
                <a:cs typeface="mohammad bold art 1" pitchFamily="2" charset="-78"/>
              </a:rPr>
              <a:t>الثانية </a:t>
            </a:r>
            <a:r>
              <a:rPr lang="ar-SA" b="1" dirty="0" smtClean="0">
                <a:cs typeface="mohammad bold art 1" pitchFamily="2" charset="-78"/>
              </a:rPr>
              <a:t>: </a:t>
            </a:r>
            <a:r>
              <a:rPr lang="ar-SA" dirty="0" smtClean="0">
                <a:cs typeface="mohammad bold art 1" pitchFamily="2" charset="-78"/>
              </a:rPr>
              <a:t>من </a:t>
            </a:r>
            <a:r>
              <a:rPr lang="ar-SA" dirty="0">
                <a:cs typeface="mohammad bold art 1" pitchFamily="2" charset="-78"/>
              </a:rPr>
              <a:t>صور خيار الغبن : الغبن الذي يكون سببه </a:t>
            </a:r>
            <a:r>
              <a:rPr lang="ar-SA" b="1" dirty="0">
                <a:cs typeface="mohammad bold art 1" pitchFamily="2" charset="-78"/>
              </a:rPr>
              <a:t>زيادة الناجش في ثمن السلعة </a:t>
            </a:r>
            <a:r>
              <a:rPr lang="ar-SA" dirty="0">
                <a:cs typeface="mohammad bold art 1" pitchFamily="2" charset="-78"/>
              </a:rPr>
              <a:t>, والناجش : </a:t>
            </a:r>
            <a:r>
              <a:rPr lang="ar-SA" b="1" dirty="0">
                <a:cs typeface="mohammad bold art 1" pitchFamily="2" charset="-78"/>
              </a:rPr>
              <a:t>هو الذي يزيد في السلعة وهو لا يريد شراءها ,</a:t>
            </a:r>
            <a:r>
              <a:rPr lang="ar-SA" dirty="0">
                <a:cs typeface="mohammad bold art 1" pitchFamily="2" charset="-78"/>
              </a:rPr>
              <a:t> وإنما يريد رفع ثمنها على المشتري , وهذا عمل محرم ,</a:t>
            </a:r>
            <a:r>
              <a:rPr lang="ar-SA" b="1" dirty="0">
                <a:cs typeface="mohammad bold art 1" pitchFamily="2" charset="-78"/>
              </a:rPr>
              <a:t> قد نهى عنه النبي صلى الله عليه وسلم بقوله : ولا تناجشوا </a:t>
            </a:r>
            <a:r>
              <a:rPr lang="ar-SA" b="1" dirty="0" smtClean="0">
                <a:cs typeface="mohammad bold art 1" pitchFamily="2" charset="-78"/>
              </a:rPr>
              <a:t> </a:t>
            </a:r>
            <a:r>
              <a:rPr lang="ar-SA" dirty="0" smtClean="0">
                <a:cs typeface="mohammad bold art 1" pitchFamily="2" charset="-78"/>
              </a:rPr>
              <a:t>لما</a:t>
            </a:r>
            <a:r>
              <a:rPr lang="ar-SA" b="1" dirty="0" smtClean="0">
                <a:cs typeface="mohammad bold art 1" pitchFamily="2" charset="-78"/>
              </a:rPr>
              <a:t> </a:t>
            </a:r>
            <a:r>
              <a:rPr lang="ar-SA" dirty="0">
                <a:cs typeface="mohammad bold art 1" pitchFamily="2" charset="-78"/>
              </a:rPr>
              <a:t>في ذلك من تغرير المشتري وخديعته , فهو في معنى الغش . </a:t>
            </a:r>
            <a:r>
              <a:rPr lang="ar-SA" b="1" dirty="0">
                <a:cs typeface="mohammad bold art 1" pitchFamily="2" charset="-78"/>
              </a:rPr>
              <a:t>ومن صور </a:t>
            </a:r>
            <a:r>
              <a:rPr lang="ar-SA" b="1" dirty="0" err="1">
                <a:cs typeface="mohammad bold art 1" pitchFamily="2" charset="-78"/>
              </a:rPr>
              <a:t>النجش</a:t>
            </a:r>
            <a:r>
              <a:rPr lang="ar-SA" b="1" dirty="0">
                <a:cs typeface="mohammad bold art 1" pitchFamily="2" charset="-78"/>
              </a:rPr>
              <a:t> المحرم </a:t>
            </a:r>
            <a:r>
              <a:rPr lang="ar-SA" dirty="0">
                <a:cs typeface="mohammad bold art 1" pitchFamily="2" charset="-78"/>
              </a:rPr>
              <a:t>أن يقول صاحب السلعة : أعطيت بها كذا وكذا وهو كاذب , أو يقول : اشتريتها بكذا وهو كاذب . </a:t>
            </a:r>
            <a:r>
              <a:rPr lang="ar-SA" b="1" dirty="0">
                <a:cs typeface="mohammad bold art 1" pitchFamily="2" charset="-78"/>
              </a:rPr>
              <a:t>ومن صور النجش المحرم </a:t>
            </a:r>
            <a:r>
              <a:rPr lang="ar-SA" dirty="0">
                <a:cs typeface="mohammad bold art 1" pitchFamily="2" charset="-78"/>
              </a:rPr>
              <a:t>أن يقول صاحب السلعة : لا أبيعها إلا بكذا أو كذا , لأجل أن يأخذها المشتري بقريب مما قال , كأن يقول في سلعة ثمنها خمسة : أبيعها بعشرة ; ليأخذها المشتري بقريب من العشرة </a:t>
            </a:r>
            <a:r>
              <a:rPr lang="ar-SA" dirty="0" smtClean="0">
                <a:cs typeface="mohammad bold art 1" pitchFamily="2" charset="-78"/>
              </a:rPr>
              <a:t>.</a:t>
            </a:r>
            <a:endParaRPr lang="en-US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الخيار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676400"/>
            <a:ext cx="8763000" cy="3797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b="1" dirty="0" smtClean="0">
                <a:cs typeface="mohammad bold art 1" pitchFamily="2" charset="-78"/>
              </a:rPr>
              <a:t>الصورة </a:t>
            </a:r>
            <a:r>
              <a:rPr lang="ar-SA" b="1" dirty="0">
                <a:cs typeface="mohammad bold art 1" pitchFamily="2" charset="-78"/>
              </a:rPr>
              <a:t>الثالثة </a:t>
            </a:r>
            <a:r>
              <a:rPr lang="ar-SA" b="1" dirty="0" smtClean="0">
                <a:cs typeface="mohammad bold art 1" pitchFamily="2" charset="-78"/>
              </a:rPr>
              <a:t>:  </a:t>
            </a:r>
            <a:r>
              <a:rPr lang="ar-SA" dirty="0" smtClean="0">
                <a:cs typeface="mohammad bold art 1" pitchFamily="2" charset="-78"/>
              </a:rPr>
              <a:t>من </a:t>
            </a:r>
            <a:r>
              <a:rPr lang="ar-SA" dirty="0">
                <a:cs typeface="mohammad bold art 1" pitchFamily="2" charset="-78"/>
              </a:rPr>
              <a:t>صور الغبن الذي يثبت به الخيار : </a:t>
            </a:r>
            <a:r>
              <a:rPr lang="ar-SA" b="1" dirty="0">
                <a:cs typeface="mohammad bold art 1" pitchFamily="2" charset="-78"/>
              </a:rPr>
              <a:t>غبن المسترسل </a:t>
            </a:r>
            <a:r>
              <a:rPr lang="ar-SA" dirty="0">
                <a:cs typeface="mohammad bold art 1" pitchFamily="2" charset="-78"/>
              </a:rPr>
              <a:t>.</a:t>
            </a:r>
            <a:endParaRPr lang="en-US" dirty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dirty="0">
                <a:cs typeface="mohammad bold art 1" pitchFamily="2" charset="-78"/>
              </a:rPr>
              <a:t>قال الإمام ابن القيم : " وفي الحديث : غبن المسترسل ربا والمسترسل : هو الذي يجهل القيمة ولا يحسن أن يناقص في الثمن , بل يعتمد على صدق البائع لسلامة سريرته , فإذا غبن غبنا فاحشا ; ثبت له الخيار " . والغبن محرم ; لما فيه من التغرير للمشتري . </a:t>
            </a:r>
            <a:r>
              <a:rPr lang="ar-SA" b="1" dirty="0">
                <a:cs typeface="mohammad bold art 1" pitchFamily="2" charset="-78"/>
              </a:rPr>
              <a:t>ومما يجري في بعض أسواق المسلمين - وهو محرم - أن بعض الناس حينما يجلب إلى السوق سلعة , يتفق أهل السوق على ترك مساومتها , ويعمدون واحدا منهم يسومها من صاحبها , فإذا لم يجد من يزيد عليه , اضطر لبيعها عليه برخص , ثم اشترك البقية مع المشتري , وهذا غبن وظلم محرم , ويثبت لصاحب السلعة - إذا علم بذلك - الخيار وسحب سلعته منهم ; فيجب على من يفعل مثل هذا التغرير أن يتركه ويتوب منه , ويجب على من علم ذلك أن ينكره على من يفعله ويبلغ المسئولين لردعهم عن ذلك . </a:t>
            </a:r>
            <a:endParaRPr lang="en-US" b="1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الخيار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8763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buFontTx/>
              <a:buChar char="-"/>
            </a:pPr>
            <a:r>
              <a:rPr lang="ar-SA" sz="2000" b="1" dirty="0" smtClean="0">
                <a:solidFill>
                  <a:srgbClr val="FF0000"/>
                </a:solidFill>
                <a:cs typeface="mohammad bold art 1" pitchFamily="2" charset="-78"/>
              </a:rPr>
              <a:t>رابعا </a:t>
            </a:r>
            <a:r>
              <a:rPr lang="ar-SA" sz="2000" b="1" dirty="0">
                <a:solidFill>
                  <a:srgbClr val="FF0000"/>
                </a:solidFill>
                <a:cs typeface="mohammad bold art 1" pitchFamily="2" charset="-78"/>
              </a:rPr>
              <a:t>: خيار التدليس </a:t>
            </a:r>
            <a:r>
              <a:rPr lang="ar-SA" sz="2000" b="1" dirty="0" smtClean="0">
                <a:solidFill>
                  <a:srgbClr val="FF0000"/>
                </a:solidFill>
                <a:cs typeface="mohammad bold art 1" pitchFamily="2" charset="-78"/>
              </a:rPr>
              <a:t>: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1600" dirty="0" smtClean="0">
                <a:cs typeface="mohammad bold art 1" pitchFamily="2" charset="-78"/>
              </a:rPr>
              <a:t>أي </a:t>
            </a:r>
            <a:r>
              <a:rPr lang="ar-SA" sz="1600" dirty="0">
                <a:cs typeface="mohammad bold art 1" pitchFamily="2" charset="-78"/>
              </a:rPr>
              <a:t>الخيار الذي يثبت بسبب التدليس </a:t>
            </a:r>
            <a:r>
              <a:rPr lang="ar-SA" sz="1600" b="1" dirty="0">
                <a:cs typeface="mohammad bold art 1" pitchFamily="2" charset="-78"/>
              </a:rPr>
              <a:t>, والتدليس </a:t>
            </a:r>
            <a:r>
              <a:rPr lang="ar-SA" sz="1600" dirty="0">
                <a:cs typeface="mohammad bold art 1" pitchFamily="2" charset="-78"/>
              </a:rPr>
              <a:t>: هو إظهار السلعة المعيبة بمظهر السليمة , مأخوذ من الدلسة بمعنى : الظلمة ; كأن البائع بتدليسه صير المشتري في ظلمة , فلم يتم إبصاره للسلعة , </a:t>
            </a:r>
            <a:r>
              <a:rPr lang="ar-SA" sz="1600" b="1" dirty="0">
                <a:cs typeface="mohammad bold art 1" pitchFamily="2" charset="-78"/>
              </a:rPr>
              <a:t>وهو نوعان :</a:t>
            </a:r>
            <a:r>
              <a:rPr lang="ar-SA" sz="1600" dirty="0">
                <a:cs typeface="mohammad bold art 1" pitchFamily="2" charset="-78"/>
              </a:rPr>
              <a:t/>
            </a:r>
            <a:br>
              <a:rPr lang="ar-SA" sz="1600" dirty="0">
                <a:cs typeface="mohammad bold art 1" pitchFamily="2" charset="-78"/>
              </a:rPr>
            </a:br>
            <a:r>
              <a:rPr lang="ar-SA" sz="1600" b="1" dirty="0">
                <a:cs typeface="mohammad bold art 1" pitchFamily="2" charset="-78"/>
              </a:rPr>
              <a:t>النوع الأول : </a:t>
            </a:r>
            <a:r>
              <a:rPr lang="ar-SA" sz="1600" dirty="0">
                <a:cs typeface="mohammad bold art 1" pitchFamily="2" charset="-78"/>
              </a:rPr>
              <a:t>كتمان عيب السلعة .</a:t>
            </a:r>
            <a:br>
              <a:rPr lang="ar-SA" sz="1600" dirty="0">
                <a:cs typeface="mohammad bold art 1" pitchFamily="2" charset="-78"/>
              </a:rPr>
            </a:br>
            <a:r>
              <a:rPr lang="ar-SA" sz="1600" b="1" dirty="0">
                <a:cs typeface="mohammad bold art 1" pitchFamily="2" charset="-78"/>
              </a:rPr>
              <a:t>والنوع الثاني : </a:t>
            </a:r>
            <a:r>
              <a:rPr lang="ar-SA" sz="1600" dirty="0">
                <a:cs typeface="mohammad bold art 1" pitchFamily="2" charset="-78"/>
              </a:rPr>
              <a:t>أن يزوقها وينمقها بما يزيد به ثمنها . </a:t>
            </a:r>
            <a:endParaRPr lang="en-US" sz="1600" dirty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1600" b="1" dirty="0" smtClean="0">
                <a:cs typeface="mohammad bold art 1" pitchFamily="2" charset="-78"/>
              </a:rPr>
              <a:t>والتدليس حرام , وتسوغ به الشريعة للمشتري الرد </a:t>
            </a:r>
            <a:r>
              <a:rPr lang="ar-SA" sz="1600" dirty="0" smtClean="0">
                <a:cs typeface="mohammad bold art 1" pitchFamily="2" charset="-78"/>
              </a:rPr>
              <a:t>, </a:t>
            </a:r>
            <a:r>
              <a:rPr lang="ar-SA" sz="1600" dirty="0">
                <a:cs typeface="mohammad bold art 1" pitchFamily="2" charset="-78"/>
              </a:rPr>
              <a:t>لأنه إنما بذل ماله في المبيع بناء على الصفة التي أظهرها له البائع , ولو علم أنه على خلافها لما بذل ماله فيها .</a:t>
            </a:r>
            <a:br>
              <a:rPr lang="ar-SA" sz="1600" dirty="0">
                <a:cs typeface="mohammad bold art 1" pitchFamily="2" charset="-78"/>
              </a:rPr>
            </a:br>
            <a:r>
              <a:rPr lang="ar-SA" sz="1600" dirty="0">
                <a:cs typeface="mohammad bold art 1" pitchFamily="2" charset="-78"/>
              </a:rPr>
              <a:t>ومن أمثلة التدليس الواردة : </a:t>
            </a:r>
            <a:r>
              <a:rPr lang="ar-SA" sz="1600" b="1" dirty="0">
                <a:cs typeface="mohammad bold art 1" pitchFamily="2" charset="-78"/>
              </a:rPr>
              <a:t>تصرية الغنم والبقر والإبل </a:t>
            </a:r>
            <a:r>
              <a:rPr lang="ar-SA" sz="1600" dirty="0">
                <a:cs typeface="mohammad bold art 1" pitchFamily="2" charset="-78"/>
              </a:rPr>
              <a:t>, وهي حبس لبنها في ضروعها عند عرضها للبيع , فيظنها المشتري كثيرة اللبن دائما , قال النبي صلى الله عليه وسلم : </a:t>
            </a:r>
            <a:r>
              <a:rPr lang="ar-SA" sz="1600" b="1" dirty="0">
                <a:cs typeface="mohammad bold art 1" pitchFamily="2" charset="-78"/>
              </a:rPr>
              <a:t>لا تصروا الإبل والغنم , فمن ابتاعها فهو بخير النظرين بعد أن </a:t>
            </a:r>
            <a:r>
              <a:rPr lang="ar-SA" sz="1600" b="1" dirty="0" smtClean="0">
                <a:cs typeface="mohammad bold art 1" pitchFamily="2" charset="-78"/>
              </a:rPr>
              <a:t>يحلبها </a:t>
            </a:r>
            <a:r>
              <a:rPr lang="ar-SA" sz="1600" b="1" dirty="0">
                <a:cs typeface="mohammad bold art 1" pitchFamily="2" charset="-78"/>
              </a:rPr>
              <a:t>إن شاء أمسك , وإن شاء ردها وصاعا من تمر </a:t>
            </a:r>
            <a:r>
              <a:rPr lang="ar-SA" sz="1600" dirty="0">
                <a:cs typeface="mohammad bold art 1" pitchFamily="2" charset="-78"/>
              </a:rPr>
              <a:t/>
            </a:r>
            <a:br>
              <a:rPr lang="ar-SA" sz="1600" dirty="0">
                <a:cs typeface="mohammad bold art 1" pitchFamily="2" charset="-78"/>
              </a:rPr>
            </a:b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الخيار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8763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1600" dirty="0">
                <a:cs typeface="mohammad bold art 1" pitchFamily="2" charset="-78"/>
              </a:rPr>
              <a:t/>
            </a:r>
            <a:br>
              <a:rPr lang="ar-SA" sz="1600" dirty="0">
                <a:cs typeface="mohammad bold art 1" pitchFamily="2" charset="-78"/>
              </a:rPr>
            </a:br>
            <a:r>
              <a:rPr lang="ar-SA" sz="1600" dirty="0">
                <a:cs typeface="mohammad bold art 1" pitchFamily="2" charset="-78"/>
              </a:rPr>
              <a:t>ومن أمثلة التدليس تزويق البيوت المعيبة للتغرير بالمشتري والمستأجر , </a:t>
            </a:r>
            <a:r>
              <a:rPr lang="ar-SA" sz="1600" b="1" dirty="0">
                <a:cs typeface="mohammad bold art 1" pitchFamily="2" charset="-78"/>
              </a:rPr>
              <a:t>وتزويق السيارات </a:t>
            </a:r>
            <a:r>
              <a:rPr lang="ar-SA" sz="1600" dirty="0">
                <a:cs typeface="mohammad bold art 1" pitchFamily="2" charset="-78"/>
              </a:rPr>
              <a:t>حتى تظهر بمظهر غير المستعملة للتغرير بالمشتري , وغير ذلك من أنواع التدليس . يجب على المسلم أن يصدق ويبين الحقيقة , قال صلى الله عليه وسلم </a:t>
            </a:r>
            <a:r>
              <a:rPr lang="ar-SA" sz="1600" b="1" dirty="0">
                <a:cs typeface="mohammad bold art 1" pitchFamily="2" charset="-78"/>
              </a:rPr>
              <a:t>: البيعان بالخيار ما لم يتفرقا , فإن صدقا وبينا بورك لهما في بيعهما , وإن كذبا وكتما محقت بركة بيعهما </a:t>
            </a:r>
            <a:r>
              <a:rPr lang="ar-SA" sz="1600" dirty="0">
                <a:cs typeface="mohammad bold art 1" pitchFamily="2" charset="-78"/>
              </a:rPr>
              <a:t>فأخبر صلى الله عليه وسلم أن الصدق في البيع والشراء من أسباب البركة , وأن الكذب من أسباب محق البركة , فالثمن وإن قل مع الصدق يبارك الله فيه , وإن كثر الثمن مع الكذب فهو ممحوق البركة لا خير فيه .</a:t>
            </a: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الخيار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524000"/>
            <a:ext cx="8763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buFontTx/>
              <a:buChar char="-"/>
            </a:pPr>
            <a:r>
              <a:rPr lang="ar-SA" sz="2000" b="1" dirty="0" smtClean="0">
                <a:solidFill>
                  <a:srgbClr val="FF0000"/>
                </a:solidFill>
                <a:cs typeface="mohammad bold art 1" pitchFamily="2" charset="-78"/>
              </a:rPr>
              <a:t>خامسا </a:t>
            </a:r>
            <a:r>
              <a:rPr lang="ar-SA" sz="2000" b="1" dirty="0">
                <a:solidFill>
                  <a:srgbClr val="FF0000"/>
                </a:solidFill>
                <a:cs typeface="mohammad bold art 1" pitchFamily="2" charset="-78"/>
              </a:rPr>
              <a:t>: خيار العيب </a:t>
            </a:r>
            <a:endParaRPr lang="ar-SA" sz="2000" b="1" dirty="0" smtClean="0">
              <a:solidFill>
                <a:srgbClr val="FF0000"/>
              </a:solidFill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1600" dirty="0" smtClean="0">
                <a:cs typeface="mohammad bold art 1" pitchFamily="2" charset="-78"/>
              </a:rPr>
              <a:t>أي</a:t>
            </a:r>
            <a:r>
              <a:rPr lang="ar-SA" sz="1600" b="1" dirty="0" smtClean="0">
                <a:cs typeface="mohammad bold art 1" pitchFamily="2" charset="-78"/>
              </a:rPr>
              <a:t> </a:t>
            </a:r>
            <a:r>
              <a:rPr lang="ar-SA" sz="1600" b="1" dirty="0">
                <a:cs typeface="mohammad bold art 1" pitchFamily="2" charset="-78"/>
              </a:rPr>
              <a:t>الخيار الذي يثبت للمشتري بسبب وجود عيب في السلعة لم يخبره به البائع أو لم يعلم </a:t>
            </a:r>
            <a:r>
              <a:rPr lang="ar-SA" sz="1600" b="1" dirty="0" smtClean="0">
                <a:cs typeface="mohammad bold art 1" pitchFamily="2" charset="-78"/>
              </a:rPr>
              <a:t>به البائع </a:t>
            </a:r>
            <a:r>
              <a:rPr lang="ar-SA" sz="1600" dirty="0" smtClean="0">
                <a:cs typeface="mohammad bold art 1" pitchFamily="2" charset="-78"/>
              </a:rPr>
              <a:t>, لكنه تبين أنه موجود في السلعة قبل البيع , </a:t>
            </a:r>
            <a:r>
              <a:rPr lang="ar-SA" sz="1600" b="1" dirty="0" smtClean="0">
                <a:cs typeface="mohammad bold art 1" pitchFamily="2" charset="-78"/>
              </a:rPr>
              <a:t>وضابط العيب الذي يثبت به الخيار</a:t>
            </a:r>
            <a:r>
              <a:rPr lang="ar-SA" sz="1600" dirty="0" smtClean="0">
                <a:cs typeface="mohammad bold art 1" pitchFamily="2" charset="-78"/>
              </a:rPr>
              <a:t> هو ما تنقص بسببه قيمة المبيع عادة أو تنقص به عينه ,</a:t>
            </a:r>
            <a:r>
              <a:rPr lang="ar-SA" sz="1600" b="1" dirty="0" smtClean="0">
                <a:cs typeface="mohammad bold art 1" pitchFamily="2" charset="-78"/>
              </a:rPr>
              <a:t> وترجع معرفة ذلك إلى التجار المعتبرين </a:t>
            </a:r>
            <a:r>
              <a:rPr lang="ar-SA" sz="1600" dirty="0" smtClean="0">
                <a:cs typeface="mohammad bold art 1" pitchFamily="2" charset="-78"/>
              </a:rPr>
              <a:t>, فما عدوه </a:t>
            </a:r>
            <a:r>
              <a:rPr lang="ar-SA" sz="1600" dirty="0">
                <a:cs typeface="mohammad bold art 1" pitchFamily="2" charset="-78"/>
              </a:rPr>
              <a:t>عيبا , ثبت الخيار به , وما لم يعدوه عيبا ينقص القيمة أو عين المبيع , لم يعتبر </a:t>
            </a:r>
            <a:r>
              <a:rPr lang="ar-SA" sz="1600" b="1" dirty="0">
                <a:cs typeface="mohammad bold art 1" pitchFamily="2" charset="-78"/>
              </a:rPr>
              <a:t>, فإذا علم المشتري بالعيب بعد العقد , فله الخيار بين أن يمضي البيع ويأخذ عوض العيب </a:t>
            </a:r>
            <a:r>
              <a:rPr lang="ar-SA" sz="1600" dirty="0">
                <a:cs typeface="mohammad bold art 1" pitchFamily="2" charset="-78"/>
              </a:rPr>
              <a:t>, وهو مقدار الفرق بين قيمة المبيع صحيحا وقيمته معيبا , وبين أن يفسخ البيع ويرد السلعة ويسترجع الثمن الذي دفعه للمشتري . </a:t>
            </a:r>
            <a:endParaRPr lang="ar-EG" sz="1600" dirty="0" smtClean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الخيار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524000"/>
            <a:ext cx="8763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endParaRPr lang="en-US" sz="1600" dirty="0">
              <a:cs typeface="mohammad bold art 1" pitchFamily="2" charset="-78"/>
            </a:endParaRPr>
          </a:p>
          <a:p>
            <a:pPr algn="ctr" rtl="1">
              <a:lnSpc>
                <a:spcPct val="150000"/>
              </a:lnSpc>
              <a:buFontTx/>
              <a:buChar char="-"/>
            </a:pPr>
            <a:r>
              <a:rPr lang="ar-SA" sz="2000" b="1" dirty="0" smtClean="0">
                <a:solidFill>
                  <a:srgbClr val="FF0000"/>
                </a:solidFill>
                <a:cs typeface="mohammad bold art 1" pitchFamily="2" charset="-78"/>
              </a:rPr>
              <a:t>سادسا </a:t>
            </a:r>
            <a:r>
              <a:rPr lang="ar-SA" sz="2000" b="1" dirty="0">
                <a:solidFill>
                  <a:srgbClr val="FF0000"/>
                </a:solidFill>
                <a:cs typeface="mohammad bold art 1" pitchFamily="2" charset="-78"/>
              </a:rPr>
              <a:t>: ما يسمى بخيار التخبير بالثمن </a:t>
            </a:r>
            <a:endParaRPr lang="ar-SA" sz="2000" b="1" dirty="0" smtClean="0">
              <a:solidFill>
                <a:srgbClr val="FF0000"/>
              </a:solidFill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1600" dirty="0" smtClean="0">
                <a:cs typeface="mohammad bold art 1" pitchFamily="2" charset="-78"/>
              </a:rPr>
              <a:t>وهو </a:t>
            </a:r>
            <a:r>
              <a:rPr lang="ar-SA" sz="1600" dirty="0">
                <a:cs typeface="mohammad bold art 1" pitchFamily="2" charset="-78"/>
              </a:rPr>
              <a:t>ما إذا باع السلعة بثمنها الذي اشتراها به , فأخبره بمقداره , ثم تبين أنه أخبر بخلاف الحقيقة , كأن تبين أن الثمن أكثر أو أقل مما أخبره به , أو قال : أشركتك معي في هذه السلعة برأس مالي , أو قال : بعتك هذه السلعة بربح كذا وكذا على رأس مالي فيها , أو قال : بعتك هذه السلعة بنقص كذا وكذا عما اشتريتها به ; ففي هذه الصور الأربع </a:t>
            </a:r>
            <a:r>
              <a:rPr lang="ar-SA" sz="1600" b="1" dirty="0">
                <a:cs typeface="mohammad bold art 1" pitchFamily="2" charset="-78"/>
              </a:rPr>
              <a:t>إذا تبين أن رأس المال خلاف ما أخبره به ; فله الخيار بين الإمساك والرد , على قول في المذهب</a:t>
            </a:r>
            <a:r>
              <a:rPr lang="ar-SA" sz="1600" dirty="0">
                <a:cs typeface="mohammad bold art 1" pitchFamily="2" charset="-78"/>
              </a:rPr>
              <a:t> , </a:t>
            </a:r>
            <a:r>
              <a:rPr lang="ar-SA" sz="2000" b="1" dirty="0">
                <a:cs typeface="mohammad bold art 1" pitchFamily="2" charset="-78"/>
              </a:rPr>
              <a:t>والقول الثاني </a:t>
            </a:r>
            <a:r>
              <a:rPr lang="ar-SA" sz="1600" dirty="0">
                <a:cs typeface="mohammad bold art 1" pitchFamily="2" charset="-78"/>
              </a:rPr>
              <a:t>: أنه في هذه الحالة لا خيار للمشتري , ويجري الحكم على الثمن الحقيقي , ويسقط عنه الزائد , والله أعلم . </a:t>
            </a: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40475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8229600" cy="1143000"/>
          </a:xfrm>
        </p:spPr>
        <p:txBody>
          <a:bodyPr/>
          <a:lstStyle/>
          <a:p>
            <a:r>
              <a:rPr lang="ar-EG" dirty="0" smtClean="0">
                <a:solidFill>
                  <a:schemeClr val="accent4">
                    <a:lumMod val="75000"/>
                  </a:schemeClr>
                </a:solidFill>
                <a:cs typeface="AdvertisingBold" pitchFamily="2" charset="-78"/>
              </a:rPr>
              <a:t>أحكام الخيار في البيع</a:t>
            </a:r>
            <a:endParaRPr lang="en-US" dirty="0">
              <a:solidFill>
                <a:schemeClr val="accent4">
                  <a:lumMod val="75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600200"/>
            <a:ext cx="876300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b="1" dirty="0">
                <a:solidFill>
                  <a:srgbClr val="FF0000"/>
                </a:solidFill>
                <a:cs typeface="mohammad bold art 1" pitchFamily="2" charset="-78"/>
              </a:rPr>
              <a:t>سابعا : خيار يثبت إذا اختلف المتبايعان في بعض الأمور</a:t>
            </a:r>
            <a:r>
              <a:rPr lang="ar-SA" b="1" dirty="0">
                <a:cs typeface="mohammad bold art 1" pitchFamily="2" charset="-78"/>
              </a:rPr>
              <a:t> </a:t>
            </a:r>
            <a:endParaRPr lang="ar-SA" b="1" dirty="0" smtClean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1600" dirty="0" smtClean="0">
                <a:cs typeface="mohammad bold art 1" pitchFamily="2" charset="-78"/>
              </a:rPr>
              <a:t>كما </a:t>
            </a:r>
            <a:r>
              <a:rPr lang="ar-SA" sz="1600" dirty="0">
                <a:cs typeface="mohammad bold art 1" pitchFamily="2" charset="-78"/>
              </a:rPr>
              <a:t>إذا اختلفا في مقدار الثمن , أو اختلفا في عين المبيع , أو قدره , أو اختلفا في صفته , ولا بينة لأحدهما , </a:t>
            </a:r>
            <a:r>
              <a:rPr lang="ar-SA" sz="1600" b="1" dirty="0">
                <a:cs typeface="mohammad bold art 1" pitchFamily="2" charset="-78"/>
              </a:rPr>
              <a:t>فحينئذ يتحالفان </a:t>
            </a:r>
            <a:r>
              <a:rPr lang="ar-SA" sz="1600" dirty="0">
                <a:cs typeface="mohammad bold art 1" pitchFamily="2" charset="-78"/>
              </a:rPr>
              <a:t>, فيحلف كل منهما على ما يدعيه , ثم بعد التحالف لكل منهما </a:t>
            </a:r>
            <a:r>
              <a:rPr lang="ar-SA" sz="1600" b="1" dirty="0">
                <a:cs typeface="mohammad bold art 1" pitchFamily="2" charset="-78"/>
              </a:rPr>
              <a:t>الفسخ إذا لم يرض بقول الأخر </a:t>
            </a:r>
            <a:r>
              <a:rPr lang="ar-SA" sz="1600" dirty="0">
                <a:cs typeface="mohammad bold art 1" pitchFamily="2" charset="-78"/>
              </a:rPr>
              <a:t>. </a:t>
            </a:r>
            <a:endParaRPr lang="ar-EG" sz="1600" dirty="0" smtClean="0"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endParaRPr lang="en-US" sz="1600" dirty="0">
              <a:cs typeface="mohammad bold art 1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ar-SA" sz="1600" b="1" dirty="0">
                <a:solidFill>
                  <a:srgbClr val="FF0000"/>
                </a:solidFill>
                <a:cs typeface="mohammad bold art 1" pitchFamily="2" charset="-78"/>
              </a:rPr>
              <a:t>ثامنا : خيار يثبت للمشتري إذا اشترى شيئا بناء على رؤية سابقة </a:t>
            </a:r>
            <a:endParaRPr lang="ar-SA" sz="1600" b="1" dirty="0" smtClean="0">
              <a:solidFill>
                <a:srgbClr val="FF0000"/>
              </a:solidFill>
              <a:cs typeface="mohammad bold art 1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1600" dirty="0" smtClean="0">
                <a:cs typeface="mohammad bold art 1" pitchFamily="2" charset="-78"/>
              </a:rPr>
              <a:t>ثم </a:t>
            </a:r>
            <a:r>
              <a:rPr lang="ar-SA" sz="1600" dirty="0">
                <a:cs typeface="mohammad bold art 1" pitchFamily="2" charset="-78"/>
              </a:rPr>
              <a:t>وجده قد تغيرت صفته , فله الخيار حينئذ بين إمضاء البيع وفسخه , والله أعلم . </a:t>
            </a:r>
            <a:endParaRPr lang="en-US" sz="1600" dirty="0"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6119</TotalTime>
  <Words>846</Words>
  <Application>Microsoft Office PowerPoint</Application>
  <PresentationFormat>A4 Paper (210x297 mm)</PresentationFormat>
  <Paragraphs>47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المحاضرة الخامسة</vt:lpstr>
      <vt:lpstr>أحكام الخيار في البيع</vt:lpstr>
      <vt:lpstr>أحكام الخيار في البيع</vt:lpstr>
      <vt:lpstr>أحكام الخيار في البيع</vt:lpstr>
      <vt:lpstr>أحكام الخيار في البيع</vt:lpstr>
      <vt:lpstr>أحكام الخيار في البيع</vt:lpstr>
      <vt:lpstr>أحكام الخيار في البيع</vt:lpstr>
      <vt:lpstr>أحكام الخيار في البيع</vt:lpstr>
      <vt:lpstr>أحكام الخيار في البيع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150</cp:revision>
  <dcterms:created xsi:type="dcterms:W3CDTF">2009-10-14T19:14:34Z</dcterms:created>
  <dcterms:modified xsi:type="dcterms:W3CDTF">2012-02-29T22:24:12Z</dcterms:modified>
</cp:coreProperties>
</file>