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الأولى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الاستحسان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4480248" y="444367"/>
            <a:ext cx="482453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تعريف الاستحسان :</a:t>
            </a:r>
            <a:endParaRPr lang="ar-SA" sz="4400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5488360" y="1861880"/>
            <a:ext cx="39604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/>
              <a:t>الاستحسان في اللغة 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311896" y="3014008"/>
            <a:ext cx="777686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/>
              <a:t>عد الشيء حسناً ، ويطلق أيضاً على ما يهواه الإنسان ، ويميل إليه وإن كان مستقبحاً عند غيره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4436840" y="548680"/>
            <a:ext cx="48245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/>
              <a:t>الاستحسان في الاصـطلاح :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860776" y="1484784"/>
            <a:ext cx="74168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عرف بتعاريف كثيرة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، منها 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656928" y="2495798"/>
            <a:ext cx="882047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- ما قاله البزدوي </a:t>
            </a:r>
            <a:r>
              <a:rPr lang="ar-SA" sz="3200" b="1" dirty="0" smtClean="0">
                <a:latin typeface="Times New Roman" pitchFamily="18" charset="0"/>
              </a:rPr>
              <a:t>: (( الاستحسان : هو العدول عن موجب قياس إلى قياس أقوى منه ، أو هو تخصيص قياس بدليل أقوى منه )) 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124472" y="3935958"/>
            <a:ext cx="828092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ar-SA" sz="3200" b="1" dirty="0" smtClean="0"/>
              <a:t> 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وقال الفقيه الحلواني الحنفي </a:t>
            </a:r>
            <a:r>
              <a:rPr lang="ar-SA" sz="3200" b="1" dirty="0" smtClean="0"/>
              <a:t>: (( الاستحسان : ترك القياس لدليل أقوى منه من كتاب أو سنة أو إجماع ))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1060376" y="1611957"/>
            <a:ext cx="828092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- وعرفه الإمام الكرخي الحنفي بقوله </a:t>
            </a:r>
            <a:r>
              <a:rPr lang="ar-SA" sz="2800" b="1" dirty="0" smtClean="0"/>
              <a:t>: (( الاستحسان : هو أن يعدل الإنسان عن أن يحكم في المسألة بمثل ما حكم به في نظائرها إلى خلافه ، لوجه يقتضي العدول عن الأول )).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484312" y="3122965"/>
            <a:ext cx="896448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-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وعرفه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ابن العربي المالكي </a:t>
            </a:r>
            <a:r>
              <a:rPr lang="ar-SA" sz="2800" b="1" dirty="0"/>
              <a:t>: </a:t>
            </a:r>
            <a:r>
              <a:rPr lang="ar-SA" sz="2800" b="1" dirty="0" smtClean="0"/>
              <a:t> </a:t>
            </a:r>
            <a:r>
              <a:rPr lang="ar-SA" sz="2800" b="1" dirty="0"/>
              <a:t>الاستحسان : </a:t>
            </a:r>
            <a:r>
              <a:rPr lang="ar-SA" sz="2800" b="1" dirty="0" smtClean="0"/>
              <a:t>((هو </a:t>
            </a:r>
            <a:r>
              <a:rPr lang="ar-SA" sz="2800" b="1" dirty="0"/>
              <a:t>إيثار مقتضى الدليل عن طريق الإستثناء والترخص لمعارضة ما يعارضه في بعض مقتضياته </a:t>
            </a:r>
            <a:r>
              <a:rPr lang="ar-SA" sz="2800" b="1" dirty="0" smtClean="0"/>
              <a:t>)).</a:t>
            </a:r>
            <a:endParaRPr lang="ar-SA" sz="28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84312" y="4347101"/>
            <a:ext cx="896448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-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وعرفه بعض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الحنابلة بقوله </a:t>
            </a:r>
            <a:r>
              <a:rPr lang="ar-SA" sz="2800" b="1" dirty="0"/>
              <a:t>: </a:t>
            </a:r>
            <a:r>
              <a:rPr lang="ar-SA" sz="2800" b="1" dirty="0" smtClean="0"/>
              <a:t>(( </a:t>
            </a:r>
            <a:r>
              <a:rPr lang="ar-SA" sz="2800" b="1" dirty="0"/>
              <a:t>الاستحسان : هو العدول بحكم المسألة </a:t>
            </a:r>
            <a:endParaRPr lang="ar-SA" sz="2800" b="1" dirty="0" smtClean="0"/>
          </a:p>
          <a:p>
            <a:r>
              <a:rPr lang="ar-SA" sz="2800" b="1" dirty="0" smtClean="0"/>
              <a:t>عن </a:t>
            </a:r>
            <a:r>
              <a:rPr lang="ar-SA" sz="2800" b="1" dirty="0"/>
              <a:t>نظائرها لدليل شرعي خاص </a:t>
            </a:r>
            <a:r>
              <a:rPr lang="ar-SA" sz="2800" b="1" dirty="0" smtClean="0"/>
              <a:t>)).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1299320" y="1916832"/>
            <a:ext cx="792088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</a:rPr>
              <a:t>ويستفاد من مجموع هذه </a:t>
            </a:r>
            <a:r>
              <a:rPr lang="ar-SA" sz="3600" b="1" u="sng" dirty="0" err="1" smtClean="0">
                <a:solidFill>
                  <a:schemeClr val="accent1">
                    <a:lumMod val="75000"/>
                  </a:schemeClr>
                </a:solidFill>
              </a:rPr>
              <a:t>التَّعـــاريف</a:t>
            </a: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3600" b="1" dirty="0" smtClean="0"/>
              <a:t>أن المقصـــــود بالاستحسان هو رد العدول عن قياس جلي إلى قياس خفي ، أو استثناء مسألة جزئية من أصلي كلي،لدليل تطمئن إليه نفس المجتهد يقتضي هذا الاستثناء أو ذاك العدل </a:t>
            </a:r>
            <a:endParaRPr lang="en-US" sz="3600" b="1" dirty="0" smtClean="0"/>
          </a:p>
          <a:p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078145" y="1719843"/>
            <a:ext cx="63706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فإذا عرضت للمجتهد مسألة يتنازعها قياسان </a:t>
            </a:r>
            <a:r>
              <a:rPr lang="ar-SA" sz="3200" b="1" dirty="0" smtClean="0"/>
              <a:t>: </a:t>
            </a:r>
            <a:endParaRPr lang="ar-SA" sz="3200" b="1" dirty="0"/>
          </a:p>
        </p:txBody>
      </p:sp>
      <p:sp>
        <p:nvSpPr>
          <p:cNvPr id="5" name="مستطيل 4"/>
          <p:cNvSpPr/>
          <p:nvPr/>
        </p:nvSpPr>
        <p:spPr>
          <a:xfrm>
            <a:off x="1887960" y="2439923"/>
            <a:ext cx="7524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>
                <a:solidFill>
                  <a:schemeClr val="accent6">
                    <a:lumMod val="75000"/>
                  </a:schemeClr>
                </a:solidFill>
              </a:rPr>
              <a:t>الأول</a:t>
            </a:r>
            <a:r>
              <a:rPr lang="ar-SA" sz="2400" b="1" dirty="0" smtClean="0"/>
              <a:t> ظاهر جلي يقتضي حكماً معيناً و</a:t>
            </a:r>
            <a:r>
              <a:rPr lang="ar-SA" sz="2400" b="1" u="sng" dirty="0" smtClean="0">
                <a:solidFill>
                  <a:schemeClr val="accent6">
                    <a:lumMod val="75000"/>
                  </a:schemeClr>
                </a:solidFill>
              </a:rPr>
              <a:t>الثاني</a:t>
            </a:r>
            <a:r>
              <a:rPr lang="ar-SA" sz="2400" b="1" dirty="0" smtClean="0"/>
              <a:t> قياس خفي يقتضي حكماً أخر </a:t>
            </a:r>
            <a:endParaRPr lang="ar-SA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1383904" y="3015987"/>
            <a:ext cx="7956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وقام في نفس المجتهد دليل يقتضي ترجيح </a:t>
            </a:r>
            <a:r>
              <a:rPr lang="ar-SA" sz="2400" b="1" u="sng" dirty="0" smtClean="0"/>
              <a:t>القياس الثاني </a:t>
            </a:r>
            <a:r>
              <a:rPr lang="ar-SA" sz="2400" b="1" dirty="0" smtClean="0"/>
              <a:t>على </a:t>
            </a:r>
            <a:r>
              <a:rPr lang="ar-SA" sz="2400" b="1" u="sng" dirty="0" smtClean="0"/>
              <a:t>القياس الأول </a:t>
            </a:r>
            <a:r>
              <a:rPr lang="ar-SA" sz="2400" b="1" dirty="0" smtClean="0"/>
              <a:t>، أو العدول عن مقتضى القياس الجلي إلى مقتضى القياس الخفي ، 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1564432" y="3952091"/>
            <a:ext cx="7740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، فهذا العدول أو ذلك الترجيح هو الاستحسان ؛ والدليل الذي أقتضى هذا العدول يسمى بوجه (</a:t>
            </a:r>
            <a:r>
              <a:rPr lang="ar-SA" sz="2400" b="1" u="sng" dirty="0" smtClean="0">
                <a:solidFill>
                  <a:schemeClr val="accent6">
                    <a:lumMod val="75000"/>
                  </a:schemeClr>
                </a:solidFill>
              </a:rPr>
              <a:t>الاستحسان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ar-SA" sz="2400" b="1" dirty="0" smtClean="0"/>
              <a:t> ، أي سنده . </a:t>
            </a:r>
            <a:endParaRPr lang="ar-SA" sz="2400" b="1" dirty="0"/>
          </a:p>
        </p:txBody>
      </p:sp>
      <p:sp>
        <p:nvSpPr>
          <p:cNvPr id="8" name="مستطيل 7"/>
          <p:cNvSpPr/>
          <p:nvPr/>
        </p:nvSpPr>
        <p:spPr>
          <a:xfrm>
            <a:off x="2103984" y="4960203"/>
            <a:ext cx="7236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والحكم الثابت بالاستحسان هو الحكم المستحسن ، أي الثابت على خلاف القياس الجلي .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128320" y="486996"/>
            <a:ext cx="37444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توضيح : 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748136" y="3992940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400" b="1" dirty="0" smtClean="0"/>
          </a:p>
          <a:p>
            <a:endParaRPr lang="ar-SA" sz="2400" b="1" dirty="0" smtClean="0"/>
          </a:p>
          <a:p>
            <a:r>
              <a:rPr lang="ar-SA" sz="2400" b="1" dirty="0" smtClean="0"/>
              <a:t>والحكم الثابت به هو الحكم المستحسن ، أي الثابت على خلاف القياس ، والقياس هنا هو الأصل الكلي أو القاعدة العامة .</a:t>
            </a:r>
            <a:endParaRPr lang="en-US" sz="24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420544" y="527845"/>
            <a:ext cx="37444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توضيح : </a:t>
            </a:r>
            <a:endParaRPr lang="ar-SA" sz="3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180184" y="1832700"/>
            <a:ext cx="7200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وكذلك إذا عرضت للمجتهد مسألة تندرج تحت قاعدة عامة أو يتناولها أصل كلي ،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676128" y="2720603"/>
            <a:ext cx="77768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ووجد المجتهد دليلاً خاصاً يقتضي استثناء هذه الجزئية من الأصل الكلي والعدول بها عن الحكم الثابت لنظائرها إلى حكم آخر ، </a:t>
            </a:r>
          </a:p>
          <a:p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676128" y="3728715"/>
            <a:ext cx="77768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للدليل الخاص الذي قام في نفسه ، فهذا العدول الاستثنائي هو الاستحسان والدليل الذي اقتضاه هو وجه (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الاستحسان</a:t>
            </a:r>
            <a:r>
              <a:rPr lang="ar-SA" sz="2400" b="1" dirty="0" smtClean="0"/>
              <a:t>) ، أي سنده . </a:t>
            </a: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871464" y="3872805"/>
            <a:ext cx="82444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95250" algn="just"/>
            <a:endParaRPr lang="ar-SA" sz="2800" b="1" dirty="0" smtClean="0"/>
          </a:p>
          <a:p>
            <a:pPr marL="457200" lvl="0" indent="-457200" algn="just"/>
            <a:endParaRPr lang="ar-SA" sz="2800" b="1" dirty="0" smtClean="0"/>
          </a:p>
          <a:p>
            <a:pPr marL="457200" lvl="0" indent="-457200" algn="just"/>
            <a:r>
              <a:rPr lang="ar-SA" sz="2800" b="1" dirty="0" smtClean="0"/>
              <a:t> قال الحنفية : القياس عدم دخولها والاستحسان دخولها .</a:t>
            </a:r>
            <a:endParaRPr lang="en-US" sz="28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615880" y="488429"/>
            <a:ext cx="417646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الأمثلة : </a:t>
            </a:r>
            <a:endParaRPr lang="ar-SA" sz="4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59496" y="1568549"/>
            <a:ext cx="813690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3050" lvl="0" indent="-95250" algn="just">
              <a:buAutoNum type="arabic1Minus"/>
            </a:pPr>
            <a:r>
              <a:rPr lang="ar-SA" sz="2400" b="1" dirty="0" smtClean="0"/>
              <a:t> الحكم المقرر في الفقه الحنفي أن الحقوق الارتفاقية : </a:t>
            </a:r>
          </a:p>
          <a:p>
            <a:pPr marL="273050" lvl="0" indent="-95250" algn="just">
              <a:buFontTx/>
              <a:buChar char="-"/>
            </a:pPr>
            <a:r>
              <a:rPr lang="ar-SA" sz="2400" b="1" dirty="0" smtClean="0"/>
              <a:t> كحق الشرب </a:t>
            </a:r>
          </a:p>
          <a:p>
            <a:pPr marL="273050" lvl="0" indent="-95250" algn="just">
              <a:buFontTx/>
              <a:buChar char="-"/>
            </a:pPr>
            <a:r>
              <a:rPr lang="ar-SA" sz="2400" b="1" dirty="0" smtClean="0"/>
              <a:t> والمسيل </a:t>
            </a:r>
          </a:p>
          <a:p>
            <a:pPr marL="273050" lvl="0" indent="-95250" algn="just">
              <a:buFontTx/>
              <a:buChar char="-"/>
            </a:pPr>
            <a:r>
              <a:rPr lang="ar-SA" sz="2400" b="1" dirty="0" smtClean="0"/>
              <a:t> والمرور للأرض الزراعية   </a:t>
            </a:r>
          </a:p>
          <a:p>
            <a:pPr marL="273050" lvl="0" indent="-95250" algn="just"/>
            <a:r>
              <a:rPr lang="ar-SA" sz="2400" b="1" dirty="0" smtClean="0"/>
              <a:t>لا تدخل في عقد البيع دون النص عليها ، </a:t>
            </a:r>
          </a:p>
          <a:p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095600" y="3728789"/>
            <a:ext cx="691276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b="1" dirty="0" smtClean="0"/>
              <a:t>فهل يتثبت هذا الحكم نفسه عند وقفها دون نص عليها في العقد ،    أم لا ؟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791072" y="305368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والقياس الثاني ، أي قياسها بالإجارة مبناه أن كلاً من الإجارة والوقف يفيد ملك الإنتفاع بالعين ولا يفيد تملك رقبتها ، وهذا القياس خفي لا يتبادر إلى الذهن </a:t>
            </a:r>
            <a:endParaRPr lang="ar-SA" sz="24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295128" y="533400"/>
            <a:ext cx="77768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وتوضيح ذلك </a:t>
            </a:r>
            <a:r>
              <a:rPr lang="ar-SA" sz="2400" b="1" dirty="0" smtClean="0"/>
              <a:t>: أن وقف الأرض الزراعية يتجاذبها قياسان ؛ </a:t>
            </a:r>
          </a:p>
          <a:p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الأول </a:t>
            </a:r>
            <a:r>
              <a:rPr lang="ar-SA" sz="2400" b="1" dirty="0" smtClean="0"/>
              <a:t>: قياسها على البيع           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والثاني</a:t>
            </a:r>
            <a:r>
              <a:rPr lang="ar-SA" sz="2400" b="1" dirty="0" smtClean="0"/>
              <a:t> : قياسها على الإجارة . </a:t>
            </a:r>
          </a:p>
          <a:p>
            <a:endParaRPr lang="ar-SA" sz="2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439144" y="1613520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والأول هو الأظهر المتبادر إلى الذهن ، بجامع ما في البيع والوقف من إخراج الملك من مالكه ومقتضى هذا القياس الجلي عدم دخول الحقوق الارتفاقية في الوقف تبعاً بدون ذكرها والنص عليها كما هو الحكم في البيع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935088" y="4277816"/>
            <a:ext cx="81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بل يحتاج إلى شيء من التأمل ، ومقتضى هذا القياس دخول الحقوق الارتفاقية في الوقف تبعاً بلا حاجة للنص عليها ، كما هو الحكم في الإجارة .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070720" y="3501008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لأن المقصود بالوقف الانتفاع من الموقوف لا تملك رقبته كما قلنا ، وحيث أن الانتفاع لا يأتي بدون حقوقها الارتفاقية، فيلزم دخولها     في الوقف تبعاً كما هو الحكم في الإجارة . 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251248" y="1628800"/>
            <a:ext cx="7740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فترجيح المجتهد للقياس الخفي على القياس الجلي هو الاستحسان ؛ ووجهه أي سنده : 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1790800" y="2761764"/>
            <a:ext cx="7133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أن القياس الخفي أقوى تأثيراً من القياس الجلي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011288" y="1975808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400" b="1" dirty="0" smtClean="0"/>
              <a:t>ب - ومن الأمثلة على استثناء مسألة جزئية من أصل كلي ، </a:t>
            </a:r>
          </a:p>
          <a:p>
            <a:pPr lvl="0"/>
            <a:r>
              <a:rPr lang="ar-SA" sz="2400" b="1" dirty="0" smtClean="0"/>
              <a:t>جواز وصية المحجور عليه لسفه في وجوه الخير ، </a:t>
            </a:r>
          </a:p>
          <a:p>
            <a:pPr lvl="0"/>
            <a:r>
              <a:rPr lang="ar-SA" sz="2400" b="1" dirty="0" smtClean="0"/>
              <a:t>فقد جازت هذه الوصية (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استحساناً</a:t>
            </a:r>
            <a:r>
              <a:rPr lang="ar-SA" sz="2400" b="1" dirty="0" smtClean="0"/>
              <a:t>)، والقياس عدم الجواز ؛ وكذلك وقفه على نفسه جاز استحساناً ، والقياس عدم الجواز 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6627912" y="463640"/>
            <a:ext cx="21602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/>
              <a:t>تابع للأمثلة :</a:t>
            </a:r>
            <a:endParaRPr lang="ar-SA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1011288" y="377600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وتوضيح هذا الاستحسان في هاتين المسألتين</a:t>
            </a:r>
            <a:r>
              <a:rPr lang="ar-SA" sz="2400" b="1" dirty="0" smtClean="0"/>
              <a:t> ، أن القاعدة العامة تقتضي بعدم صحة تبرعات المحجور عليه لسفه حفظاً لماله ، ولكن استثنيت وصيته في وجوه البر من هذه القاعدة العامة ، لأن الوصية لا تفيد الملك إلا بعد وفاة الموصي .</a:t>
            </a:r>
            <a:endParaRPr lang="en-US" sz="2400" b="1" dirty="0" smtClean="0"/>
          </a:p>
          <a:p>
            <a:r>
              <a:rPr lang="ar-SA" sz="2400" b="1" dirty="0" smtClean="0"/>
              <a:t>والوقف كالوصية ، يحفظ المال على السفيه ، فلا يؤثر هذا الاستثناء في الغرض من القاعدة العامة .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6632104" y="620688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أنواع الاستحسان :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231504" y="2276872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الاستحسان قد يكون استثناء جزئياً من أصل كلي أو ترجيح قياس خفي على قياس جلي ، كما مثلنا ، وهذه قسمة الاستحسان وأنواعه بالنظر إلى ما عدل عنه ، وما عدل إليه . </a:t>
            </a:r>
            <a:endParaRPr lang="en-US" sz="2800" b="1" dirty="0" smtClean="0"/>
          </a:p>
          <a:p>
            <a:r>
              <a:rPr lang="ar-SA" sz="2800" b="1" dirty="0" smtClean="0"/>
              <a:t>وقد ينظر إلى الاستحسان من جهة مستندة ، أي دليله ، أو ما يعبر عنه في الكتب الفقهية بوجه الاستحسان ، فينوع إلى الأنواع التالية :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9600" y="1600200"/>
            <a:ext cx="2376264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L-Mateen" pitchFamily="2" charset="-78"/>
              </a:rPr>
              <a:t>أنواع الاستحسان :</a:t>
            </a:r>
            <a:endParaRPr lang="ar-SA" sz="2400" dirty="0">
              <a:cs typeface="AL-Mateen" pitchFamily="2" charset="-78"/>
            </a:endParaRPr>
          </a:p>
        </p:txBody>
      </p:sp>
      <p:cxnSp>
        <p:nvCxnSpPr>
          <p:cNvPr id="5" name="رابط مستقيم 4"/>
          <p:cNvCxnSpPr>
            <a:stCxn id="4" idx="2"/>
          </p:cNvCxnSpPr>
          <p:nvPr/>
        </p:nvCxnSpPr>
        <p:spPr>
          <a:xfrm rot="16200000" flipH="1">
            <a:off x="4665694" y="2446294"/>
            <a:ext cx="72008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مستدير الزوايا 5"/>
          <p:cNvSpPr/>
          <p:nvPr/>
        </p:nvSpPr>
        <p:spPr>
          <a:xfrm>
            <a:off x="7780040" y="3184376"/>
            <a:ext cx="1440160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الاستحسان بالنص</a:t>
            </a:r>
            <a:endParaRPr lang="ar-SA" sz="2400" dirty="0">
              <a:cs typeface="AL-Mateen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267872" y="3184376"/>
            <a:ext cx="1440160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الاستحسان بالإجماع </a:t>
            </a:r>
            <a:endParaRPr lang="ar-SA" sz="2400" dirty="0">
              <a:cs typeface="AL-Mateen" pitchFamily="2" charset="-78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899720" y="3184376"/>
            <a:ext cx="1296144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استحسان سنده العرف </a:t>
            </a:r>
            <a:endParaRPr lang="ar-SA" sz="2400" dirty="0">
              <a:cs typeface="AL-Mateen" pitchFamily="2" charset="-78"/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531568" y="3184376"/>
            <a:ext cx="1296144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استحسان </a:t>
            </a:r>
            <a:r>
              <a:rPr lang="ar-SA" sz="2400" b="1" dirty="0" smtClean="0"/>
              <a:t>بالضرورة</a:t>
            </a:r>
            <a:endParaRPr lang="ar-SA" sz="2400" dirty="0">
              <a:cs typeface="AL-Mateen" pitchFamily="2" charset="-78"/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163416" y="3184376"/>
            <a:ext cx="1296144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استحسان بالمصلحة</a:t>
            </a:r>
            <a:endParaRPr lang="ar-SA" sz="2400" dirty="0">
              <a:cs typeface="AL-Mateen" pitchFamily="2" charset="-78"/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795264" y="3184376"/>
            <a:ext cx="1296144" cy="172819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استحسان بالقياس الخفي</a:t>
            </a:r>
            <a:endParaRPr lang="ar-SA" sz="2400" dirty="0">
              <a:cs typeface="AL-Mateen" pitchFamily="2" charset="-78"/>
            </a:endParaRPr>
          </a:p>
        </p:txBody>
      </p:sp>
      <p:cxnSp>
        <p:nvCxnSpPr>
          <p:cNvPr id="12" name="رابط مستقيم 11"/>
          <p:cNvCxnSpPr/>
          <p:nvPr/>
        </p:nvCxnSpPr>
        <p:spPr>
          <a:xfrm>
            <a:off x="5259760" y="2824336"/>
            <a:ext cx="3168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>
            <a:endCxn id="6" idx="0"/>
          </p:cNvCxnSpPr>
          <p:nvPr/>
        </p:nvCxnSpPr>
        <p:spPr>
          <a:xfrm rot="16200000" flipH="1">
            <a:off x="8284096" y="2968352"/>
            <a:ext cx="3600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>
            <a:off x="1587352" y="2824336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>
            <a:endCxn id="7" idx="0"/>
          </p:cNvCxnSpPr>
          <p:nvPr/>
        </p:nvCxnSpPr>
        <p:spPr>
          <a:xfrm rot="16200000" flipH="1">
            <a:off x="6771928" y="2968352"/>
            <a:ext cx="3600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>
            <a:stCxn id="8" idx="0"/>
          </p:cNvCxnSpPr>
          <p:nvPr/>
        </p:nvCxnSpPr>
        <p:spPr>
          <a:xfrm rot="16200000" flipV="1">
            <a:off x="5331768" y="2968352"/>
            <a:ext cx="3600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>
            <a:stCxn id="9" idx="0"/>
          </p:cNvCxnSpPr>
          <p:nvPr/>
        </p:nvCxnSpPr>
        <p:spPr>
          <a:xfrm rot="5400000" flipH="1" flipV="1">
            <a:off x="4035624" y="2968352"/>
            <a:ext cx="3600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>
            <a:stCxn id="10" idx="0"/>
          </p:cNvCxnSpPr>
          <p:nvPr/>
        </p:nvCxnSpPr>
        <p:spPr>
          <a:xfrm rot="5400000" flipH="1" flipV="1">
            <a:off x="2703476" y="2932348"/>
            <a:ext cx="36004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>
            <a:endCxn id="11" idx="0"/>
          </p:cNvCxnSpPr>
          <p:nvPr/>
        </p:nvCxnSpPr>
        <p:spPr>
          <a:xfrm rot="5400000">
            <a:off x="1335324" y="2932348"/>
            <a:ext cx="36004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3603576" y="692696"/>
            <a:ext cx="5616624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/>
              <a:t>أولاً: الاستحسان بالنص – أي ما كان مستنده النص :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1443336" y="1700808"/>
            <a:ext cx="7668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400" b="1" dirty="0" smtClean="0"/>
              <a:t>وهو أن يرد من الشارع نص خاص في جزئية يقتضي حكماً لها على خلاف الحكم الثابت لنظائرها بمقتضى القواعد العامة . فالنص يستثني هذه الجزئية من الحكم الثابت لنظائرها بمقتضى الأصل الكلي . </a:t>
            </a:r>
            <a:endParaRPr lang="en-US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1443336" y="3140968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400" b="1" dirty="0" smtClean="0"/>
              <a:t>فالقاعدة العامة، والأصل الكلي ، يقضيان ببطلان بيع المعدوم ، ولكن استثنى السلم : وهو بيع ما ليس عند الإنسان وقت العقد ، بنص خاص وهو ما روي عن النبي صلى الله عليه وسلم أنه قال : (( من أسلف منكم فليسلف في كيل معلوم ووزن معلوم إلى أجل معلوم )) . ومثله أيضاً خيار الشرط ، فقد جاز استحساناً لورود النص في السنة بجوازه إلى ثلاث أيام ، استثناء من الأصل الكلي في العقود القاضي بلزومها 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475784" y="685800"/>
            <a:ext cx="3672408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/>
              <a:t>  ثانياً </a:t>
            </a:r>
            <a:r>
              <a:rPr lang="ar-SA" sz="2400" b="1" dirty="0"/>
              <a:t>: </a:t>
            </a:r>
            <a:r>
              <a:rPr lang="ar-SA" sz="2400" b="1" dirty="0" smtClean="0"/>
              <a:t> الاستحسان </a:t>
            </a:r>
            <a:r>
              <a:rPr lang="ar-SA" sz="2400" b="1" dirty="0"/>
              <a:t>بالإجماع :</a:t>
            </a:r>
          </a:p>
        </p:txBody>
      </p:sp>
      <p:sp>
        <p:nvSpPr>
          <p:cNvPr id="5" name="شكل بيضاوي 4"/>
          <p:cNvSpPr/>
          <p:nvPr/>
        </p:nvSpPr>
        <p:spPr>
          <a:xfrm>
            <a:off x="8068072" y="1549896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dirty="0" smtClean="0">
                <a:cs typeface="AL-Mateen" pitchFamily="2" charset="-78"/>
              </a:rPr>
              <a:t>مثاله :</a:t>
            </a:r>
            <a:endParaRPr lang="ar-SA" sz="2200" dirty="0">
              <a:cs typeface="AL-Mateen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619800" y="1592287"/>
            <a:ext cx="21602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- عقد الاستصناع : 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5229176" y="3752527"/>
            <a:ext cx="3499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- </a:t>
            </a:r>
            <a:r>
              <a:rPr lang="ar-SA" sz="2400" b="1" dirty="0" err="1" smtClean="0"/>
              <a:t>و</a:t>
            </a:r>
            <a:r>
              <a:rPr lang="ar-SA" sz="2400" b="1" dirty="0" smtClean="0"/>
              <a:t> دخول الحمامات بأجر معلوم :</a:t>
            </a:r>
            <a:endParaRPr lang="ar-SA" sz="2400" b="1" dirty="0"/>
          </a:p>
        </p:txBody>
      </p:sp>
      <p:sp>
        <p:nvSpPr>
          <p:cNvPr id="8" name="مستطيل 7"/>
          <p:cNvSpPr/>
          <p:nvPr/>
        </p:nvSpPr>
        <p:spPr>
          <a:xfrm>
            <a:off x="1659360" y="2413992"/>
            <a:ext cx="7236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فهو جائز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استحساناً</a:t>
            </a:r>
            <a:r>
              <a:rPr lang="ar-SA" sz="2400" b="1" dirty="0" smtClean="0"/>
              <a:t> ، والقياس عدم جوازه لأنه عقد على معدوم وإنما جاز استثناء من القاعدة العامة ، </a:t>
            </a:r>
            <a:endParaRPr lang="ar-SA" sz="2400" b="1" dirty="0"/>
          </a:p>
        </p:txBody>
      </p:sp>
      <p:sp>
        <p:nvSpPr>
          <p:cNvPr id="9" name="مستطيل 8"/>
          <p:cNvSpPr/>
          <p:nvPr/>
        </p:nvSpPr>
        <p:spPr>
          <a:xfrm>
            <a:off x="1299320" y="3248471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ووجه الاستحسان</a:t>
            </a:r>
            <a:r>
              <a:rPr lang="ar-SA" sz="2400" b="1" dirty="0" smtClean="0"/>
              <a:t> جريان التعامل به بين الناس دون إنكار من أحد فكان إجماعاً </a:t>
            </a:r>
            <a:endParaRPr lang="ar-SA" sz="2400" dirty="0"/>
          </a:p>
        </p:txBody>
      </p:sp>
      <p:sp>
        <p:nvSpPr>
          <p:cNvPr id="10" name="مستطيل 9"/>
          <p:cNvSpPr/>
          <p:nvPr/>
        </p:nvSpPr>
        <p:spPr>
          <a:xfrm>
            <a:off x="1011288" y="4310007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فالقاعدة العامة تقضي بفساده لجهالة ما يستهلكه الداخل من الماء ، وجهالة المدة التي يمكثها في الحمام ، ولكن جاز استثناء من القاعدة العامة استحساناً لجريان العرف به دون إنكار من أحد دفعاً للحرج عن الناس فكان إجماعاً . 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479976" y="685800"/>
            <a:ext cx="3744416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/>
              <a:t>  </a:t>
            </a:r>
            <a:r>
              <a:rPr lang="ar-SA" sz="2400" b="1" dirty="0"/>
              <a:t>ثالثاً: </a:t>
            </a:r>
            <a:r>
              <a:rPr lang="ar-SA" sz="2400" b="1" dirty="0" smtClean="0"/>
              <a:t> استحسان </a:t>
            </a:r>
            <a:r>
              <a:rPr lang="ar-SA" sz="2400" b="1" dirty="0"/>
              <a:t>سنده العرف </a:t>
            </a:r>
            <a:r>
              <a:rPr lang="ar-SA" sz="2400" b="1" dirty="0" smtClean="0"/>
              <a:t>:</a:t>
            </a:r>
            <a:endParaRPr lang="en-US" sz="24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8144272" y="1549896"/>
            <a:ext cx="115212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dirty="0" smtClean="0">
                <a:cs typeface="AL-Mateen" pitchFamily="2" charset="-78"/>
              </a:rPr>
              <a:t>مثاله :</a:t>
            </a:r>
            <a:endParaRPr lang="ar-SA" sz="2200" dirty="0">
              <a:cs typeface="AL-Mateen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663552" y="1582995"/>
            <a:ext cx="6300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كجواز وقف المنقول الذي جرى العرف بوقفه : كالكتب ، والأواني ونحوها .</a:t>
            </a:r>
            <a:endParaRPr lang="ar-SA" sz="2400" b="1" dirty="0"/>
          </a:p>
        </p:txBody>
      </p:sp>
      <p:sp>
        <p:nvSpPr>
          <p:cNvPr id="7" name="مستطيل 6"/>
          <p:cNvSpPr/>
          <p:nvPr/>
        </p:nvSpPr>
        <p:spPr>
          <a:xfrm>
            <a:off x="1375520" y="2774032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/>
              <a:t>على رأي بعض الفقهاء ، استثناء من الأصل العام في الوقف وهو أن يكون الوقف مؤبداً ، فلا يصح إلا في العقار لا في المنقول ، وإنما جاز وقف ما ذكرنا من المنقول لجريان العرف به .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1069</Words>
  <Application>Microsoft Office PowerPoint</Application>
  <PresentationFormat>A4 Paper (210x297 mm)</PresentationFormat>
  <Paragraphs>83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المحاضرة الأولى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124</cp:revision>
  <dcterms:created xsi:type="dcterms:W3CDTF">2009-10-14T19:14:34Z</dcterms:created>
  <dcterms:modified xsi:type="dcterms:W3CDTF">2012-02-08T15:10:20Z</dcterms:modified>
</cp:coreProperties>
</file>