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7" r:id="rId3"/>
    <p:sldId id="268" r:id="rId4"/>
    <p:sldId id="269" r:id="rId5"/>
    <p:sldId id="271" r:id="rId6"/>
    <p:sldId id="270" r:id="rId7"/>
    <p:sldId id="273" r:id="rId8"/>
    <p:sldId id="272" r:id="rId9"/>
    <p:sldId id="274" r:id="rId10"/>
    <p:sldId id="275" r:id="rId11"/>
    <p:sldId id="277" r:id="rId12"/>
    <p:sldId id="276" r:id="rId13"/>
    <p:sldId id="279" r:id="rId14"/>
    <p:sldId id="278" r:id="rId15"/>
    <p:sldId id="280" r:id="rId16"/>
    <p:sldId id="281" r:id="rId17"/>
    <p:sldId id="283" r:id="rId18"/>
    <p:sldId id="282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1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4800" b="1" dirty="0" smtClean="0"/>
              <a:t>المحاضرة الرابعة</a:t>
            </a:r>
            <a:endParaRPr lang="ar-SA" sz="48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4000" b="1" dirty="0" smtClean="0">
                <a:solidFill>
                  <a:schemeClr val="tx1"/>
                </a:solidFill>
              </a:rPr>
              <a:t>تابع ..المصلحة المرسلة</a:t>
            </a:r>
            <a:endParaRPr lang="ar-SA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5105400" y="533400"/>
            <a:ext cx="4114800" cy="685800"/>
          </a:xfrm>
          <a:prstGeom prst="roundRect">
            <a:avLst>
              <a:gd name="adj" fmla="val 28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شروط العمل بالمصلحة المرسلة:</a:t>
            </a:r>
            <a:endParaRPr lang="ar-SA" sz="2800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4800" y="1434405"/>
            <a:ext cx="9601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ذكر المالكية – وهم أكثر الفقهاء أخذاً بالمصالح المرسلة – شروطاً لا بد من توافرها في المصلحة المرسلة ، لإمكان الاستناد إليها والاعتماد عليها ، وهذه الشروط هي :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7" name="وسيلة شرح مع سهم إلى الأسفل 6"/>
          <p:cNvSpPr/>
          <p:nvPr/>
        </p:nvSpPr>
        <p:spPr>
          <a:xfrm>
            <a:off x="4267200" y="2590800"/>
            <a:ext cx="2895600" cy="1143000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325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أولاً :</a:t>
            </a:r>
            <a:r>
              <a:rPr lang="ar-SA" sz="3600" dirty="0" smtClean="0"/>
              <a:t> الملائمة :</a:t>
            </a:r>
            <a:endParaRPr lang="ar-SA" sz="3600" dirty="0"/>
          </a:p>
        </p:txBody>
      </p:sp>
      <p:sp>
        <p:nvSpPr>
          <p:cNvPr id="8" name="مستطيل 7"/>
          <p:cNvSpPr/>
          <p:nvPr/>
        </p:nvSpPr>
        <p:spPr>
          <a:xfrm>
            <a:off x="1066800" y="3886200"/>
            <a:ext cx="8153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      أي تكون المصلحة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ملائمة</a:t>
            </a:r>
            <a:r>
              <a:rPr lang="ar-SA" sz="2800" b="1" dirty="0" smtClean="0"/>
              <a:t> لمقاصد الشارع ، فلا تخالف أصلا ً من     أصوله ، ولا تنافي دليلاً من أدلة أحكامه ، بل تكون من جنس المصالح التي قصد الشارع تحصيلها ، أو قريبة منها ليست غريبة عنها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121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أسفل 3"/>
          <p:cNvSpPr/>
          <p:nvPr/>
        </p:nvSpPr>
        <p:spPr>
          <a:xfrm>
            <a:off x="3810000" y="1447800"/>
            <a:ext cx="5257800" cy="990600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325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ثانياً : </a:t>
            </a:r>
            <a:r>
              <a:rPr lang="ar-SA" sz="3600" dirty="0" smtClean="0"/>
              <a:t>أن تكون معقولة بذاتها</a:t>
            </a:r>
            <a:endParaRPr lang="ar-SA" sz="3600" dirty="0"/>
          </a:p>
        </p:txBody>
      </p:sp>
      <p:sp>
        <p:nvSpPr>
          <p:cNvPr id="5" name="مستطيل 4"/>
          <p:cNvSpPr/>
          <p:nvPr/>
        </p:nvSpPr>
        <p:spPr>
          <a:xfrm>
            <a:off x="2667000" y="2590800"/>
            <a:ext cx="65021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بحيث لو عرضت على العقول السليمة لتلقتها بالقبول .</a:t>
            </a:r>
            <a:endParaRPr lang="ar-SA" sz="2800" b="1" dirty="0"/>
          </a:p>
        </p:txBody>
      </p:sp>
      <p:sp>
        <p:nvSpPr>
          <p:cNvPr id="6" name="وسيلة شرح مع سهم إلى الأسفل 5"/>
          <p:cNvSpPr/>
          <p:nvPr/>
        </p:nvSpPr>
        <p:spPr>
          <a:xfrm>
            <a:off x="914400" y="3276600"/>
            <a:ext cx="8305800" cy="990600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325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ثالثاً : </a:t>
            </a:r>
            <a:r>
              <a:rPr lang="ar-SA" sz="3600" dirty="0" smtClean="0"/>
              <a:t>أن يكون الأخذ بها لحفظ ضروري أو </a:t>
            </a:r>
            <a:r>
              <a:rPr lang="ar-SA" sz="3600" dirty="0" smtClean="0"/>
              <a:t>لرفع </a:t>
            </a:r>
            <a:r>
              <a:rPr lang="ar-SA" sz="3600" dirty="0" smtClean="0"/>
              <a:t>حرج </a:t>
            </a:r>
            <a:endParaRPr lang="ar-SA" sz="3600" dirty="0"/>
          </a:p>
        </p:txBody>
      </p:sp>
      <p:sp>
        <p:nvSpPr>
          <p:cNvPr id="7" name="مستطيل 6"/>
          <p:cNvSpPr/>
          <p:nvPr/>
        </p:nvSpPr>
        <p:spPr>
          <a:xfrm>
            <a:off x="1219200" y="4495800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لأن الله تعالى يقول : </a:t>
            </a:r>
            <a:r>
              <a:rPr lang="ar-SA" sz="2800" dirty="0" smtClean="0">
                <a:cs typeface="Traditional Arabic" pitchFamily="2" charset="-78"/>
              </a:rPr>
              <a:t>{ </a:t>
            </a:r>
            <a:r>
              <a:rPr lang="ar-SA" sz="2800" b="1" dirty="0" smtClean="0">
                <a:cs typeface="+mn-cs"/>
              </a:rPr>
              <a:t>وما جعل عليكم في الدين من حرج </a:t>
            </a:r>
            <a:r>
              <a:rPr lang="ar-SA" sz="2800" dirty="0" smtClean="0">
                <a:cs typeface="Traditional Arabic" pitchFamily="2" charset="-78"/>
              </a:rPr>
              <a:t>} </a:t>
            </a:r>
            <a:r>
              <a:rPr lang="ar-SA" sz="2800" b="1" dirty="0" smtClean="0"/>
              <a:t>. 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85800" y="2133600"/>
            <a:ext cx="876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وهذه الشروط ، في الواقع ، ضوابط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للمصلحة المرسلة </a:t>
            </a:r>
            <a:r>
              <a:rPr lang="ar-SA" sz="2800" b="1" dirty="0" smtClean="0"/>
              <a:t>تبعدها عن مزالق الهوى ونزوات النفوس ، ولكن </a:t>
            </a:r>
            <a:r>
              <a:rPr lang="ar-SA" sz="2800" b="1" dirty="0" smtClean="0"/>
              <a:t>ينبغي </a:t>
            </a:r>
            <a:r>
              <a:rPr lang="ar-SA" sz="2800" b="1" dirty="0" smtClean="0"/>
              <a:t>أن يضاف إليها شرطان آخران هما </a:t>
            </a:r>
            <a:r>
              <a:rPr lang="ar-SA" sz="2800" b="1" dirty="0" smtClean="0"/>
              <a:t>: 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838200" y="4343400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وأن </a:t>
            </a:r>
            <a:r>
              <a:rPr lang="ar-SA" sz="2800" b="1" dirty="0" smtClean="0"/>
              <a:t>تكون المصلحة عامة لا خاصة ، أي يوضع الحكم لمصلحة عموم الناس لا لمصلحة فرد معين أو فئة معينة .</a:t>
            </a:r>
            <a:endParaRPr lang="ar-SA" sz="2800" dirty="0"/>
          </a:p>
        </p:txBody>
      </p:sp>
      <p:sp>
        <p:nvSpPr>
          <p:cNvPr id="2" name="مستطيل 1"/>
          <p:cNvSpPr/>
          <p:nvPr/>
        </p:nvSpPr>
        <p:spPr>
          <a:xfrm>
            <a:off x="4712952" y="3429000"/>
            <a:ext cx="45368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أن </a:t>
            </a:r>
            <a:r>
              <a:rPr lang="ar-SA" sz="2800" b="1" dirty="0"/>
              <a:t>تكون المصلحة حقيقة لا وهمية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4419600" y="609600"/>
            <a:ext cx="4876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بعض الاجتهادات على أساس المصلحة :</a:t>
            </a:r>
            <a:endParaRPr lang="ar-SA" sz="2800" b="1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94686" y="1457980"/>
            <a:ext cx="96113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في المذاهب الإسلامية اجتهادات قامت على أساس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المصلحة المرسلة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، من ذلك :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6" name="وسيلة شرح مع سهم إلى الأسفل 5"/>
          <p:cNvSpPr/>
          <p:nvPr/>
        </p:nvSpPr>
        <p:spPr>
          <a:xfrm>
            <a:off x="7391400" y="2057400"/>
            <a:ext cx="2133600" cy="838200"/>
          </a:xfrm>
          <a:prstGeom prst="downArrowCallout">
            <a:avLst>
              <a:gd name="adj1" fmla="val 44310"/>
              <a:gd name="adj2" fmla="val 25000"/>
              <a:gd name="adj3" fmla="val 18104"/>
              <a:gd name="adj4" fmla="val 78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أفتى المالكية :</a:t>
            </a:r>
            <a:endParaRPr lang="ar-SA" sz="3200" b="1" dirty="0"/>
          </a:p>
        </p:txBody>
      </p:sp>
      <p:sp>
        <p:nvSpPr>
          <p:cNvPr id="7" name="مستطيل 6"/>
          <p:cNvSpPr/>
          <p:nvPr/>
        </p:nvSpPr>
        <p:spPr>
          <a:xfrm>
            <a:off x="1371600" y="2971800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بجواز تنصيب الأمثل من غير المجتهدين إماماً إذا لم يوجد المجتهد .</a:t>
            </a:r>
            <a:endParaRPr lang="ar-SA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5266273" y="3657600"/>
            <a:ext cx="43733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وجواز بيعة المفضول مع الفاضل .</a:t>
            </a:r>
            <a:endParaRPr lang="ar-SA" sz="2800" b="1" dirty="0"/>
          </a:p>
        </p:txBody>
      </p:sp>
      <p:sp>
        <p:nvSpPr>
          <p:cNvPr id="9" name="مستطيل 8"/>
          <p:cNvSpPr/>
          <p:nvPr/>
        </p:nvSpPr>
        <p:spPr>
          <a:xfrm>
            <a:off x="304800" y="4343400"/>
            <a:ext cx="9372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/>
            <a:r>
              <a:rPr lang="ar-SA" sz="2800" b="1" dirty="0" smtClean="0"/>
              <a:t>- وجواز فرض الضرائب على الأغنياء إذا خلا بيت المال – أي الخزانة العامة – من المال اللازم لموجهة النفقات الضرورية للدولة كسد حاجات الجند ، إلى أن يظهر مال في بيت المال، أو يكون فيه ما يكفي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49" grpId="0"/>
      <p:bldP spid="6" grpId="0" animBg="1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1676400"/>
            <a:ext cx="922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وأجازوا شهادة الصبيان بعضهم على بعض في الجراحات ، للمصلحة ، لأنه لا يشهد لعبهم – عادة – غيرهم ، وإن لم يتوافر فيهم شرط البلوغ ، وهو من شروط العدالة في الشاهد . 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1066800" y="4267200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بجواز إتلاف الحيوانات التي يقاتل عليها الأعداء ، وإتلاف شجرهم ، إذا كانت حاجة القتال والظفر بالأعداء والغلبة عليهم تستدعي ذلك . </a:t>
            </a:r>
            <a:endParaRPr lang="ar-SA" sz="2800" dirty="0"/>
          </a:p>
        </p:txBody>
      </p:sp>
      <p:sp>
        <p:nvSpPr>
          <p:cNvPr id="6" name="وسيلة شرح مع سهم إلى الأسفل 5"/>
          <p:cNvSpPr/>
          <p:nvPr/>
        </p:nvSpPr>
        <p:spPr>
          <a:xfrm>
            <a:off x="7086600" y="3352800"/>
            <a:ext cx="2438400" cy="838200"/>
          </a:xfrm>
          <a:prstGeom prst="downArrowCallout">
            <a:avLst>
              <a:gd name="adj1" fmla="val 44310"/>
              <a:gd name="adj2" fmla="val 25000"/>
              <a:gd name="adj3" fmla="val 18104"/>
              <a:gd name="adj4" fmla="val 78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أفتى الشافعية :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04800" y="2057400"/>
            <a:ext cx="929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بجواز حرق ما يغنمه المسلمون من متاع وضأن إذا عجزوا عن حمله ،فيذبحون الضأن، ويحرقون اللحم ، وكذا يحرقون المتاع لئلا ينتفع به الأعداء . </a:t>
            </a:r>
            <a:endParaRPr lang="ar-SA" sz="2800" dirty="0" smtClean="0"/>
          </a:p>
        </p:txBody>
      </p:sp>
      <p:sp>
        <p:nvSpPr>
          <p:cNvPr id="6" name="مستطيل 5"/>
          <p:cNvSpPr/>
          <p:nvPr/>
        </p:nvSpPr>
        <p:spPr>
          <a:xfrm>
            <a:off x="533400" y="32867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ومن ضروب الاستحسان عندهم : الاستحسان بالمصلحة ، وقد مر الكلام عليه .</a:t>
            </a:r>
            <a:endParaRPr lang="ar-SA" sz="2800" dirty="0"/>
          </a:p>
        </p:txBody>
      </p:sp>
      <p:sp>
        <p:nvSpPr>
          <p:cNvPr id="9" name="وسيلة شرح مع سهم إلى الأسفل 8"/>
          <p:cNvSpPr/>
          <p:nvPr/>
        </p:nvSpPr>
        <p:spPr>
          <a:xfrm>
            <a:off x="7010400" y="1219200"/>
            <a:ext cx="2438400" cy="762000"/>
          </a:xfrm>
          <a:prstGeom prst="downArrowCallout">
            <a:avLst>
              <a:gd name="adj1" fmla="val 44310"/>
              <a:gd name="adj2" fmla="val 25000"/>
              <a:gd name="adj3" fmla="val 18104"/>
              <a:gd name="adj4" fmla="val 78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أفتى الحنفية :</a:t>
            </a:r>
            <a:endParaRPr lang="ar-SA" sz="3200" b="1" dirty="0"/>
          </a:p>
        </p:txBody>
      </p:sp>
      <p:sp>
        <p:nvSpPr>
          <p:cNvPr id="10" name="مستطيل 9"/>
          <p:cNvSpPr/>
          <p:nvPr/>
        </p:nvSpPr>
        <p:spPr>
          <a:xfrm>
            <a:off x="0" y="4800600"/>
            <a:ext cx="9677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بنفي أهل الفساد </a:t>
            </a:r>
            <a:r>
              <a:rPr lang="ar-SA" sz="2800" b="1" dirty="0" smtClean="0"/>
              <a:t>إلى بلد </a:t>
            </a:r>
            <a:r>
              <a:rPr lang="ar-SA" sz="2800" b="1" dirty="0" smtClean="0"/>
              <a:t>يؤمن فيه من شرهم . وأفتى بجواز تخصيص بعض الأولاد بالهبة لمصلحة معينة ، كأن يكون مريضاً أو محتاجاً أو صاحب عيال أو طالب علم .</a:t>
            </a:r>
            <a:endParaRPr lang="ar-SA" sz="2800" b="1" dirty="0"/>
          </a:p>
        </p:txBody>
      </p:sp>
      <p:sp>
        <p:nvSpPr>
          <p:cNvPr id="11" name="وسيلة شرح مع سهم إلى الأسفل 10"/>
          <p:cNvSpPr/>
          <p:nvPr/>
        </p:nvSpPr>
        <p:spPr>
          <a:xfrm>
            <a:off x="6705600" y="3962400"/>
            <a:ext cx="2895600" cy="762000"/>
          </a:xfrm>
          <a:prstGeom prst="downArrowCallout">
            <a:avLst>
              <a:gd name="adj1" fmla="val 44310"/>
              <a:gd name="adj2" fmla="val 25000"/>
              <a:gd name="adj3" fmla="val 18104"/>
              <a:gd name="adj4" fmla="val 78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أفتى أحمد بن حنبل :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 animBg="1"/>
      <p:bldP spid="10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5400" b="1" dirty="0" smtClean="0"/>
              <a:t>سد الذرائع</a:t>
            </a:r>
            <a:endParaRPr lang="ar-SA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6248400" y="533400"/>
            <a:ext cx="3048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تعريف سد الذرائع :</a:t>
            </a:r>
            <a:endParaRPr lang="ar-SA" sz="3200" dirty="0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1691789"/>
            <a:ext cx="96774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الذرائع </a:t>
            </a:r>
            <a:r>
              <a:rPr kumimoji="0" lang="ar-SA" sz="2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:  هي الوسائل ؛ </a:t>
            </a:r>
            <a:r>
              <a:rPr kumimoji="0" lang="ar-SA" sz="2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والذريعة</a:t>
            </a:r>
            <a:r>
              <a:rPr kumimoji="0" lang="ar-SA" sz="2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 : هي الوسيلة والطريق إلى الشيء .</a:t>
            </a:r>
            <a:endParaRPr kumimoji="0" lang="ar-SA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447800" y="2219980"/>
            <a:ext cx="79266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600" b="1" dirty="0" smtClean="0">
                <a:solidFill>
                  <a:srgbClr val="000000"/>
                </a:solidFill>
                <a:ea typeface="Times New Roman" pitchFamily="18" charset="0"/>
              </a:rPr>
              <a:t>سواء أكان هذا الشيء مفسدة أو مصلحة ، قولاً أو فعلاً . </a:t>
            </a:r>
            <a:endParaRPr lang="ar-SA" sz="2600" dirty="0"/>
          </a:p>
        </p:txBody>
      </p:sp>
      <p:sp>
        <p:nvSpPr>
          <p:cNvPr id="8" name="مستطيل 7"/>
          <p:cNvSpPr/>
          <p:nvPr/>
        </p:nvSpPr>
        <p:spPr>
          <a:xfrm>
            <a:off x="457200" y="2819400"/>
            <a:ext cx="88773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600" b="1" dirty="0" smtClean="0">
                <a:solidFill>
                  <a:srgbClr val="000000"/>
                </a:solidFill>
                <a:ea typeface="Times New Roman" pitchFamily="18" charset="0"/>
              </a:rPr>
              <a:t>ولكن غلب إطلاق اسم (</a:t>
            </a:r>
            <a:r>
              <a:rPr lang="ar-SA" sz="2600" b="1" dirty="0" smtClean="0">
                <a:solidFill>
                  <a:schemeClr val="accent6">
                    <a:lumMod val="50000"/>
                  </a:schemeClr>
                </a:solidFill>
                <a:ea typeface="Times New Roman" pitchFamily="18" charset="0"/>
              </a:rPr>
              <a:t>الذرائع</a:t>
            </a:r>
            <a:r>
              <a:rPr lang="ar-SA" sz="2600" b="1" dirty="0" smtClean="0">
                <a:solidFill>
                  <a:srgbClr val="000000"/>
                </a:solidFill>
                <a:ea typeface="Times New Roman" pitchFamily="18" charset="0"/>
              </a:rPr>
              <a:t>) على الوسائل المفضية إلى </a:t>
            </a:r>
            <a:r>
              <a:rPr lang="ar-SA" sz="2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المفاسد</a:t>
            </a:r>
            <a:r>
              <a:rPr lang="ar-SA" sz="2600" b="1" dirty="0" smtClean="0">
                <a:solidFill>
                  <a:srgbClr val="000000"/>
                </a:solidFill>
                <a:ea typeface="Times New Roman" pitchFamily="18" charset="0"/>
              </a:rPr>
              <a:t>.</a:t>
            </a:r>
            <a:endParaRPr lang="ar-SA" sz="2600" dirty="0"/>
          </a:p>
        </p:txBody>
      </p:sp>
      <p:sp>
        <p:nvSpPr>
          <p:cNvPr id="9" name="مستطيل 8"/>
          <p:cNvSpPr/>
          <p:nvPr/>
        </p:nvSpPr>
        <p:spPr>
          <a:xfrm>
            <a:off x="0" y="3505200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000000"/>
                </a:solidFill>
                <a:ea typeface="Times New Roman" pitchFamily="18" charset="0"/>
              </a:rPr>
              <a:t>أنه من باب منع الوسائل المؤدية إلى المفاسد</a:t>
            </a:r>
            <a:endParaRPr lang="ar-SA" sz="2400" dirty="0"/>
          </a:p>
        </p:txBody>
      </p:sp>
      <p:sp>
        <p:nvSpPr>
          <p:cNvPr id="10" name="خماسي 9"/>
          <p:cNvSpPr/>
          <p:nvPr/>
        </p:nvSpPr>
        <p:spPr>
          <a:xfrm flipH="1">
            <a:off x="8382000" y="3505200"/>
            <a:ext cx="1371600" cy="457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000000"/>
                </a:solidFill>
                <a:ea typeface="Times New Roman" pitchFamily="18" charset="0"/>
              </a:rPr>
              <a:t>فإذا قيل : </a:t>
            </a:r>
            <a:endParaRPr lang="ar-SA" sz="2400" dirty="0"/>
          </a:p>
        </p:txBody>
      </p:sp>
      <p:sp>
        <p:nvSpPr>
          <p:cNvPr id="11" name="مستطيل 10"/>
          <p:cNvSpPr/>
          <p:nvPr/>
        </p:nvSpPr>
        <p:spPr>
          <a:xfrm>
            <a:off x="5837714" y="3505200"/>
            <a:ext cx="2544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>
                <a:solidFill>
                  <a:srgbClr val="000000"/>
                </a:solidFill>
                <a:ea typeface="Times New Roman" pitchFamily="18" charset="0"/>
              </a:rPr>
              <a:t>هذا من باب سد الذرائع </a:t>
            </a:r>
            <a:endParaRPr lang="ar-SA" sz="2400" dirty="0"/>
          </a:p>
        </p:txBody>
      </p:sp>
      <p:sp>
        <p:nvSpPr>
          <p:cNvPr id="13" name="خماسي 12"/>
          <p:cNvSpPr/>
          <p:nvPr/>
        </p:nvSpPr>
        <p:spPr>
          <a:xfrm flipH="1">
            <a:off x="4572000" y="3505200"/>
            <a:ext cx="1371600" cy="457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rgbClr val="000000"/>
                </a:solidFill>
                <a:ea typeface="Times New Roman" pitchFamily="18" charset="0"/>
              </a:rPr>
              <a:t>فمعنى ذلك : 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697" grpId="0"/>
      <p:bldP spid="7" grpId="0"/>
      <p:bldP spid="8" grpId="0"/>
      <p:bldP spid="9" grpId="0"/>
      <p:bldP spid="10" grpId="0" animBg="1"/>
      <p:bldP spid="11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" y="4532293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ولا خلاف بين العلماء في منع هذه الأفعال ، وهي في الحقيقة لا تدخل في دائرة سد الذرائع التي نتكلم عنها ، لأنها محرمة لذاتها . </a:t>
            </a:r>
            <a:endParaRPr lang="ar-SA" sz="2800" b="1" dirty="0"/>
          </a:p>
        </p:txBody>
      </p:sp>
      <p:sp>
        <p:nvSpPr>
          <p:cNvPr id="9" name="مخطط انسيابي: معالجة متعاقبة 8"/>
          <p:cNvSpPr/>
          <p:nvPr/>
        </p:nvSpPr>
        <p:spPr>
          <a:xfrm>
            <a:off x="3124200" y="304800"/>
            <a:ext cx="3810000" cy="6858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الأفعال المؤدية إلى المفاسد :</a:t>
            </a:r>
            <a:endParaRPr lang="ar-SA" sz="2800" b="1" dirty="0"/>
          </a:p>
        </p:txBody>
      </p:sp>
      <p:cxnSp>
        <p:nvCxnSpPr>
          <p:cNvPr id="11" name="رابط كسهم مستقيم 10"/>
          <p:cNvCxnSpPr>
            <a:stCxn id="9" idx="2"/>
            <a:endCxn id="15" idx="0"/>
          </p:cNvCxnSpPr>
          <p:nvPr/>
        </p:nvCxnSpPr>
        <p:spPr>
          <a:xfrm flipH="1">
            <a:off x="2933700" y="990600"/>
            <a:ext cx="20955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مخطط انسيابي: معالجة 13"/>
          <p:cNvSpPr/>
          <p:nvPr/>
        </p:nvSpPr>
        <p:spPr>
          <a:xfrm>
            <a:off x="5410200" y="1447800"/>
            <a:ext cx="2971800" cy="609600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فاسدة محرمة </a:t>
            </a:r>
            <a:endParaRPr lang="ar-SA" sz="2800" b="1" dirty="0"/>
          </a:p>
        </p:txBody>
      </p:sp>
      <p:sp>
        <p:nvSpPr>
          <p:cNvPr id="15" name="مخطط انسيابي: معالجة 14"/>
          <p:cNvSpPr/>
          <p:nvPr/>
        </p:nvSpPr>
        <p:spPr>
          <a:xfrm>
            <a:off x="1447800" y="1447800"/>
            <a:ext cx="2971800" cy="609600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مباحة جائزة </a:t>
            </a:r>
            <a:endParaRPr lang="ar-SA" sz="2800" b="1" dirty="0"/>
          </a:p>
        </p:txBody>
      </p:sp>
      <p:sp>
        <p:nvSpPr>
          <p:cNvPr id="18" name="مستطيل 17"/>
          <p:cNvSpPr/>
          <p:nvPr/>
        </p:nvSpPr>
        <p:spPr>
          <a:xfrm>
            <a:off x="381000" y="33528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بطبيعتها تؤدي إلى  الشر والضرر والفساد : كشرب المسكر المفسد للعقول ، والقذف الملوث للأعراض ، والزنى المفضي إلى اختلاط المياه .</a:t>
            </a:r>
            <a:endParaRPr lang="ar-SA" sz="2800" b="1" dirty="0"/>
          </a:p>
        </p:txBody>
      </p:sp>
      <p:cxnSp>
        <p:nvCxnSpPr>
          <p:cNvPr id="22" name="رابط كسهم مستقيم 21"/>
          <p:cNvCxnSpPr>
            <a:stCxn id="9" idx="2"/>
            <a:endCxn id="14" idx="0"/>
          </p:cNvCxnSpPr>
          <p:nvPr/>
        </p:nvCxnSpPr>
        <p:spPr>
          <a:xfrm>
            <a:off x="5029200" y="990600"/>
            <a:ext cx="18669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مخطط انسيابي: معالجة 23"/>
          <p:cNvSpPr/>
          <p:nvPr/>
        </p:nvSpPr>
        <p:spPr>
          <a:xfrm>
            <a:off x="6400800" y="2590800"/>
            <a:ext cx="2971800" cy="609600"/>
          </a:xfrm>
          <a:prstGeom prst="flowChartProcess">
            <a:avLst/>
          </a:prstGeom>
          <a:effectLst>
            <a:outerShdw blurRad="482600" dist="38100" dir="12660000" sx="111000" sy="111000" algn="ctr" rotWithShape="0">
              <a:srgbClr val="000000">
                <a:alpha val="4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فاسدة محرمة 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4" grpId="0" animBg="1"/>
      <p:bldP spid="15" grpId="0" animBg="1"/>
      <p:bldP spid="18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3400" y="152400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أما الأفعال المباحة الجائزة المفضية إلى المفاسد ، </a:t>
            </a:r>
            <a:r>
              <a:rPr lang="ar-SA" sz="2800" b="1" u="sng" dirty="0" smtClean="0"/>
              <a:t>فهي على أنواع </a:t>
            </a:r>
            <a:r>
              <a:rPr lang="ar-SA" sz="2800" b="1" dirty="0" smtClean="0"/>
              <a:t>:</a:t>
            </a:r>
            <a:endParaRPr lang="ar-SA" sz="2800" b="1" dirty="0"/>
          </a:p>
        </p:txBody>
      </p:sp>
      <p:sp>
        <p:nvSpPr>
          <p:cNvPr id="3" name="مخطط انسيابي: معالجة 2"/>
          <p:cNvSpPr/>
          <p:nvPr/>
        </p:nvSpPr>
        <p:spPr>
          <a:xfrm>
            <a:off x="6324600" y="685800"/>
            <a:ext cx="2971800" cy="609600"/>
          </a:xfrm>
          <a:prstGeom prst="flowChartProcess">
            <a:avLst/>
          </a:prstGeom>
          <a:effectLst>
            <a:outerShdw blurRad="482600" dist="38100" dir="12660000" sx="111000" sy="111000" algn="ctr" rotWithShape="0">
              <a:srgbClr val="000000">
                <a:alpha val="4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مباحة جائزة</a:t>
            </a:r>
            <a:endParaRPr lang="ar-SA" sz="2800" b="1" dirty="0"/>
          </a:p>
        </p:txBody>
      </p:sp>
      <p:sp>
        <p:nvSpPr>
          <p:cNvPr id="6" name="مخطط انسيابي: معالجة متعاقبة 5"/>
          <p:cNvSpPr/>
          <p:nvPr/>
        </p:nvSpPr>
        <p:spPr>
          <a:xfrm>
            <a:off x="2743200" y="2209800"/>
            <a:ext cx="6553200" cy="5334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النوع الأول : ما كان إفضاؤه إلى المفسدة نادراً  وقليلاً 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637634" y="2971800"/>
            <a:ext cx="6673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فتكون مصلحته هي الراجحة ، ومفسدته هي </a:t>
            </a:r>
            <a:r>
              <a:rPr lang="ar-SA" sz="2800" b="1" dirty="0" smtClean="0"/>
              <a:t>المرجوحة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8229600" y="3657600"/>
            <a:ext cx="914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مثل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1096628" y="3657600"/>
            <a:ext cx="69862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كالنظر إلى المخطوبة ، والمشهود عليها ، وزراعة العنب . </a:t>
            </a:r>
            <a:endParaRPr lang="ar-SA" sz="2800" b="1" dirty="0"/>
          </a:p>
        </p:txBody>
      </p:sp>
      <p:sp>
        <p:nvSpPr>
          <p:cNvPr id="11" name="مستطيل 10"/>
          <p:cNvSpPr/>
          <p:nvPr/>
        </p:nvSpPr>
        <p:spPr>
          <a:xfrm>
            <a:off x="533400" y="4419600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فلا تمنع  هذه  الأفعال بحجة ما قد يترتب عليها من مفاسد ، لأن مفسدتها مغمورة في مصلحتها الراجحة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8" grpId="0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" y="16002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وعلى هذا دل اتجاه تشريع الأحكام ، ولا خلاف فيه بين العلماء .</a:t>
            </a:r>
          </a:p>
          <a:p>
            <a:r>
              <a:rPr lang="ar-SA" sz="2800" b="1" dirty="0" smtClean="0"/>
              <a:t>- فالشارع قبل خبر المرأة في انقضاء عدتها أو عدم انقضائها ، مع احتمال عدم صدقها .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914400" y="4572000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،، ولكن لما كانت هذه الاحتمالات </a:t>
            </a:r>
            <a:r>
              <a:rPr lang="ar-SA" sz="2800" b="1" dirty="0" smtClean="0"/>
              <a:t>مرجوحة </a:t>
            </a:r>
            <a:r>
              <a:rPr lang="ar-SA" sz="2800" b="1" dirty="0" smtClean="0"/>
              <a:t>لم يلتفت الشارع إليها ولم يعتد بها .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3382516" y="3124200"/>
            <a:ext cx="6110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وشرع القضاء بالشهادة مع احتمال كذب الشهود .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3552663" y="3810000"/>
            <a:ext cx="58993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وقبل خبر الواحد العدل مع احتمال عدم ضبطه .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عالجة متعاقبة 1"/>
          <p:cNvSpPr/>
          <p:nvPr/>
        </p:nvSpPr>
        <p:spPr>
          <a:xfrm>
            <a:off x="3733800" y="1524000"/>
            <a:ext cx="5715000" cy="609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النوع الثاني : ما كان إفضاؤه إلى المفسدة كثيراً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شكل بيضاوي 2"/>
          <p:cNvSpPr/>
          <p:nvPr/>
        </p:nvSpPr>
        <p:spPr>
          <a:xfrm>
            <a:off x="8610600" y="2971800"/>
            <a:ext cx="914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مثل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617275" y="2286000"/>
            <a:ext cx="34563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فمفسدته أرجح من مصلحته 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81000" y="3048000"/>
            <a:ext cx="8077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 smtClean="0"/>
              <a:t>بيع </a:t>
            </a:r>
            <a:r>
              <a:rPr lang="ar-SA" sz="2800" b="1" dirty="0" smtClean="0"/>
              <a:t>السلاح في أوقات الفتن .</a:t>
            </a:r>
          </a:p>
          <a:p>
            <a:r>
              <a:rPr lang="ar-SA" sz="2800" b="1" dirty="0" smtClean="0"/>
              <a:t>- </a:t>
            </a:r>
            <a:r>
              <a:rPr lang="ar-SA" sz="2800" b="1" dirty="0" smtClean="0"/>
              <a:t>وإجارة </a:t>
            </a:r>
            <a:r>
              <a:rPr lang="ar-SA" sz="2800" b="1" dirty="0" smtClean="0"/>
              <a:t>العقار لمن يستعمله استعمالاً محرماً كاتخاذه محلاً للقمار . </a:t>
            </a:r>
            <a:r>
              <a:rPr lang="ar-SA" sz="2800" b="1" dirty="0" smtClean="0"/>
              <a:t> - وسب </a:t>
            </a:r>
            <a:r>
              <a:rPr lang="ar-SA" sz="2800" b="1" dirty="0" smtClean="0"/>
              <a:t>آلهة المشركين في حضرة من يعرف عنه سب الله عز وجل إذا سمع هذا  السب . </a:t>
            </a:r>
          </a:p>
          <a:p>
            <a:r>
              <a:rPr lang="ar-SA" sz="2800" b="1" dirty="0" smtClean="0"/>
              <a:t>- </a:t>
            </a:r>
            <a:r>
              <a:rPr lang="ar-SA" sz="2800" b="1" dirty="0" smtClean="0"/>
              <a:t>وبيع </a:t>
            </a:r>
            <a:r>
              <a:rPr lang="ar-SA" sz="2800" b="1" dirty="0" smtClean="0"/>
              <a:t>العنب  لمن عرف عنه الاحتراف بعصره خمراً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عالجة متعاقبة 2"/>
          <p:cNvSpPr/>
          <p:nvPr/>
        </p:nvSpPr>
        <p:spPr>
          <a:xfrm>
            <a:off x="228600" y="1524000"/>
            <a:ext cx="9448800" cy="6858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النوع الثالث :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</a:rPr>
              <a:t>ما يؤدي إلى المفسدة لاستعمال المكلف هذا النوع لغير ما وضع له </a:t>
            </a:r>
            <a:endParaRPr 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8610600" y="2971800"/>
            <a:ext cx="914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مثل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324600" y="2362200"/>
            <a:ext cx="2111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فتحصل المفسدة 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04800" y="3124200"/>
            <a:ext cx="8153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ar-SA" sz="2800" b="1" dirty="0" smtClean="0"/>
              <a:t>من </a:t>
            </a:r>
            <a:r>
              <a:rPr lang="ar-SA" sz="2800" b="1" dirty="0" smtClean="0"/>
              <a:t>يتوسل بالنكاح لغرض تحليل المطلقة ثلاثاً لمطلقها</a:t>
            </a:r>
          </a:p>
          <a:p>
            <a:pPr>
              <a:buFontTx/>
              <a:buChar char="-"/>
            </a:pPr>
            <a:r>
              <a:rPr lang="ar-SA" sz="2800" b="1" dirty="0" smtClean="0"/>
              <a:t> </a:t>
            </a:r>
            <a:r>
              <a:rPr lang="ar-SA" sz="2800" b="1" dirty="0" smtClean="0"/>
              <a:t>ومن </a:t>
            </a:r>
            <a:r>
              <a:rPr lang="ar-SA" sz="2800" b="1" dirty="0" smtClean="0"/>
              <a:t>يتوسل بالبيع للوصول إلى الربا كأن يبيع خرقة بألف نسيئة ، ويشتريها من مشتريها بتسع مئة نقداً .</a:t>
            </a:r>
            <a:endParaRPr lang="ar-SA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4324479" y="4800600"/>
            <a:ext cx="40575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والمفسدة هنا لا تكون إلا راجحة 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0" y="609600"/>
            <a:ext cx="4648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اختلاف العلماء في الأخذ بسد الذرائع :</a:t>
            </a:r>
            <a:endParaRPr lang="ar-SA" sz="2800" b="1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57200" y="1351747"/>
            <a:ext cx="8763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+mn-cs"/>
              </a:rPr>
              <a:t>الأفعال من النوعين الثاني والثالث ، وهي التي وقع الخلاف فيها ، أتمنع لإفضائها إلى المفسدة أم لا ؟ 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5687005" y="2362200"/>
            <a:ext cx="3940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الحنابلة والمالكية قالوا : </a:t>
            </a:r>
            <a:r>
              <a:rPr lang="ar-SA" sz="2800" b="1" dirty="0" smtClean="0">
                <a:solidFill>
                  <a:srgbClr val="FF0000"/>
                </a:solidFill>
              </a:rPr>
              <a:t>تمنع</a:t>
            </a:r>
            <a:r>
              <a:rPr lang="ar-SA" sz="2800" b="1" dirty="0" smtClean="0"/>
              <a:t> 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04800" y="2971800"/>
            <a:ext cx="9220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/>
              <a:t>ووجهة </a:t>
            </a:r>
            <a:r>
              <a:rPr lang="ar-SA" sz="2800" b="1" u="sng" dirty="0" smtClean="0"/>
              <a:t>هؤلاء </a:t>
            </a:r>
            <a:r>
              <a:rPr lang="ar-SA" sz="2800" b="1" dirty="0" smtClean="0"/>
              <a:t>:: </a:t>
            </a:r>
            <a:r>
              <a:rPr lang="ar-SA" sz="2800" b="1" dirty="0"/>
              <a:t>أن سد الذرائع أصل من أصول التشريع قائم بذاته ، ودليل معتبر من أدلة الأحكام </a:t>
            </a:r>
            <a:r>
              <a:rPr lang="ar-SA" sz="2800" b="1" dirty="0" smtClean="0"/>
              <a:t>تبنى </a:t>
            </a:r>
            <a:r>
              <a:rPr lang="ar-SA" sz="2800" b="1" dirty="0"/>
              <a:t>عليه الأحكام .. فما دام الفعل ذريعة إلى المفسدة الراجحة ، والشريعة جاءت بمنع الفساد وسد طرقه ومنافذه ، فلا بد من منع هذا الفعل  .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152400" y="4876800"/>
            <a:ext cx="94751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فهؤلاء نظروا إلى مقاصد الأفعال وغاياتها </a:t>
            </a:r>
            <a:r>
              <a:rPr lang="ar-SA" sz="2800" b="1" dirty="0" err="1"/>
              <a:t>ومآلاتها</a:t>
            </a:r>
            <a:r>
              <a:rPr lang="ar-SA" sz="2800" b="1" dirty="0"/>
              <a:t> ، فقالوا بالمنع ولم يعتبروا إباحته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49" grpId="0"/>
      <p:bldP spid="3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644637" y="1524000"/>
            <a:ext cx="4724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الشافعية </a:t>
            </a:r>
            <a:r>
              <a:rPr lang="ar-SA" sz="2800" b="1" dirty="0"/>
              <a:t>والظاهرية ، </a:t>
            </a:r>
            <a:r>
              <a:rPr lang="ar-SA" sz="2800" b="1" dirty="0" smtClean="0"/>
              <a:t>قالوا </a:t>
            </a:r>
            <a:r>
              <a:rPr lang="ar-SA" sz="2800" b="1" dirty="0"/>
              <a:t>: </a:t>
            </a:r>
            <a:r>
              <a:rPr lang="ar-SA" sz="2800" b="1" dirty="0">
                <a:solidFill>
                  <a:srgbClr val="FF0000"/>
                </a:solidFill>
              </a:rPr>
              <a:t>لا </a:t>
            </a:r>
            <a:r>
              <a:rPr lang="ar-SA" sz="2800" b="1" dirty="0" smtClean="0">
                <a:solidFill>
                  <a:srgbClr val="FF0000"/>
                </a:solidFill>
              </a:rPr>
              <a:t>تمنع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04800" y="22098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/>
              <a:t>ووجهة هؤلاء </a:t>
            </a:r>
            <a:r>
              <a:rPr lang="ar-SA" sz="2800" b="1" dirty="0" smtClean="0"/>
              <a:t>:: </a:t>
            </a:r>
            <a:r>
              <a:rPr lang="ar-SA" sz="2800" b="1" dirty="0"/>
              <a:t>أن هذه الأفعال مباحة فلا تصير ممنوعة لاحتمال إفضائها إلى المفسدة 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152400" y="3581400"/>
            <a:ext cx="9525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فقد </a:t>
            </a:r>
            <a:r>
              <a:rPr lang="ar-SA" sz="2800" b="1" dirty="0"/>
              <a:t>نظروا إلى إباحته بغض النظر عن نتيجته ، فقالوا بعدم منعه ترجيحاً للإذن الشرعي العام الوارد فيه على الضرر المحتمل </a:t>
            </a:r>
            <a:r>
              <a:rPr lang="ar-SA" sz="2800" b="1" dirty="0" smtClean="0"/>
              <a:t>المتأتي </a:t>
            </a:r>
            <a:r>
              <a:rPr lang="ar-SA" sz="2800" b="1" dirty="0"/>
              <a:t>منه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4800" y="1996857"/>
            <a:ext cx="9220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/>
              <a:t>ورأي الأولين المانعين هو الأسدّ ، فالوسائل معتبرة بمقاصدها </a:t>
            </a:r>
            <a:r>
              <a:rPr lang="ar-SA" sz="2800" b="1" dirty="0" smtClean="0"/>
              <a:t>. </a:t>
            </a:r>
          </a:p>
          <a:p>
            <a:pPr algn="just"/>
            <a:endParaRPr lang="ar-SA" sz="2800" b="1" dirty="0"/>
          </a:p>
          <a:p>
            <a:pPr algn="just"/>
            <a:r>
              <a:rPr lang="ar-SA" sz="2800" b="1" dirty="0" smtClean="0"/>
              <a:t>وفي </a:t>
            </a:r>
            <a:r>
              <a:rPr lang="ar-SA" sz="2800" b="1" dirty="0"/>
              <a:t>هذا يقول ابن القيم : لما كانت المقاصد لا يتوصل إليها إلا بأسباب وطرق تفضي إليها ، كانت طرقها وأسبابها تابعة لها معتبرة بها . فالوسائل المحرمات والمعاصي </a:t>
            </a:r>
            <a:r>
              <a:rPr lang="ar-SA" sz="2800" b="1"/>
              <a:t>في </a:t>
            </a:r>
            <a:r>
              <a:rPr lang="ar-SA" sz="2800" b="1" smtClean="0"/>
              <a:t>كراهيتها </a:t>
            </a:r>
            <a:r>
              <a:rPr lang="ar-SA" sz="2800" b="1" dirty="0"/>
              <a:t>، والمنع منها بحسب إفضائها إلى غايتها وارتباطها بها ، ووسائل الطاعات والقربات في محبتها ، والإذن فيها بحسب إفضائها إلى غاياتها ،فوسيلة المقصود تابعة للمقصود ، وكلاهما مقصود ، لكنه مقصود قصد الغايات ، وهي مقصودة قصد الوسائل .. ))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2031</TotalTime>
  <Words>1008</Words>
  <Application>Microsoft Office PowerPoint</Application>
  <PresentationFormat>A4 Paper (210x297 mm)</PresentationFormat>
  <Paragraphs>85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عرض تقديمي في PowerPoint</vt:lpstr>
      <vt:lpstr>المحاضرة الرابعة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سد الذرائع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173</cp:revision>
  <dcterms:created xsi:type="dcterms:W3CDTF">2009-10-14T19:14:34Z</dcterms:created>
  <dcterms:modified xsi:type="dcterms:W3CDTF">2011-10-04T17:51:39Z</dcterms:modified>
</cp:coreProperties>
</file>