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7" r:id="rId12"/>
    <p:sldId id="279" r:id="rId13"/>
    <p:sldId id="275" r:id="rId14"/>
    <p:sldId id="278" r:id="rId15"/>
    <p:sldId id="280" r:id="rId16"/>
    <p:sldId id="281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5400" b="1" dirty="0" smtClean="0"/>
              <a:t>المحاضرة الخامسة</a:t>
            </a:r>
            <a:endParaRPr lang="ar-SA" sz="54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800" b="1" dirty="0" smtClean="0"/>
              <a:t>تابع .. سد الذرائع</a:t>
            </a:r>
            <a:endParaRPr lang="ar-SA" sz="4800" b="1" dirty="0"/>
          </a:p>
        </p:txBody>
      </p:sp>
    </p:spTree>
    <p:extLst>
      <p:ext uri="{BB962C8B-B14F-4D97-AF65-F5344CB8AC3E}">
        <p14:creationId xmlns:p14="http://schemas.microsoft.com/office/powerpoint/2010/main" xmlns="" val="206313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943600" y="533400"/>
            <a:ext cx="33528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القول الراجح :</a:t>
            </a:r>
            <a:endParaRPr lang="ar-SA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1841718"/>
            <a:ext cx="891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الذين </a:t>
            </a:r>
            <a:r>
              <a:rPr lang="ar-SA" sz="2800" b="1" dirty="0"/>
              <a:t>لم يعتبروا </a:t>
            </a:r>
            <a:r>
              <a:rPr lang="ar-SA" sz="2800" b="1" dirty="0" smtClean="0"/>
              <a:t>(</a:t>
            </a:r>
            <a:r>
              <a:rPr lang="ar-SA" sz="2800" b="1" dirty="0"/>
              <a:t>سد الذرائع </a:t>
            </a:r>
            <a:r>
              <a:rPr lang="ar-SA" sz="2800" b="1" dirty="0" smtClean="0"/>
              <a:t>) </a:t>
            </a:r>
            <a:r>
              <a:rPr lang="ar-SA" sz="2800" b="1" dirty="0"/>
              <a:t>دليلاً مستقلاً من أدلة الأحكام ، </a:t>
            </a:r>
            <a:r>
              <a:rPr lang="ar-SA" sz="2800" b="1" dirty="0">
                <a:solidFill>
                  <a:srgbClr val="FF0000"/>
                </a:solidFill>
              </a:rPr>
              <a:t>يحتجون</a:t>
            </a:r>
            <a:r>
              <a:rPr lang="ar-SA" sz="2800" b="1" dirty="0"/>
              <a:t> بأن الفعل ما دام مباحاً فلا يجوز منعه باحتمالات الإفضاء إلى المفسدة فهذه الاحتمالات قد تحصل وقد لا تحصل ، فهي من قبيل الظن ، والظن لا يغني من الحق شيئا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81000" y="37702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والحق </a:t>
            </a:r>
            <a:r>
              <a:rPr lang="ar-SA" sz="2800" b="1" dirty="0"/>
              <a:t>أن هذه الحجة ضعيفة </a:t>
            </a:r>
            <a:r>
              <a:rPr lang="ar-SA" sz="2800" b="1" dirty="0" smtClean="0"/>
              <a:t>، فقد </a:t>
            </a:r>
            <a:r>
              <a:rPr lang="ar-SA" sz="2800" b="1" dirty="0"/>
              <a:t>قلنا : إن احتمال المفسدة إن كان نادراً أو قليلاً أو مرجوحاً لا يمنع الفعل . </a:t>
            </a:r>
          </a:p>
        </p:txBody>
      </p:sp>
    </p:spTree>
    <p:extLst>
      <p:ext uri="{BB962C8B-B14F-4D97-AF65-F5344CB8AC3E}">
        <p14:creationId xmlns:p14="http://schemas.microsoft.com/office/powerpoint/2010/main" xmlns="" val="25943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6764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وكلامنا </a:t>
            </a:r>
            <a:r>
              <a:rPr lang="ar-SA" sz="2800" b="1" dirty="0"/>
              <a:t>فيما يفضي إلى المفسدة إفضاء كثيراً ، بحيث يدعوا إلى غلبة الظن بوقوع المفسدة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85800" y="2743200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والظن الراجح معتبر في أحكام الشريعة العلمية فلا يشترط لثبوتها </a:t>
            </a:r>
            <a:r>
              <a:rPr lang="ar-SA" sz="2800" b="1" dirty="0" smtClean="0"/>
              <a:t>اليقين.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717331" y="3561546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وقد </a:t>
            </a:r>
            <a:r>
              <a:rPr lang="ar-SA" sz="2800" b="1" dirty="0"/>
              <a:t>مثلنا بما شرعه الشارع من أحكام بناء على الظن الغالب كما في </a:t>
            </a:r>
            <a:r>
              <a:rPr lang="ar-SA" sz="2800" b="1" u="sng" dirty="0"/>
              <a:t>قبول خبر الواحد</a:t>
            </a:r>
            <a:r>
              <a:rPr lang="ar-SA" sz="2800" b="1" dirty="0"/>
              <a:t> ، </a:t>
            </a:r>
            <a:r>
              <a:rPr lang="ar-SA" sz="2800" b="1" u="sng" dirty="0"/>
              <a:t>والشهادة</a:t>
            </a:r>
            <a:r>
              <a:rPr lang="ar-SA" sz="2800" b="1" dirty="0"/>
              <a:t> </a:t>
            </a:r>
            <a:r>
              <a:rPr lang="ar-SA" sz="2800" b="1" dirty="0" smtClean="0"/>
              <a:t>، </a:t>
            </a:r>
            <a:r>
              <a:rPr lang="ar-SA" sz="2800" b="1" u="sng" dirty="0" smtClean="0"/>
              <a:t>وخبر </a:t>
            </a:r>
            <a:r>
              <a:rPr lang="ar-SA" sz="2800" b="1" u="sng" dirty="0"/>
              <a:t>المرأة عن انقضاء عدتها </a:t>
            </a:r>
            <a:r>
              <a:rPr lang="ar-SA" sz="28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43983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2070318"/>
            <a:ext cx="8991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وهذه أحكام شرعت لتحقيق </a:t>
            </a:r>
            <a:r>
              <a:rPr lang="ar-SA" sz="3200" b="1" dirty="0" smtClean="0"/>
              <a:t>( </a:t>
            </a:r>
            <a:r>
              <a:rPr lang="ar-SA" sz="3200" b="1" dirty="0" smtClean="0">
                <a:solidFill>
                  <a:srgbClr val="FF0000"/>
                </a:solidFill>
              </a:rPr>
              <a:t>مصالح راجحة </a:t>
            </a:r>
            <a:r>
              <a:rPr lang="ar-SA" sz="3200" b="1" dirty="0" smtClean="0"/>
              <a:t>) </a:t>
            </a:r>
            <a:r>
              <a:rPr lang="ar-SA" sz="3200" b="1" dirty="0"/>
              <a:t>، وإن كانت فيها مفاسد </a:t>
            </a:r>
            <a:r>
              <a:rPr lang="ar-SA" sz="3200" b="1" dirty="0" smtClean="0"/>
              <a:t>مرجوحة </a:t>
            </a:r>
            <a:r>
              <a:rPr lang="ar-SA" sz="3200" b="1" dirty="0"/>
              <a:t>، نظراً لاحتمال كذب المخبر أو الشهود أو المرأة ، وسنذكر ما شرعه الشارع من أحكام لدرء المفسدة الراجحة المحتملة الوقوع عند ذكر أدلة القول الآخر .</a:t>
            </a:r>
          </a:p>
        </p:txBody>
      </p:sp>
    </p:spTree>
    <p:extLst>
      <p:ext uri="{BB962C8B-B14F-4D97-AF65-F5344CB8AC3E}">
        <p14:creationId xmlns:p14="http://schemas.microsoft.com/office/powerpoint/2010/main" xmlns="" val="91916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73420" y="1613118"/>
            <a:ext cx="93725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ثم من غير المقبول أن يحرم الشارع شيئاً ، ثم يسمح لأسبابه ووسائله فيجعلها مباحة ، أو يتركها على إباحتها الأصلية .. فكون الشيء مباحاً ، إذن ، مشروط فيه أن لا يؤدي إلى مفسدة راجحة ، فإذا أدى إلى هذه المفسدة ، نظراً لظروف خاصة ، أو أحوال معينة ، فإنه يمنع ويصير </a:t>
            </a:r>
            <a:r>
              <a:rPr lang="ar-SA" sz="2800" b="1" dirty="0" smtClean="0"/>
              <a:t>محظوراً 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595756" y="3667780"/>
            <a:ext cx="7005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فالبيع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مباح </a:t>
            </a:r>
            <a:r>
              <a:rPr lang="ar-SA" sz="2800" b="1" dirty="0"/>
              <a:t>، لكنه في وقت النداء لصلاة الجمعة محظور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1000" y="43798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وسب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آلهة المشركين مباح </a:t>
            </a:r>
            <a:r>
              <a:rPr lang="ar-SA" sz="2800" b="1" dirty="0"/>
              <a:t>، لكنه ممنوع إذا أفضى إلى مفسدة سب الله عز </a:t>
            </a:r>
            <a:r>
              <a:rPr lang="ar-SA" sz="2800" b="1" dirty="0" smtClean="0"/>
              <a:t>وجل.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09305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73420" y="4648200"/>
            <a:ext cx="9372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والنهي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عن المنكر واجب </a:t>
            </a:r>
            <a:r>
              <a:rPr lang="ar-SA" sz="2800" b="1" dirty="0"/>
              <a:t>، ولكن إذا أدى إلى منكر أعظم منه جاز تركه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3187005"/>
            <a:ext cx="8915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والهدية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مباحة بل مستحبة للأثر </a:t>
            </a:r>
            <a:r>
              <a:rPr lang="ar-SA" sz="2800" b="1" dirty="0"/>
              <a:t>:(( تهادوا تحابوا )) ، ولكن هدية المدين لدائنه ممنوعة إن لم تكن  بينهما عادة التهادي من قبل ، لئلا تكون ذريعة إلى مفسدة الربا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228601" y="1789093"/>
            <a:ext cx="93725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وقطع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الأيدي في السرقة فرض </a:t>
            </a:r>
            <a:r>
              <a:rPr lang="ar-SA" sz="2800" b="1" dirty="0"/>
              <a:t>، ولكن يجب تأجيله في الحرب والجهاد </a:t>
            </a:r>
            <a:r>
              <a:rPr lang="ar-SA" sz="2800" b="1" dirty="0" smtClean="0"/>
              <a:t>قال صلى الله عليه وسلم : ((لا </a:t>
            </a:r>
            <a:r>
              <a:rPr lang="ar-SA" sz="2800" b="1" dirty="0"/>
              <a:t>تقطع الأيدي في الغزو </a:t>
            </a:r>
            <a:r>
              <a:rPr lang="ar-SA" sz="2800" b="1" dirty="0" smtClean="0"/>
              <a:t>))، </a:t>
            </a:r>
            <a:r>
              <a:rPr lang="ar-SA" sz="2800" b="1" dirty="0"/>
              <a:t>لئلا يكون ذريعة </a:t>
            </a:r>
            <a:r>
              <a:rPr lang="ar-SA" sz="2800" b="1" dirty="0" smtClean="0"/>
              <a:t>لفرار </a:t>
            </a:r>
            <a:r>
              <a:rPr lang="ar-SA" sz="2800" b="1" dirty="0"/>
              <a:t>المحدود إلى العدو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04666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6002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من هذا كله يترجح القول بأصل سد الذرائع وجعله من أدلة الأحكام ، لأنه أصل يشهد له الكتاب والسنة بالاعتبار ، فمن ذلك 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2828836"/>
            <a:ext cx="906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/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1</a:t>
            </a:r>
            <a:r>
              <a:rPr lang="ar-SA" sz="2800" b="1" dirty="0" smtClean="0"/>
              <a:t>- قوله </a:t>
            </a:r>
            <a:r>
              <a:rPr lang="ar-SA" sz="2800" b="1" dirty="0"/>
              <a:t>تعالى : { يا أيها الذين آمنوا لا تقولوا راعنا وقولوا انظرنا } </a:t>
            </a:r>
            <a:r>
              <a:rPr lang="ar-SA" sz="2800" b="1" dirty="0" smtClean="0"/>
              <a:t>نهى </a:t>
            </a:r>
            <a:r>
              <a:rPr lang="ar-SA" sz="2800" b="1" dirty="0"/>
              <a:t>الله عز وجل المؤمنين أن يقولوا : (( راعنا )) مع قصدهم الحسن ، منعاً  لذريعة التشبه باليهود الذين كانوا يريدون بها شتم </a:t>
            </a:r>
            <a:r>
              <a:rPr lang="ar-SA" sz="2800" b="1" dirty="0" smtClean="0"/>
              <a:t>النبي صلى الله عليه وسلم. 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81000" y="43434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2</a:t>
            </a:r>
            <a:r>
              <a:rPr lang="ar-SA" sz="2800" b="1" dirty="0" smtClean="0"/>
              <a:t>- تحريم </a:t>
            </a:r>
            <a:r>
              <a:rPr lang="ar-SA" sz="2800" b="1" dirty="0"/>
              <a:t>القطرة من الخمر ، لئلاً تتخذ ذريعة إلى الحسوة ، و الحسوة ذريعة إلى شرب ما يسكر فيقع المحذور . ولهذا جاء في الحديث : </a:t>
            </a:r>
            <a:r>
              <a:rPr lang="ar-SA" sz="2800" b="1" dirty="0" smtClean="0"/>
              <a:t>(ما </a:t>
            </a:r>
            <a:r>
              <a:rPr lang="ar-SA" sz="2800" b="1" dirty="0"/>
              <a:t>أسكر كثيره فقليله حرام </a:t>
            </a:r>
            <a:r>
              <a:rPr lang="ar-SA" sz="2800" b="1" dirty="0" smtClean="0"/>
              <a:t>) </a:t>
            </a:r>
            <a:r>
              <a:rPr lang="ar-SA" sz="2800" b="1" dirty="0"/>
              <a:t>، والعلة هي ما </a:t>
            </a:r>
            <a:r>
              <a:rPr lang="ar-SA" sz="2800" b="1" dirty="0" err="1"/>
              <a:t>قلناه</a:t>
            </a:r>
            <a:r>
              <a:rPr lang="ar-SA" sz="2800" b="1" dirty="0"/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xmlns="" val="37528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031773" y="1676400"/>
            <a:ext cx="6569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 </a:t>
            </a:r>
            <a:r>
              <a:rPr lang="ar-SA" sz="2800" b="1" dirty="0" smtClean="0"/>
              <a:t>3- تحريم </a:t>
            </a:r>
            <a:r>
              <a:rPr lang="ar-SA" sz="2800" b="1" dirty="0"/>
              <a:t>الخلوة بالأجنبية ، لئلا تفضي إلى المحذور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228600" y="2522594"/>
            <a:ext cx="929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4- تحريم </a:t>
            </a:r>
            <a:r>
              <a:rPr lang="ar-SA" sz="2800" b="1" dirty="0"/>
              <a:t>عقد النكاح في حال العدة وإن تأخر الوطء ، منعاً لذريعة الدخول قبل انقضائها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57200" y="35052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5- </a:t>
            </a:r>
            <a:r>
              <a:rPr lang="en-US" sz="2800" b="1" dirty="0" smtClean="0"/>
              <a:t> </a:t>
            </a:r>
            <a:r>
              <a:rPr lang="ar-SA" sz="2800" b="1" dirty="0"/>
              <a:t>نهى 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عن الجمع بين سلف وبيع ، لئلا يكون اقترانها ذريعة إلى الربا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457200" y="45720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6- منع </a:t>
            </a:r>
            <a:r>
              <a:rPr lang="ar-SA" sz="2800" b="1" dirty="0"/>
              <a:t>الشارع ولي الأمر أو القاضي من قبول الهدية ممن لم تجر عادته </a:t>
            </a:r>
            <a:r>
              <a:rPr lang="ar-SA" sz="2800" b="1" dirty="0" err="1"/>
              <a:t>بمهاداته</a:t>
            </a:r>
            <a:r>
              <a:rPr lang="ar-SA" sz="2800" b="1" dirty="0"/>
              <a:t> ، لئلا يكون الإهداء ذريعة إلى محاباته بالباطل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2556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28600" y="1651081"/>
            <a:ext cx="9296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ar-SA" sz="2800" b="1" dirty="0" smtClean="0"/>
              <a:t>7- توريث </a:t>
            </a:r>
            <a:r>
              <a:rPr lang="ar-SA" sz="2800" b="1" dirty="0"/>
              <a:t>مطلقة الفارّ </a:t>
            </a:r>
            <a:r>
              <a:rPr lang="ar-SA" sz="2800" b="1" dirty="0" smtClean="0"/>
              <a:t>منه، </a:t>
            </a:r>
            <a:r>
              <a:rPr lang="ar-SA" sz="2800" b="1" dirty="0"/>
              <a:t>لئلا يكون الطلاق ذريعة إلى حرمانها من الميراث . وهذا ما ذهب إليه جمهور الفقهاء  ، وأساسه ما أفتى به بعض مجتهدي الصحابة . وما ذهب إليه هؤلاء يعتمد على أصل سد الذرائع المشهود له بالصحة بنصوص القرآن والسنة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36940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0" indent="-536575"/>
            <a:r>
              <a:rPr lang="en-US" sz="2800" b="1" dirty="0"/>
              <a:t> </a:t>
            </a:r>
            <a:r>
              <a:rPr lang="ar-SA" sz="2800" b="1" dirty="0" smtClean="0"/>
              <a:t>8- أمر </a:t>
            </a:r>
            <a:r>
              <a:rPr lang="ar-SA" sz="2800" b="1" dirty="0"/>
              <a:t>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الملتقط أن يشهد على اللقطة مع أنه أمين سداً لذريعة كتمانها </a:t>
            </a:r>
            <a:r>
              <a:rPr lang="ar-SA" sz="2800" b="1" dirty="0" smtClean="0"/>
              <a:t>  بدافع </a:t>
            </a:r>
            <a:r>
              <a:rPr lang="ar-SA" sz="2800" b="1" dirty="0"/>
              <a:t>الطمع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81000" y="4667383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/>
            <a:r>
              <a:rPr lang="ar-SA" sz="2800" b="1" dirty="0" smtClean="0"/>
              <a:t>9- نهى </a:t>
            </a:r>
            <a:r>
              <a:rPr lang="ar-SA" sz="2800" b="1" dirty="0"/>
              <a:t>الشارع أن يخطب الرجل على خطبة أخيه ، أو يستام على سوم أخيه , أو يبيع على بيع أخيه ، سدا لذريعة التباغض والتباعد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09434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-114300" y="4495800"/>
            <a:ext cx="9715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536575"/>
            <a:r>
              <a:rPr lang="ar-SA" sz="2800" b="1" dirty="0" smtClean="0"/>
              <a:t>فهذه </a:t>
            </a:r>
            <a:r>
              <a:rPr lang="ar-SA" sz="2800" b="1" dirty="0"/>
              <a:t>الأدلة وغيرها تنهض حجة كافية لاعتبار ( سد الذرائع ) دليلاً من أدلة الأحكام . والذين لم يعتبروه أصلاً من أصول التشريع أخذوا بمقتضاه في بعض اجتهاداتهم ، باعتباره داخلاً في أصل آخر أو قاعدة أخرى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57200" y="15240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/>
            <a:r>
              <a:rPr lang="ar-SA" sz="2800" b="1" dirty="0" smtClean="0"/>
              <a:t>10 - نهى </a:t>
            </a:r>
            <a:r>
              <a:rPr lang="ar-SA" sz="2800" b="1" dirty="0"/>
              <a:t>الشارع عن الاحتكار وقال عن صاحبه : (( لا يحتكر إلا خاطئ )) لأنه ذريعة إلى مفسدة التضييق على الناس في أقواتهم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685800" y="2782669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/>
            <a:r>
              <a:rPr lang="ar-SA" sz="2800" b="1" dirty="0" smtClean="0"/>
              <a:t>11- منع </a:t>
            </a:r>
            <a:r>
              <a:rPr lang="ar-SA" sz="2800" b="1" dirty="0"/>
              <a:t>الشارع المتصدق من شراء صدقته (( أي زكاته )) ولو وجدها تباع في السوق سداً لذريعة استردادها من الفقير بثمن بخس . </a:t>
            </a:r>
            <a:endParaRPr lang="en-US" sz="2800" b="1" dirty="0"/>
          </a:p>
        </p:txBody>
      </p:sp>
      <p:sp>
        <p:nvSpPr>
          <p:cNvPr id="2" name="مستطيل 1"/>
          <p:cNvSpPr/>
          <p:nvPr/>
        </p:nvSpPr>
        <p:spPr>
          <a:xfrm>
            <a:off x="381000" y="3810000"/>
            <a:ext cx="929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12- نهي </a:t>
            </a:r>
            <a:r>
              <a:rPr lang="ar-SA" sz="2800" b="1" dirty="0"/>
              <a:t>الشارع الدائن عن قبول الهدية من مدينه , حتى يحسبها من دينه .</a:t>
            </a:r>
          </a:p>
        </p:txBody>
      </p:sp>
    </p:spTree>
    <p:extLst>
      <p:ext uri="{BB962C8B-B14F-4D97-AF65-F5344CB8AC3E}">
        <p14:creationId xmlns:p14="http://schemas.microsoft.com/office/powerpoint/2010/main" xmlns="" val="13284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04800" y="1765518"/>
            <a:ext cx="937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من </a:t>
            </a:r>
            <a:r>
              <a:rPr lang="ar-SA" sz="2800" b="1" dirty="0"/>
              <a:t>ذلك ما ذهب إليه </a:t>
            </a:r>
            <a:r>
              <a:rPr lang="ar-SA" sz="2800" b="1" dirty="0">
                <a:solidFill>
                  <a:srgbClr val="FF0000"/>
                </a:solidFill>
              </a:rPr>
              <a:t>الظاهرية</a:t>
            </a:r>
            <a:r>
              <a:rPr lang="ar-SA" sz="2800" b="1" dirty="0"/>
              <a:t> من بطلان بيع السلاح لمن يتيقن عدوانه به على الآمنين ، وبطلان بيع العنب لمن يوقن أنه يعصره خمراً ، لأن هذا الصنيع من التعاون على الإثم ، وهذا لا يجوز لقوله تعالى : { وتعاونوا على البر والتقوى ولا تعاونوا على الإثم والعدوان }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39226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rgbClr val="FF0000"/>
                </a:solidFill>
              </a:rPr>
              <a:t>والحنفية</a:t>
            </a:r>
            <a:r>
              <a:rPr lang="ar-SA" sz="2800" b="1" dirty="0" smtClean="0"/>
              <a:t> </a:t>
            </a:r>
            <a:r>
              <a:rPr lang="ar-SA" sz="2800" b="1" dirty="0"/>
              <a:t>أخذوا بتوريث مطلقة الفار منه </a:t>
            </a:r>
            <a:r>
              <a:rPr lang="ar-SA" sz="2800" b="1" dirty="0" smtClean="0"/>
              <a:t>باعتباره </a:t>
            </a:r>
            <a:r>
              <a:rPr lang="ar-SA" sz="2800" b="1" dirty="0"/>
              <a:t>مذهباً </a:t>
            </a:r>
            <a:r>
              <a:rPr lang="ar-SA" sz="2800" b="1" dirty="0" smtClean="0"/>
              <a:t>لصحابي </a:t>
            </a:r>
            <a:r>
              <a:rPr lang="ar-SA" sz="2800" b="1" dirty="0"/>
              <a:t>لم يعرف له مخالف وهكذا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18025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447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وعلى هذا </a:t>
            </a:r>
            <a:r>
              <a:rPr lang="ar-SA" sz="2800" b="1" dirty="0">
                <a:solidFill>
                  <a:srgbClr val="FF0000"/>
                </a:solidFill>
              </a:rPr>
              <a:t>فالمالكية</a:t>
            </a:r>
            <a:r>
              <a:rPr lang="ar-SA" sz="2800" b="1" dirty="0"/>
              <a:t> لم ينفردوا بالأخذ بسد الذرائع كما قبل عنهم ، وإنما أخذوا بهذا الأصل أكثر من غيرهم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2459532"/>
            <a:ext cx="88181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وفي هذا يقول الفقيه القرافي المالكي : (( وأما الذرائع ، فقد أجمع العلماء على أنها ثلاثة أقسام </a:t>
            </a:r>
            <a:r>
              <a:rPr lang="ar-SA" sz="2800" b="1" dirty="0" smtClean="0"/>
              <a:t>:</a:t>
            </a:r>
            <a:endParaRPr lang="ar-SA" sz="2800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7869621" y="34136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أحدهما: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5697081" y="3515380"/>
            <a:ext cx="19127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معتبر إجماعاً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90600" y="4114800"/>
            <a:ext cx="6923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كحفر </a:t>
            </a:r>
            <a:r>
              <a:rPr lang="ar-SA" sz="2800" b="1" dirty="0"/>
              <a:t>الآبار في طرق المسلمين </a:t>
            </a:r>
            <a:r>
              <a:rPr lang="ar-SA" sz="2800" b="1" dirty="0" smtClean="0"/>
              <a:t>.</a:t>
            </a:r>
          </a:p>
          <a:p>
            <a:r>
              <a:rPr lang="ar-SA" sz="2800" b="1" dirty="0" smtClean="0"/>
              <a:t>- وإلقاء </a:t>
            </a:r>
            <a:r>
              <a:rPr lang="ar-SA" sz="2800" b="1" dirty="0"/>
              <a:t>السم في أطعمتهم </a:t>
            </a:r>
            <a:r>
              <a:rPr lang="ar-SA" sz="2800" b="1" dirty="0" smtClean="0"/>
              <a:t>.</a:t>
            </a:r>
          </a:p>
          <a:p>
            <a:r>
              <a:rPr lang="ar-SA" sz="2800" b="1" dirty="0" smtClean="0"/>
              <a:t>- وسب </a:t>
            </a:r>
            <a:r>
              <a:rPr lang="ar-SA" sz="2800" b="1" dirty="0"/>
              <a:t>الأصنام عند من يعلم من حاله أنه يسب الله تعالى . </a:t>
            </a:r>
          </a:p>
        </p:txBody>
      </p:sp>
    </p:spTree>
    <p:extLst>
      <p:ext uri="{BB962C8B-B14F-4D97-AF65-F5344CB8AC3E}">
        <p14:creationId xmlns:p14="http://schemas.microsoft.com/office/powerpoint/2010/main" xmlns="" val="268789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7869621" y="15086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ثانيها : 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5807345" y="1524000"/>
            <a:ext cx="1845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ملغى إجماعاً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15628" y="1524000"/>
            <a:ext cx="5001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كزراعة العنب فإنه لا يمنع خشية </a:t>
            </a:r>
            <a:r>
              <a:rPr lang="ar-SA" sz="2800" b="1" dirty="0" smtClean="0"/>
              <a:t>الخمر .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5975774" y="2438400"/>
            <a:ext cx="1651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مختلف فيه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7848600" y="24230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ثالثها : 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28600" y="2423039"/>
            <a:ext cx="5452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كبيوع الآجال ، اعتبرنا نحن الذريعة فيها </a:t>
            </a:r>
            <a:r>
              <a:rPr lang="ar-SA" sz="2800" b="1" dirty="0" smtClean="0"/>
              <a:t>،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76200" y="4253805"/>
            <a:ext cx="9677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ولكن </a:t>
            </a:r>
            <a:r>
              <a:rPr lang="ar-SA" sz="2800" b="1" dirty="0"/>
              <a:t>مع هذا يبقى </a:t>
            </a:r>
            <a:r>
              <a:rPr lang="ar-SA" sz="2800" b="1" u="sng" dirty="0"/>
              <a:t>المالكية والحنابلة </a:t>
            </a:r>
            <a:r>
              <a:rPr lang="ar-SA" sz="2800" b="1" dirty="0"/>
              <a:t>منفردين في اعتبار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</a:rPr>
              <a:t>سد الذرائع </a:t>
            </a:r>
            <a:r>
              <a:rPr lang="ar-SA" sz="2800" b="1" dirty="0"/>
              <a:t>أصلاً مستقلاً من أصول الأحكام ، وبالتالي يكونون أكثر من غيرهم أخذاً بها ، وبناء الأحكام القائمة على هذا الأصل .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28600" y="3105835"/>
            <a:ext cx="7424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وخالفنا </a:t>
            </a:r>
            <a:r>
              <a:rPr lang="ar-SA" sz="2800" b="1" dirty="0" smtClean="0"/>
              <a:t>غيرنا </a:t>
            </a:r>
            <a:r>
              <a:rPr lang="ar-SA" sz="2800" b="1" dirty="0"/>
              <a:t>. فحاصل القضية أننا قلنا بسد الذرائع أكثر من غيرنا ، لا أنها خاصة بنا . </a:t>
            </a:r>
          </a:p>
        </p:txBody>
      </p:sp>
    </p:spTree>
    <p:extLst>
      <p:ext uri="{BB962C8B-B14F-4D97-AF65-F5344CB8AC3E}">
        <p14:creationId xmlns:p14="http://schemas.microsoft.com/office/powerpoint/2010/main" xmlns="" val="13549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3733800" y="533400"/>
            <a:ext cx="55626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سد الذرائع ، والمصالح المرسلة 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600" y="1635315"/>
            <a:ext cx="9296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أصل </a:t>
            </a:r>
            <a:r>
              <a:rPr lang="ar-SA" sz="2800" b="1" dirty="0"/>
              <a:t>سد الذرائع يؤكد أصل المصالح ، ويوثقه ويشد أزره ، لأنه يمنع الأسباب والوسائل </a:t>
            </a:r>
            <a:r>
              <a:rPr lang="ar-SA" sz="2800" b="1" dirty="0" err="1"/>
              <a:t>المفضية</a:t>
            </a:r>
            <a:r>
              <a:rPr lang="ar-SA" sz="2800" b="1" dirty="0"/>
              <a:t> إلى المفاسد ، وهذا وجه أكيد من وجوه المصلحة ، فهو إذن متمم لأصل المصلحة ومكمل له ، بل وقد تعتبر بعض صور سد الذرائع من صور المصالح المرسلة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228600" y="3581400"/>
            <a:ext cx="92753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ولهذا </a:t>
            </a:r>
            <a:r>
              <a:rPr lang="ar-SA" sz="2800" b="1" dirty="0"/>
              <a:t>نرى من أخذ بمبدأ المصلحة ، وحمل لواءه ، وهم المالكية ومن </a:t>
            </a:r>
            <a:r>
              <a:rPr lang="ar-SA" sz="2800" b="1" dirty="0" smtClean="0"/>
              <a:t>تابعهم ، </a:t>
            </a:r>
            <a:r>
              <a:rPr lang="ar-SA" sz="2800" b="1" dirty="0"/>
              <a:t>أخذوا أيضاً بالذرائع فقالوا بسدها إذا أدت إلى مفسدة ، وبفتحها إذا أدت إلى مصلحة راجحة ، ولو كانت الوسيلة بذاتها محرمة . </a:t>
            </a:r>
          </a:p>
        </p:txBody>
      </p:sp>
    </p:spTree>
    <p:extLst>
      <p:ext uri="{BB962C8B-B14F-4D97-AF65-F5344CB8AC3E}">
        <p14:creationId xmlns:p14="http://schemas.microsoft.com/office/powerpoint/2010/main" xmlns="" val="34965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4038600"/>
            <a:ext cx="922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وقالوا </a:t>
            </a:r>
            <a:r>
              <a:rPr lang="ar-SA" sz="2800" b="1" dirty="0"/>
              <a:t>بجواز دفع المال للدولة المحاربة فداء للأسرى من المسلمين ، مع أن دفع المال للدولة المحاربة لا يجوز ، ولكنه جاز هنا لدفع ضرر أكبر أو لجلب مصلحة أكبر .</a:t>
            </a:r>
            <a:endParaRPr lang="en-US" sz="2800" b="1" dirty="0"/>
          </a:p>
        </p:txBody>
      </p:sp>
      <p:sp>
        <p:nvSpPr>
          <p:cNvPr id="2" name="مستطيل 1"/>
          <p:cNvSpPr/>
          <p:nvPr/>
        </p:nvSpPr>
        <p:spPr>
          <a:xfrm>
            <a:off x="381000" y="16002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ولذلك </a:t>
            </a:r>
            <a:r>
              <a:rPr lang="ar-SA" sz="2800" b="1" dirty="0"/>
              <a:t>أجازوا للدولة الإسلامية أن تدفع مالاً لدولة العدو اتقاء لشرها إذا كانت الدولة الإسلامية ضعيفة . 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381000" y="27432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وقالوا </a:t>
            </a:r>
            <a:r>
              <a:rPr lang="ar-SA" sz="2800" b="1" dirty="0"/>
              <a:t>بجواز دفع المال على سبيل الرشوة إذا تعينت طريقاً لدفع ظلم أو معصية ، ضررها أشد من ضرر دفع المال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72062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2197</TotalTime>
  <Words>1129</Words>
  <Application>Microsoft Office PowerPoint</Application>
  <PresentationFormat>A4 Paper (210x297 mm)</PresentationFormat>
  <Paragraphs>60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المحاضرة الخامسة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182</cp:revision>
  <dcterms:created xsi:type="dcterms:W3CDTF">2009-10-14T19:14:34Z</dcterms:created>
  <dcterms:modified xsi:type="dcterms:W3CDTF">2012-02-29T22:28:04Z</dcterms:modified>
</cp:coreProperties>
</file>