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67" r:id="rId3"/>
    <p:sldId id="268" r:id="rId4"/>
    <p:sldId id="269" r:id="rId5"/>
    <p:sldId id="270" r:id="rId6"/>
    <p:sldId id="276" r:id="rId7"/>
    <p:sldId id="275" r:id="rId8"/>
    <p:sldId id="274" r:id="rId9"/>
    <p:sldId id="273" r:id="rId10"/>
    <p:sldId id="284" r:id="rId11"/>
    <p:sldId id="272" r:id="rId12"/>
    <p:sldId id="271" r:id="rId13"/>
    <p:sldId id="280" r:id="rId14"/>
    <p:sldId id="279" r:id="rId15"/>
    <p:sldId id="278" r:id="rId16"/>
    <p:sldId id="277" r:id="rId17"/>
    <p:sldId id="283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1212" y="-30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44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أصول الفقه </a:t>
            </a:r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(3)</a:t>
            </a:r>
          </a:p>
          <a:p>
            <a:pPr algn="ctr"/>
            <a:r>
              <a:rPr lang="ar-SA" sz="28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د. عبد الله إبراهيم الموسى</a:t>
            </a: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 dirty="0" smtClean="0"/>
              <a:t>المحاضرة السادسة</a:t>
            </a:r>
            <a:endParaRPr lang="ar-SA" b="1" dirty="0"/>
          </a:p>
        </p:txBody>
      </p:sp>
      <p:sp>
        <p:nvSpPr>
          <p:cNvPr id="5" name="عنوان فرعي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sz="6000" b="1" dirty="0" smtClean="0"/>
              <a:t>العُرف</a:t>
            </a:r>
            <a:endParaRPr lang="ar-SA" sz="6000" b="1" dirty="0"/>
          </a:p>
        </p:txBody>
      </p:sp>
    </p:spTree>
    <p:extLst>
      <p:ext uri="{BB962C8B-B14F-4D97-AF65-F5344CB8AC3E}">
        <p14:creationId xmlns:p14="http://schemas.microsoft.com/office/powerpoint/2010/main" val="1683230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371600" y="5193268"/>
            <a:ext cx="8305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	</a:t>
            </a:r>
            <a:r>
              <a:rPr lang="ar-SA" sz="2800" b="1" dirty="0" smtClean="0"/>
              <a:t>وهو </a:t>
            </a:r>
            <a:r>
              <a:rPr lang="ar-SA" sz="2800" b="1" dirty="0"/>
              <a:t>بجميع هذه الأنواع قد يكون صحيحاً أو فاسداً .</a:t>
            </a:r>
            <a:endParaRPr lang="en-US" sz="2800" b="1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7010400" y="533400"/>
            <a:ext cx="2286000" cy="685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b="1" dirty="0" smtClean="0"/>
              <a:t>تعريفه :</a:t>
            </a:r>
            <a:endParaRPr lang="ar-SA" sz="4000" b="1" dirty="0"/>
          </a:p>
        </p:txBody>
      </p:sp>
      <p:sp>
        <p:nvSpPr>
          <p:cNvPr id="6" name="مستطيل 5"/>
          <p:cNvSpPr/>
          <p:nvPr/>
        </p:nvSpPr>
        <p:spPr>
          <a:xfrm>
            <a:off x="152400" y="1676400"/>
            <a:ext cx="9296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◄ العرف </a:t>
            </a:r>
            <a:r>
              <a:rPr lang="ar-SA" sz="2800" b="1" dirty="0">
                <a:solidFill>
                  <a:schemeClr val="bg2">
                    <a:lumMod val="50000"/>
                  </a:schemeClr>
                </a:solidFill>
              </a:rPr>
              <a:t>: </a:t>
            </a:r>
            <a:r>
              <a:rPr lang="ar-SA" sz="2800" b="1" dirty="0"/>
              <a:t>هو ما ألفه المجتمع واعتاده وسار عليه في حياته من قول أو فعل .</a:t>
            </a:r>
            <a:endParaRPr lang="en-US" sz="2800" b="1" dirty="0"/>
          </a:p>
        </p:txBody>
      </p:sp>
      <p:sp>
        <p:nvSpPr>
          <p:cNvPr id="7" name="مستطيل 6"/>
          <p:cNvSpPr/>
          <p:nvPr/>
        </p:nvSpPr>
        <p:spPr>
          <a:xfrm>
            <a:off x="533400" y="2401669"/>
            <a:ext cx="8763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وهو </a:t>
            </a:r>
            <a:r>
              <a:rPr lang="ar-SA" sz="2800" b="1" dirty="0"/>
              <a:t>و</a:t>
            </a:r>
            <a:r>
              <a:rPr lang="ar-SA" sz="2800" b="1" dirty="0">
                <a:solidFill>
                  <a:srgbClr val="FF0000"/>
                </a:solidFill>
              </a:rPr>
              <a:t>العادة</a:t>
            </a:r>
            <a:r>
              <a:rPr lang="ar-SA" sz="2800" b="1" dirty="0"/>
              <a:t> بمعنى واحد عند الفقهاء ؛ </a:t>
            </a:r>
            <a:r>
              <a:rPr lang="ar-SA" sz="2800" b="1" u="sng" dirty="0"/>
              <a:t>فقولهم</a:t>
            </a:r>
            <a:r>
              <a:rPr lang="ar-SA" sz="2800" b="1" dirty="0"/>
              <a:t> : هذا ثابت بالعرف والعادة لا يعني أن العادة عندهم غير العرف ، وإنما هي نفسه ، وإنما ذكرت للتأكيد لا للتأسيس .</a:t>
            </a:r>
            <a:endParaRPr lang="en-US" sz="2800" b="1" dirty="0"/>
          </a:p>
        </p:txBody>
      </p:sp>
      <p:sp>
        <p:nvSpPr>
          <p:cNvPr id="8" name="مستطيل 7"/>
          <p:cNvSpPr/>
          <p:nvPr/>
        </p:nvSpPr>
        <p:spPr>
          <a:xfrm>
            <a:off x="5101765" y="3783301"/>
            <a:ext cx="41184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/>
              <a:t>والعرف </a:t>
            </a:r>
            <a:r>
              <a:rPr lang="ar-SA" sz="2800" b="1" dirty="0" smtClean="0"/>
              <a:t>، كما </a:t>
            </a:r>
            <a:r>
              <a:rPr lang="ar-SA" sz="2800" b="1" dirty="0"/>
              <a:t>يتضح من تعريفه </a:t>
            </a:r>
            <a:r>
              <a:rPr lang="ar-SA" sz="2800" b="1" dirty="0" smtClean="0"/>
              <a:t>: </a:t>
            </a:r>
            <a:endParaRPr lang="ar-SA" sz="2800" b="1" dirty="0"/>
          </a:p>
        </p:txBody>
      </p:sp>
      <p:sp>
        <p:nvSpPr>
          <p:cNvPr id="9" name="مستطيل 8"/>
          <p:cNvSpPr/>
          <p:nvPr/>
        </p:nvSpPr>
        <p:spPr>
          <a:xfrm>
            <a:off x="5670060" y="4419600"/>
            <a:ext cx="30861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/>
              <a:t>قد يكون قولياً أو عملياً . </a:t>
            </a:r>
            <a:endParaRPr lang="ar-SA" sz="2800" dirty="0"/>
          </a:p>
        </p:txBody>
      </p:sp>
      <p:sp>
        <p:nvSpPr>
          <p:cNvPr id="10" name="مستطيل 9"/>
          <p:cNvSpPr/>
          <p:nvPr/>
        </p:nvSpPr>
        <p:spPr>
          <a:xfrm>
            <a:off x="2347717" y="4419600"/>
            <a:ext cx="31470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/>
              <a:t>وقد يكون عاماً أو خاصاً </a:t>
            </a:r>
            <a:r>
              <a:rPr lang="ar-SA" sz="2800" b="1" dirty="0" smtClean="0"/>
              <a:t>.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638373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4267200" y="304800"/>
            <a:ext cx="2209800" cy="609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 smtClean="0"/>
              <a:t>العرف</a:t>
            </a:r>
            <a:endParaRPr lang="ar-SA" sz="3600" b="1" dirty="0"/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5943600" y="1371600"/>
            <a:ext cx="2590800" cy="685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/>
              <a:t>العرف العملي </a:t>
            </a: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2133600" y="1371600"/>
            <a:ext cx="2590800" cy="685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 smtClean="0"/>
              <a:t>العرف </a:t>
            </a:r>
            <a:r>
              <a:rPr lang="ar-SA" sz="3200" b="1" dirty="0"/>
              <a:t>القولي </a:t>
            </a:r>
          </a:p>
        </p:txBody>
      </p:sp>
      <p:cxnSp>
        <p:nvCxnSpPr>
          <p:cNvPr id="10" name="رابط كسهم مستقيم 9"/>
          <p:cNvCxnSpPr>
            <a:stCxn id="4" idx="2"/>
            <a:endCxn id="7" idx="0"/>
          </p:cNvCxnSpPr>
          <p:nvPr/>
        </p:nvCxnSpPr>
        <p:spPr>
          <a:xfrm>
            <a:off x="5372100" y="914400"/>
            <a:ext cx="18669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>
            <a:stCxn id="4" idx="2"/>
            <a:endCxn id="8" idx="0"/>
          </p:cNvCxnSpPr>
          <p:nvPr/>
        </p:nvCxnSpPr>
        <p:spPr>
          <a:xfrm flipH="1">
            <a:off x="3429000" y="914400"/>
            <a:ext cx="19431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مستطيل مستدير الزوايا 12"/>
          <p:cNvSpPr/>
          <p:nvPr/>
        </p:nvSpPr>
        <p:spPr>
          <a:xfrm>
            <a:off x="7010400" y="2514600"/>
            <a:ext cx="2590800" cy="685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/>
              <a:t>العرف العملي </a:t>
            </a:r>
          </a:p>
        </p:txBody>
      </p:sp>
      <p:sp>
        <p:nvSpPr>
          <p:cNvPr id="14" name="مستطيل 13"/>
          <p:cNvSpPr/>
          <p:nvPr/>
        </p:nvSpPr>
        <p:spPr>
          <a:xfrm>
            <a:off x="228600" y="3505200"/>
            <a:ext cx="9372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800" b="1" dirty="0" smtClean="0"/>
              <a:t>كالبيع </a:t>
            </a:r>
            <a:r>
              <a:rPr lang="ar-SA" sz="2800" b="1" dirty="0"/>
              <a:t>بالتعاطي ، وتقسيم المهر إلى معجل ومؤجل ، ودخول الحمامات العامة بدون تعيين مدة المكث فيها ، ولا مقدار الماء المستهلك ، واستصناع الأواني البيتية والأحذية ، واعتبار تقديم الطعام للضيف إذناً له بالتناول منه </a:t>
            </a:r>
            <a:r>
              <a:rPr lang="ar-SA" sz="2800" b="1" dirty="0" smtClean="0"/>
              <a:t>، ونحو </a:t>
            </a:r>
            <a:r>
              <a:rPr lang="ar-SA" sz="2800" b="1" dirty="0"/>
              <a:t>ذلك .</a:t>
            </a:r>
          </a:p>
        </p:txBody>
      </p:sp>
      <p:sp>
        <p:nvSpPr>
          <p:cNvPr id="15" name="مستطيل 14"/>
          <p:cNvSpPr/>
          <p:nvPr/>
        </p:nvSpPr>
        <p:spPr>
          <a:xfrm>
            <a:off x="2731793" y="2672834"/>
            <a:ext cx="39405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/>
              <a:t>هو ما اعتاده الناس من أعمال </a:t>
            </a:r>
            <a:r>
              <a:rPr lang="ar-SA" sz="2800" b="1" dirty="0" smtClean="0"/>
              <a:t>.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401754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13" grpId="0" animBg="1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6858000" y="1447800"/>
            <a:ext cx="2590800" cy="685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 smtClean="0"/>
              <a:t>العرف </a:t>
            </a:r>
            <a:r>
              <a:rPr lang="ar-SA" sz="3200" b="1" dirty="0"/>
              <a:t>القولي 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381000" y="3505200"/>
            <a:ext cx="914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كتعارفهم </a:t>
            </a:r>
            <a:r>
              <a:rPr lang="ar-SA" sz="2800" b="1" dirty="0"/>
              <a:t>إطلاق لفظ الولد على الذكر دون الأنثى </a:t>
            </a:r>
            <a:r>
              <a:rPr lang="ar-SA" sz="2800" b="1" dirty="0" smtClean="0"/>
              <a:t>. </a:t>
            </a:r>
          </a:p>
          <a:p>
            <a:r>
              <a:rPr lang="ar-SA" sz="2800" b="1" dirty="0" smtClean="0"/>
              <a:t>- وإطلاق </a:t>
            </a:r>
            <a:r>
              <a:rPr lang="ar-SA" sz="2800" b="1" dirty="0"/>
              <a:t>اسم اللحم على غير السمك </a:t>
            </a:r>
            <a:r>
              <a:rPr lang="ar-SA" sz="2800" b="1" dirty="0" smtClean="0"/>
              <a:t>. </a:t>
            </a:r>
          </a:p>
          <a:p>
            <a:r>
              <a:rPr lang="ar-SA" sz="2800" b="1" dirty="0" smtClean="0"/>
              <a:t>- وإطلاق </a:t>
            </a:r>
            <a:r>
              <a:rPr lang="ar-SA" sz="2800" b="1" dirty="0"/>
              <a:t>اسم الدابة على ذوات الأربع من الحيوانات ، مع أن هذا اللفظ في أصل وضعه اسم لما يدب على الأرض .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1066800" y="1524000"/>
            <a:ext cx="54473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/>
              <a:t>هو ما تعارف عليه الناس في بعض ألفاظهم </a:t>
            </a:r>
            <a:r>
              <a:rPr lang="ar-SA" sz="2800" b="1" dirty="0" smtClean="0"/>
              <a:t>. </a:t>
            </a:r>
            <a:endParaRPr lang="ar-SA" sz="2800" dirty="0"/>
          </a:p>
        </p:txBody>
      </p:sp>
      <p:sp>
        <p:nvSpPr>
          <p:cNvPr id="7" name="مستطيل 6"/>
          <p:cNvSpPr/>
          <p:nvPr/>
        </p:nvSpPr>
        <p:spPr>
          <a:xfrm>
            <a:off x="2821551" y="2438400"/>
            <a:ext cx="64748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/>
              <a:t>بأن يريدوا بها معنى معيناً غير المعنى الموضوع لها </a:t>
            </a:r>
            <a:r>
              <a:rPr lang="ar-SA" sz="2800" b="1" dirty="0" smtClean="0"/>
              <a:t>.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4131088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437893" y="3962400"/>
            <a:ext cx="8610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800" b="1" dirty="0" smtClean="0"/>
              <a:t>- و</a:t>
            </a:r>
            <a:r>
              <a:rPr lang="ar-SA" sz="2800" b="1" u="sng" dirty="0" smtClean="0"/>
              <a:t>الخاص</a:t>
            </a:r>
            <a:r>
              <a:rPr lang="ar-SA" sz="2800" b="1" dirty="0" smtClean="0"/>
              <a:t> </a:t>
            </a:r>
            <a:r>
              <a:rPr lang="ar-SA" sz="2800" b="1" dirty="0"/>
              <a:t>ما شاع في </a:t>
            </a:r>
            <a:r>
              <a:rPr lang="ar-SA" sz="2800" b="1" dirty="0" smtClean="0"/>
              <a:t>قُطر </a:t>
            </a:r>
            <a:r>
              <a:rPr lang="ar-SA" sz="2800" b="1" dirty="0"/>
              <a:t>دون </a:t>
            </a:r>
            <a:r>
              <a:rPr lang="ar-SA" sz="2800" b="1" dirty="0" smtClean="0"/>
              <a:t>قُطر </a:t>
            </a:r>
            <a:r>
              <a:rPr lang="ar-SA" sz="2800" b="1" dirty="0"/>
              <a:t>، أو بين أرباب حرفة معينة أو صنعة معينة . </a:t>
            </a:r>
            <a:endParaRPr lang="en-US" sz="2800" b="1" dirty="0"/>
          </a:p>
        </p:txBody>
      </p:sp>
      <p:sp>
        <p:nvSpPr>
          <p:cNvPr id="5" name="مستطيل 4"/>
          <p:cNvSpPr/>
          <p:nvPr/>
        </p:nvSpPr>
        <p:spPr>
          <a:xfrm>
            <a:off x="4123333" y="1752600"/>
            <a:ext cx="44486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/>
              <a:t>◄ </a:t>
            </a:r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والعرف </a:t>
            </a:r>
            <a:r>
              <a:rPr lang="ar-SA" sz="2800" b="1" dirty="0">
                <a:solidFill>
                  <a:schemeClr val="bg2">
                    <a:lumMod val="50000"/>
                  </a:schemeClr>
                </a:solidFill>
              </a:rPr>
              <a:t>بنوعيه العملي </a:t>
            </a:r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والقولي </a:t>
            </a:r>
            <a:r>
              <a:rPr lang="ar-SA" sz="2800" b="1" dirty="0" smtClean="0"/>
              <a:t>.</a:t>
            </a:r>
            <a:endParaRPr lang="ar-SA" sz="2800" dirty="0"/>
          </a:p>
        </p:txBody>
      </p:sp>
      <p:sp>
        <p:nvSpPr>
          <p:cNvPr id="6" name="مستطيل 5"/>
          <p:cNvSpPr/>
          <p:nvPr/>
        </p:nvSpPr>
        <p:spPr>
          <a:xfrm>
            <a:off x="437893" y="2667000"/>
            <a:ext cx="8610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</a:t>
            </a:r>
            <a:r>
              <a:rPr lang="ar-SA" sz="2800" b="1" u="sng" dirty="0" smtClean="0"/>
              <a:t> قد </a:t>
            </a:r>
            <a:r>
              <a:rPr lang="ar-SA" sz="2800" b="1" u="sng" dirty="0"/>
              <a:t>يكون عاماً </a:t>
            </a:r>
            <a:r>
              <a:rPr lang="ar-SA" sz="2800" b="1" dirty="0"/>
              <a:t>، إذا شاع وفشا في جميع البلاد الإسلامية ، وسار عليه جميع الناس في هذه البلاد .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125173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76200" y="2729805"/>
            <a:ext cx="9525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تقسيم </a:t>
            </a:r>
            <a:r>
              <a:rPr lang="ar-SA" sz="2800" b="1" dirty="0"/>
              <a:t>المهر إلى معجل ومؤجل </a:t>
            </a:r>
            <a:r>
              <a:rPr lang="ar-SA" sz="2800" b="1" dirty="0" smtClean="0"/>
              <a:t>. </a:t>
            </a:r>
          </a:p>
          <a:p>
            <a:r>
              <a:rPr lang="ar-SA" sz="2800" b="1" dirty="0" smtClean="0"/>
              <a:t>- وإعطاء </a:t>
            </a:r>
            <a:r>
              <a:rPr lang="ar-SA" sz="2800" b="1" dirty="0"/>
              <a:t>علاوة على المبيع إلى المشتري عند شرائه البرتقال في بعض مناطق محافظة </a:t>
            </a:r>
            <a:r>
              <a:rPr lang="ar-SA" sz="2800" b="1" dirty="0" smtClean="0"/>
              <a:t>ديالى </a:t>
            </a:r>
            <a:r>
              <a:rPr lang="ar-SA" sz="2800" b="1" dirty="0"/>
              <a:t>.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4052657" y="2157671"/>
            <a:ext cx="52437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◄ فمن </a:t>
            </a:r>
            <a:r>
              <a:rPr lang="ar-SA" sz="2800" b="1" dirty="0">
                <a:solidFill>
                  <a:schemeClr val="bg2">
                    <a:lumMod val="50000"/>
                  </a:schemeClr>
                </a:solidFill>
              </a:rPr>
              <a:t>العرف العملي الخاص في العراق : </a:t>
            </a:r>
          </a:p>
        </p:txBody>
      </p:sp>
      <p:sp>
        <p:nvSpPr>
          <p:cNvPr id="6" name="شكل بيضاوي 5"/>
          <p:cNvSpPr/>
          <p:nvPr/>
        </p:nvSpPr>
        <p:spPr>
          <a:xfrm>
            <a:off x="7924800" y="457200"/>
            <a:ext cx="1447800" cy="8382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b="1" dirty="0" smtClean="0"/>
              <a:t>أمثلة</a:t>
            </a:r>
            <a:endParaRPr lang="ar-SA" sz="4000" b="1" dirty="0"/>
          </a:p>
        </p:txBody>
      </p:sp>
    </p:spTree>
    <p:extLst>
      <p:ext uri="{BB962C8B-B14F-4D97-AF65-F5344CB8AC3E}">
        <p14:creationId xmlns:p14="http://schemas.microsoft.com/office/powerpoint/2010/main" val="2518534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كل بيضاوي 3"/>
          <p:cNvSpPr/>
          <p:nvPr/>
        </p:nvSpPr>
        <p:spPr>
          <a:xfrm>
            <a:off x="7924800" y="457200"/>
            <a:ext cx="1447800" cy="8382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b="1" dirty="0" smtClean="0"/>
              <a:t>أمثلة</a:t>
            </a:r>
            <a:endParaRPr lang="ar-SA" sz="4000" b="1" dirty="0"/>
          </a:p>
        </p:txBody>
      </p:sp>
      <p:sp>
        <p:nvSpPr>
          <p:cNvPr id="5" name="مستطيل 4"/>
          <p:cNvSpPr/>
          <p:nvPr/>
        </p:nvSpPr>
        <p:spPr>
          <a:xfrm>
            <a:off x="609600" y="4572000"/>
            <a:ext cx="8763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الألفاظ </a:t>
            </a:r>
            <a:r>
              <a:rPr lang="ar-SA" sz="2800" b="1" dirty="0"/>
              <a:t>التي اصطلح عليها أهل العلوم وأصحاب الحرف والصناعات التي يريدون بها عند إطلاقها المعاني الاصطلاحية ، دون معانيها اللغوية .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5185121" y="3743980"/>
            <a:ext cx="40350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◄ ومن </a:t>
            </a:r>
            <a:r>
              <a:rPr lang="ar-SA" sz="2800" b="1" dirty="0">
                <a:solidFill>
                  <a:schemeClr val="bg2">
                    <a:lumMod val="50000"/>
                  </a:schemeClr>
                </a:solidFill>
              </a:rPr>
              <a:t>العرف القولي الخاص : 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609600" y="2428220"/>
            <a:ext cx="8763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إطلاق </a:t>
            </a:r>
            <a:r>
              <a:rPr lang="ar-SA" sz="2800" b="1" dirty="0"/>
              <a:t>لفظ الدابة على ذوات الأربع ، ولا يطلقونها على الإنسان . </a:t>
            </a:r>
            <a:endParaRPr lang="ar-SA" sz="2800" b="1" dirty="0" smtClean="0"/>
          </a:p>
          <a:p>
            <a:r>
              <a:rPr lang="ar-SA" sz="2800" b="1" dirty="0" smtClean="0"/>
              <a:t>- وتعارفهم </a:t>
            </a:r>
            <a:r>
              <a:rPr lang="ar-SA" sz="2800" b="1" dirty="0"/>
              <a:t>على استعمال لفظ الطلاق على إزاله الرابطة الزوجية . </a:t>
            </a:r>
          </a:p>
        </p:txBody>
      </p:sp>
      <p:sp>
        <p:nvSpPr>
          <p:cNvPr id="8" name="مستطيل 7"/>
          <p:cNvSpPr/>
          <p:nvPr/>
        </p:nvSpPr>
        <p:spPr>
          <a:xfrm>
            <a:off x="5486400" y="1676400"/>
            <a:ext cx="37257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>
                <a:solidFill>
                  <a:schemeClr val="bg2">
                    <a:lumMod val="50000"/>
                  </a:schemeClr>
                </a:solidFill>
              </a:rPr>
              <a:t>◄ </a:t>
            </a:r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ومن </a:t>
            </a:r>
            <a:r>
              <a:rPr lang="ar-SA" sz="2800" b="1" dirty="0">
                <a:solidFill>
                  <a:schemeClr val="bg2">
                    <a:lumMod val="50000"/>
                  </a:schemeClr>
                </a:solidFill>
              </a:rPr>
              <a:t>العرف القولي العام : </a:t>
            </a:r>
            <a:endParaRPr lang="ar-SA" sz="28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953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4191000" y="609600"/>
            <a:ext cx="2209800" cy="457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 smtClean="0"/>
              <a:t>العرف</a:t>
            </a:r>
            <a:endParaRPr lang="ar-SA" sz="3600" b="1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5867400" y="1371600"/>
            <a:ext cx="2590800" cy="533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 smtClean="0"/>
              <a:t>صحيح</a:t>
            </a:r>
            <a:endParaRPr lang="ar-SA" sz="3200" b="1" dirty="0"/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2057400" y="1371600"/>
            <a:ext cx="2590800" cy="533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 smtClean="0"/>
              <a:t>فاسد</a:t>
            </a:r>
            <a:endParaRPr lang="ar-SA" sz="3200" b="1" dirty="0"/>
          </a:p>
        </p:txBody>
      </p:sp>
      <p:cxnSp>
        <p:nvCxnSpPr>
          <p:cNvPr id="7" name="رابط كسهم مستقيم 6"/>
          <p:cNvCxnSpPr>
            <a:stCxn id="4" idx="2"/>
            <a:endCxn id="5" idx="0"/>
          </p:cNvCxnSpPr>
          <p:nvPr/>
        </p:nvCxnSpPr>
        <p:spPr>
          <a:xfrm>
            <a:off x="5295900" y="1066800"/>
            <a:ext cx="18669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كسهم مستقيم 7"/>
          <p:cNvCxnSpPr>
            <a:stCxn id="4" idx="2"/>
            <a:endCxn id="6" idx="0"/>
          </p:cNvCxnSpPr>
          <p:nvPr/>
        </p:nvCxnSpPr>
        <p:spPr>
          <a:xfrm flipH="1">
            <a:off x="3352800" y="1066800"/>
            <a:ext cx="19431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مستطيل 13"/>
          <p:cNvSpPr/>
          <p:nvPr/>
        </p:nvSpPr>
        <p:spPr>
          <a:xfrm>
            <a:off x="76200" y="4151293"/>
            <a:ext cx="9372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- كتعارف</a:t>
            </a:r>
            <a:r>
              <a:rPr lang="ar-SA" sz="2800" b="1" dirty="0" smtClean="0"/>
              <a:t> </a:t>
            </a:r>
            <a:r>
              <a:rPr lang="ar-SA" sz="2800" b="1" dirty="0"/>
              <a:t>الناس على أن ما يقدمه الخاطب إلى مخطوبته من ثياب ونحوها يعتبر هدية ولا يدخل في المهر . </a:t>
            </a:r>
            <a:endParaRPr lang="ar-SA" sz="2800" b="1" dirty="0" smtClean="0"/>
          </a:p>
        </p:txBody>
      </p:sp>
      <p:sp>
        <p:nvSpPr>
          <p:cNvPr id="15" name="مستطيل مستدير الزوايا 14"/>
          <p:cNvSpPr/>
          <p:nvPr/>
        </p:nvSpPr>
        <p:spPr>
          <a:xfrm>
            <a:off x="6705600" y="2667000"/>
            <a:ext cx="2590800" cy="533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bg2">
                    <a:lumMod val="50000"/>
                  </a:schemeClr>
                </a:solidFill>
              </a:rPr>
              <a:t>العرف الصحيح</a:t>
            </a:r>
            <a:endParaRPr lang="ar-SA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6" name="مستطيل 15"/>
          <p:cNvSpPr/>
          <p:nvPr/>
        </p:nvSpPr>
        <p:spPr>
          <a:xfrm>
            <a:off x="457200" y="3352800"/>
            <a:ext cx="8839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مصلحة </a:t>
            </a:r>
            <a:r>
              <a:rPr lang="ar-SA" sz="2800" b="1" dirty="0"/>
              <a:t>معتبرة ، ولا يجلب مفسدة راجحة </a:t>
            </a:r>
            <a:r>
              <a:rPr lang="ar-SA" sz="2800" b="1" dirty="0" smtClean="0"/>
              <a:t>.</a:t>
            </a:r>
            <a:endParaRPr lang="ar-SA" sz="2800" b="1" dirty="0"/>
          </a:p>
        </p:txBody>
      </p:sp>
      <p:sp>
        <p:nvSpPr>
          <p:cNvPr id="17" name="مستطيل 16"/>
          <p:cNvSpPr/>
          <p:nvPr/>
        </p:nvSpPr>
        <p:spPr>
          <a:xfrm>
            <a:off x="467021" y="2667000"/>
            <a:ext cx="60099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/>
              <a:t>ما لا يخالف نصاً من نصوص الشريعة ، ولا يفوت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433382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4" grpId="0"/>
      <p:bldP spid="15" grpId="0" animBg="1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52400" y="2057400"/>
            <a:ext cx="94488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>
                <a:solidFill>
                  <a:schemeClr val="bg2">
                    <a:lumMod val="50000"/>
                  </a:schemeClr>
                </a:solidFill>
              </a:rPr>
              <a:t>- وكتعارفهم </a:t>
            </a:r>
            <a:r>
              <a:rPr lang="ar-SA" sz="2800" b="1" dirty="0"/>
              <a:t>عند عقد المهر على دعوة جمهور من الناس وتقديم الحلوى إليهم . </a:t>
            </a:r>
          </a:p>
          <a:p>
            <a:r>
              <a:rPr lang="ar-SA" sz="2800" b="1" dirty="0">
                <a:solidFill>
                  <a:schemeClr val="bg2">
                    <a:lumMod val="50000"/>
                  </a:schemeClr>
                </a:solidFill>
              </a:rPr>
              <a:t>- وكتعارف </a:t>
            </a:r>
            <a:r>
              <a:rPr lang="ar-SA" sz="2800" b="1" dirty="0"/>
              <a:t>أهل بغداد قبل خمسين سنة على قيام أصحاب البيوت بتقديم الغداء والعشاء إلى صناعهم . </a:t>
            </a:r>
          </a:p>
          <a:p>
            <a:r>
              <a:rPr lang="ar-SA" sz="2800" b="1" dirty="0">
                <a:solidFill>
                  <a:schemeClr val="bg2">
                    <a:lumMod val="50000"/>
                  </a:schemeClr>
                </a:solidFill>
              </a:rPr>
              <a:t>- وكتعارف </a:t>
            </a:r>
            <a:r>
              <a:rPr lang="ar-SA" sz="2800" b="1" dirty="0"/>
              <a:t>الناس في العراق على أن المهر المؤجل لا يستحق ، ولا يطالب به ، </a:t>
            </a:r>
            <a:r>
              <a:rPr lang="ar-SA" sz="2800" b="1" dirty="0" smtClean="0"/>
              <a:t>إلا </a:t>
            </a:r>
            <a:r>
              <a:rPr lang="ar-SA" sz="2800" b="1" dirty="0"/>
              <a:t>بعد الفرقة بالطلاق أو الموت . </a:t>
            </a:r>
          </a:p>
        </p:txBody>
      </p:sp>
    </p:spTree>
    <p:extLst>
      <p:ext uri="{BB962C8B-B14F-4D97-AF65-F5344CB8AC3E}">
        <p14:creationId xmlns:p14="http://schemas.microsoft.com/office/powerpoint/2010/main" val="333430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6781800" y="1751112"/>
            <a:ext cx="2590800" cy="533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bg2">
                    <a:lumMod val="50000"/>
                  </a:schemeClr>
                </a:solidFill>
              </a:rPr>
              <a:t>العرف الفاسد</a:t>
            </a:r>
            <a:endParaRPr lang="ar-SA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76200" y="3276600"/>
            <a:ext cx="9372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800" b="1" dirty="0" smtClean="0"/>
              <a:t>- كتعارف </a:t>
            </a:r>
            <a:r>
              <a:rPr lang="ar-SA" sz="2800" b="1" dirty="0"/>
              <a:t>الناس استعمال العقود الباطلة كالاستقراض بالربا ، من المصارف ، أو من الأفراد ، ومثل اعتيادهم الميسر (( كاليانصيب ، وسباق الخيل ، والورق ، والنرد )) ونحو ذلك . 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929800" y="1752600"/>
            <a:ext cx="55483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/>
              <a:t>ما كان مخالفاً لنص الشارع ، أو يجلب </a:t>
            </a:r>
            <a:r>
              <a:rPr lang="ar-SA" sz="2800" b="1" dirty="0" smtClean="0"/>
              <a:t>ضرراً</a:t>
            </a:r>
            <a:r>
              <a:rPr lang="ar-SA" sz="2800" b="1" dirty="0"/>
              <a:t> ،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4199034" y="2362200"/>
            <a:ext cx="22685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أو </a:t>
            </a:r>
            <a:r>
              <a:rPr lang="ar-SA" sz="2800" b="1" dirty="0"/>
              <a:t>يدفع مصلحة </a:t>
            </a:r>
            <a:r>
              <a:rPr lang="ar-SA" sz="2800" b="1" dirty="0" smtClean="0"/>
              <a:t>.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820780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6400800" y="533400"/>
            <a:ext cx="2895600" cy="685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b="1" dirty="0" smtClean="0"/>
              <a:t>حجية العرف :</a:t>
            </a:r>
            <a:endParaRPr lang="ar-SA" sz="4000" b="1" dirty="0"/>
          </a:p>
        </p:txBody>
      </p:sp>
      <p:sp>
        <p:nvSpPr>
          <p:cNvPr id="5" name="مستطيل 4"/>
          <p:cNvSpPr/>
          <p:nvPr/>
        </p:nvSpPr>
        <p:spPr>
          <a:xfrm>
            <a:off x="304800" y="1676400"/>
            <a:ext cx="8991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اعتبر </a:t>
            </a:r>
            <a:r>
              <a:rPr lang="ar-SA" sz="2800" b="1" dirty="0"/>
              <a:t>العلماء العرف أصلاً من أصول الاستنباط تبنى عليه الأحكام . ومن أقوالهم الدالة على حجية العرف : (( العادة محكمة )) و ((  المعروف عرفاً كالمشروط شرطا ً )) .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304800" y="3429000"/>
            <a:ext cx="8991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وأراد </a:t>
            </a:r>
            <a:r>
              <a:rPr lang="ar-SA" sz="2800" b="1" dirty="0"/>
              <a:t>بعضهم الاستدلال بقوله تعالى : { خذ العفو وأمر بالعرف } </a:t>
            </a:r>
            <a:r>
              <a:rPr lang="ar-SA" sz="2800" b="1" dirty="0" smtClean="0"/>
              <a:t>، على </a:t>
            </a:r>
            <a:r>
              <a:rPr lang="ar-SA" sz="2800" b="1" dirty="0"/>
              <a:t>حجية العرف وكونه دليلاً معتبراً في الشرع </a:t>
            </a:r>
            <a:r>
              <a:rPr lang="ar-SA" sz="2800" b="1" dirty="0" smtClean="0"/>
              <a:t>. </a:t>
            </a:r>
          </a:p>
          <a:p>
            <a:endParaRPr lang="ar-SA" sz="2800" b="1" dirty="0"/>
          </a:p>
          <a:p>
            <a:r>
              <a:rPr lang="ar-SA" sz="2800" b="1" dirty="0" smtClean="0"/>
              <a:t>ولكن </a:t>
            </a:r>
            <a:r>
              <a:rPr lang="ar-SA" sz="2800" b="1" dirty="0"/>
              <a:t>هذه الحجة ضعيفة ، لأن العرف في الآية هو المعروف ، وهو ما عرف حسنه ، ووجب فعله ، وهو كل ما أمرت به الشريعة . </a:t>
            </a:r>
          </a:p>
        </p:txBody>
      </p:sp>
    </p:spTree>
    <p:extLst>
      <p:ext uri="{BB962C8B-B14F-4D97-AF65-F5344CB8AC3E}">
        <p14:creationId xmlns:p14="http://schemas.microsoft.com/office/powerpoint/2010/main" val="1789900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28600" y="1750874"/>
            <a:ext cx="92964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واحتج البعض بالحديث المروي عن النبي  </a:t>
            </a:r>
            <a:r>
              <a:rPr lang="ar-SA" sz="2800" b="1" dirty="0" smtClean="0"/>
              <a:t>صلى الله عليه وسلم </a:t>
            </a:r>
            <a:r>
              <a:rPr lang="ar-SA" sz="2800" b="1" dirty="0"/>
              <a:t>: (( ما رآه المسلمون حسناً فهو عند الله حسن )) على حجية العرف </a:t>
            </a:r>
            <a:r>
              <a:rPr lang="ar-SA" sz="2800" b="1" dirty="0" smtClean="0"/>
              <a:t>. </a:t>
            </a:r>
          </a:p>
          <a:p>
            <a:endParaRPr lang="ar-SA" sz="2800" b="1" dirty="0"/>
          </a:p>
          <a:p>
            <a:r>
              <a:rPr lang="ar-SA" sz="2800" b="1" dirty="0" smtClean="0"/>
              <a:t>وهذا </a:t>
            </a:r>
            <a:r>
              <a:rPr lang="ar-SA" sz="2800" b="1" dirty="0"/>
              <a:t>الاستدلال ضعيف ، فقد قال غير واحد من العلماء : أنه موقوف على ابن مسعود ، ودلالته تشير إلى حجية الإجماع لا العرف </a:t>
            </a:r>
            <a:r>
              <a:rPr lang="ar-SA" sz="2800" b="1" dirty="0" smtClean="0"/>
              <a:t>. </a:t>
            </a:r>
          </a:p>
          <a:p>
            <a:endParaRPr lang="ar-SA" sz="2800" b="1" dirty="0"/>
          </a:p>
          <a:p>
            <a:r>
              <a:rPr lang="ar-SA" sz="2800" b="1" dirty="0" smtClean="0"/>
              <a:t>إلا </a:t>
            </a:r>
            <a:r>
              <a:rPr lang="ar-SA" sz="2800" b="1" dirty="0"/>
              <a:t>إذا كان مستند الإجماع عرفاً صحيحاً ، فتكون دلالة هذا الأثر قاصرة على نوع من أنواع العرف لا على مطلق العرف . </a:t>
            </a:r>
          </a:p>
        </p:txBody>
      </p:sp>
    </p:spTree>
    <p:extLst>
      <p:ext uri="{BB962C8B-B14F-4D97-AF65-F5344CB8AC3E}">
        <p14:creationId xmlns:p14="http://schemas.microsoft.com/office/powerpoint/2010/main" val="2475032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28600" y="1600200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والحق ، أن العرف </a:t>
            </a:r>
            <a:r>
              <a:rPr lang="ar-SA" sz="2800" b="1" u="sng" dirty="0"/>
              <a:t>معتبر في الشرع</a:t>
            </a:r>
            <a:r>
              <a:rPr lang="ar-SA" sz="2800" b="1" dirty="0"/>
              <a:t> ، ويصح ابتناء الأحكام عليه ، وهو في الحقيقة ليس بدليل مستقل ، ولكنه يرجع إلى أدلة الشريعة المعتبرة ، والدليل على ما نقوله من وجوه عديدة منها : 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228600" y="3289518"/>
            <a:ext cx="9372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◄ أولاً </a:t>
            </a:r>
            <a:r>
              <a:rPr lang="ar-SA" sz="2800" b="1" dirty="0">
                <a:solidFill>
                  <a:schemeClr val="bg2">
                    <a:lumMod val="50000"/>
                  </a:schemeClr>
                </a:solidFill>
              </a:rPr>
              <a:t>: </a:t>
            </a:r>
            <a:endParaRPr lang="ar-SA" sz="28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ar-SA" sz="2800" b="1" dirty="0" smtClean="0"/>
              <a:t>- وجدنا </a:t>
            </a:r>
            <a:r>
              <a:rPr lang="ar-SA" sz="2800" b="1" dirty="0"/>
              <a:t>الشارع الحكيم يراعي أعراف العرف الصالحة ، من ذلك : إقراره أنواع المتاجرات والمشاركات الصحيحة عندهم كالمضاربة ، والبيوع ، </a:t>
            </a:r>
            <a:r>
              <a:rPr lang="ar-SA" sz="2800" b="1" dirty="0" err="1"/>
              <a:t>والإجارات</a:t>
            </a:r>
            <a:r>
              <a:rPr lang="ar-SA" sz="2800" b="1" dirty="0"/>
              <a:t> الخالية من المفاسد .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101227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28600" y="4038600"/>
            <a:ext cx="9372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فدلت </a:t>
            </a:r>
            <a:r>
              <a:rPr lang="ar-SA" sz="2800" b="1" dirty="0"/>
              <a:t>هذه التصرفات من الشارع الحكيم على رعاية </a:t>
            </a:r>
            <a:r>
              <a:rPr lang="ar-SA" sz="2800" b="1" dirty="0">
                <a:solidFill>
                  <a:schemeClr val="bg2">
                    <a:lumMod val="50000"/>
                  </a:schemeClr>
                </a:solidFill>
              </a:rPr>
              <a:t>العرف الصالح </a:t>
            </a:r>
            <a:r>
              <a:rPr lang="ar-SA" sz="2800" b="1" dirty="0"/>
              <a:t>الذي استقرت عليه معاملات الناس . </a:t>
            </a:r>
            <a:endParaRPr lang="ar-SA" sz="2800" b="1" dirty="0" smtClean="0"/>
          </a:p>
          <a:p>
            <a:r>
              <a:rPr lang="ar-SA" sz="2800" b="1" dirty="0" smtClean="0"/>
              <a:t>أما </a:t>
            </a:r>
            <a:r>
              <a:rPr lang="ar-SA" sz="2800" b="1" dirty="0">
                <a:solidFill>
                  <a:schemeClr val="bg2">
                    <a:lumMod val="50000"/>
                  </a:schemeClr>
                </a:solidFill>
              </a:rPr>
              <a:t>العرف الفاسد </a:t>
            </a:r>
            <a:r>
              <a:rPr lang="ar-SA" sz="2800" b="1" dirty="0"/>
              <a:t>، وهو من عادات الجاهلية ، </a:t>
            </a:r>
            <a:r>
              <a:rPr lang="ar-SA" sz="2800" b="1" dirty="0" smtClean="0"/>
              <a:t>كما </a:t>
            </a:r>
            <a:r>
              <a:rPr lang="ar-SA" sz="2800" b="1" dirty="0"/>
              <a:t>فعل في عدم توريثهم النساء إذ ألغاه وجعل للنساء نصيباً مفروضاً من الميراث . </a:t>
            </a:r>
            <a:endParaRPr lang="en-US" sz="2800" b="1" dirty="0"/>
          </a:p>
        </p:txBody>
      </p:sp>
      <p:sp>
        <p:nvSpPr>
          <p:cNvPr id="5" name="مستطيل 4"/>
          <p:cNvSpPr/>
          <p:nvPr/>
        </p:nvSpPr>
        <p:spPr>
          <a:xfrm>
            <a:off x="222169" y="1371600"/>
            <a:ext cx="930283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ووجدناه </a:t>
            </a:r>
            <a:r>
              <a:rPr lang="ar-SA" sz="2800" b="1" dirty="0"/>
              <a:t>يستثني السَلَم ، لجريان عرف أهل المدينة به ، من عموم نهيه عن بيع الإنسان ما ليس عنده . </a:t>
            </a:r>
            <a:endParaRPr lang="ar-SA" sz="2800" dirty="0"/>
          </a:p>
        </p:txBody>
      </p:sp>
      <p:sp>
        <p:nvSpPr>
          <p:cNvPr id="6" name="مستطيل 5"/>
          <p:cNvSpPr/>
          <p:nvPr/>
        </p:nvSpPr>
        <p:spPr>
          <a:xfrm>
            <a:off x="5691921" y="2398960"/>
            <a:ext cx="38041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ونهى </a:t>
            </a:r>
            <a:r>
              <a:rPr lang="ar-SA" sz="2800" b="1" dirty="0"/>
              <a:t>عن بيع التمر </a:t>
            </a:r>
            <a:r>
              <a:rPr lang="ar-SA" sz="2800" b="1" dirty="0" smtClean="0"/>
              <a:t>بالتمر . </a:t>
            </a:r>
            <a:endParaRPr lang="ar-SA" sz="2800" dirty="0"/>
          </a:p>
        </p:txBody>
      </p:sp>
      <p:sp>
        <p:nvSpPr>
          <p:cNvPr id="7" name="مستطيل 6"/>
          <p:cNvSpPr/>
          <p:nvPr/>
        </p:nvSpPr>
        <p:spPr>
          <a:xfrm>
            <a:off x="228600" y="2996892"/>
            <a:ext cx="92964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ورخص </a:t>
            </a:r>
            <a:r>
              <a:rPr lang="ar-SA" sz="2800" b="1" dirty="0"/>
              <a:t>في العرايا ، وهي بيع الرطل على رؤوس النخل بمثله من التمر ، خرصاً ، أي تخميناً لتعارفهم هذا النوع من البيع وحاجتهم </a:t>
            </a:r>
            <a:r>
              <a:rPr lang="ar-SA" sz="2800" b="1" dirty="0" smtClean="0"/>
              <a:t>إليه </a:t>
            </a:r>
            <a:r>
              <a:rPr lang="ar-SA" sz="2800" b="1" dirty="0"/>
              <a:t>.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4221769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52400" y="1371600"/>
            <a:ext cx="9372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◄ثانياً </a:t>
            </a:r>
            <a:r>
              <a:rPr lang="ar-SA" sz="2800" b="1" dirty="0">
                <a:solidFill>
                  <a:schemeClr val="bg2">
                    <a:lumMod val="50000"/>
                  </a:schemeClr>
                </a:solidFill>
              </a:rPr>
              <a:t>: </a:t>
            </a:r>
            <a:endParaRPr lang="ar-SA" sz="28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ar-SA" sz="2800" b="1" dirty="0" smtClean="0"/>
              <a:t>- إن </a:t>
            </a:r>
            <a:r>
              <a:rPr lang="ar-SA" sz="2800" b="1" dirty="0"/>
              <a:t>العرف في حقيقته يرجع إلى دليل من أدلة الشرع المعتبرة ، كالإجماع ، والمصلحة المرسلة ، والذرائع </a:t>
            </a:r>
            <a:r>
              <a:rPr lang="ar-SA" sz="2800" b="1" dirty="0" smtClean="0"/>
              <a:t>.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304800" y="4343400"/>
            <a:ext cx="918998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</a:t>
            </a:r>
            <a:r>
              <a:rPr lang="ar-SA" sz="2800" b="1" dirty="0"/>
              <a:t>ومن العرف ما يرجع إلى المصلحة المرسلة ، لأن العرف له سلطان على النفوس فمراعاته ، من باب التسهيل عليهم ، ورفع الحرج عنهم ، ما دام العرف صالحاً لا فاسداً . </a:t>
            </a:r>
            <a:endParaRPr lang="en-US" sz="2800" b="1" dirty="0"/>
          </a:p>
        </p:txBody>
      </p:sp>
      <p:sp>
        <p:nvSpPr>
          <p:cNvPr id="6" name="مستطيل 5"/>
          <p:cNvSpPr/>
          <p:nvPr/>
        </p:nvSpPr>
        <p:spPr>
          <a:xfrm>
            <a:off x="152400" y="2986518"/>
            <a:ext cx="93371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- فمن العرف الراجع إلى الإجماع : الاستصناع ، ودخول الحمامات ، فقد جرى العرف </a:t>
            </a:r>
            <a:r>
              <a:rPr lang="ar-SA" sz="2800" b="1"/>
              <a:t>بهما </a:t>
            </a:r>
            <a:r>
              <a:rPr lang="ar-SA" sz="2800" b="1" smtClean="0"/>
              <a:t>بلا </a:t>
            </a:r>
            <a:r>
              <a:rPr lang="ar-SA" sz="2800" b="1" dirty="0"/>
              <a:t>إنكار ، فيكون من قبيل الإجماع ، والإجماع معتبر . </a:t>
            </a:r>
          </a:p>
        </p:txBody>
      </p:sp>
    </p:spTree>
    <p:extLst>
      <p:ext uri="{BB962C8B-B14F-4D97-AF65-F5344CB8AC3E}">
        <p14:creationId xmlns:p14="http://schemas.microsoft.com/office/powerpoint/2010/main" val="2168347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04800" y="3352800"/>
            <a:ext cx="92964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</a:rPr>
              <a:t>◄ثالثاً </a:t>
            </a:r>
            <a:r>
              <a:rPr lang="ar-SA" sz="2800" b="1" dirty="0">
                <a:solidFill>
                  <a:schemeClr val="bg2">
                    <a:lumMod val="50000"/>
                  </a:schemeClr>
                </a:solidFill>
              </a:rPr>
              <a:t>: </a:t>
            </a:r>
            <a:endParaRPr lang="ar-SA" sz="28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ar-SA" sz="2800" b="1" dirty="0" smtClean="0"/>
              <a:t>احتجاج </a:t>
            </a:r>
            <a:r>
              <a:rPr lang="ar-SA" sz="2800" b="1" dirty="0"/>
              <a:t>الفقهاء بالعرف ، في </a:t>
            </a:r>
            <a:r>
              <a:rPr lang="ar-SA" sz="2800" b="1" dirty="0" smtClean="0"/>
              <a:t>مختلف </a:t>
            </a:r>
            <a:r>
              <a:rPr lang="ar-SA" sz="2800" b="1" dirty="0"/>
              <a:t>العصور  ، </a:t>
            </a:r>
            <a:r>
              <a:rPr lang="ar-SA" sz="2800" b="1" dirty="0" smtClean="0"/>
              <a:t>واعتبارهم </a:t>
            </a:r>
            <a:r>
              <a:rPr lang="ar-SA" sz="2800" b="1" dirty="0"/>
              <a:t>إياه في اجتهادهم ، دليل على صحة اعتباره ، </a:t>
            </a:r>
            <a:endParaRPr lang="ar-SA" sz="2800" b="1" dirty="0" smtClean="0"/>
          </a:p>
          <a:p>
            <a:r>
              <a:rPr lang="ar-SA" sz="2800" b="1" dirty="0" smtClean="0"/>
              <a:t>لأن </a:t>
            </a:r>
            <a:r>
              <a:rPr lang="ar-SA" sz="2800" b="1" dirty="0"/>
              <a:t>عملهم به ينزل منزلة الإجماع السكوتي ، فضلاً عن تصريح بعضهم به ، وسكوت الآخرين عنه ، فيكون اعتباره ثابتاً بالإجماع . </a:t>
            </a:r>
            <a:endParaRPr lang="en-US" sz="2800" b="1" dirty="0"/>
          </a:p>
        </p:txBody>
      </p:sp>
      <p:sp>
        <p:nvSpPr>
          <p:cNvPr id="5" name="مستطيل 4"/>
          <p:cNvSpPr/>
          <p:nvPr/>
        </p:nvSpPr>
        <p:spPr>
          <a:xfrm>
            <a:off x="304800" y="1371600"/>
            <a:ext cx="914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كما أن في تحويلهم عن العرف مشقة وحرجاً ، والحرج مرفوع لأنه مفسدة ، وقد أشار إلى هذا المعنى السرخسي في (( </a:t>
            </a:r>
            <a:r>
              <a:rPr lang="ar-SA" sz="2800" b="1" dirty="0" err="1"/>
              <a:t>مبسوطه</a:t>
            </a:r>
            <a:r>
              <a:rPr lang="ar-SA" sz="2800" b="1" dirty="0"/>
              <a:t> ))  إذ يقول : (( ... لأن الثابت في العرف ثابت بدليل شرعي ، ولأن في النزوع عن العادة الظاهرة حرجاً بيناً )) .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149012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1857</TotalTime>
  <Words>986</Words>
  <Application>Microsoft Office PowerPoint</Application>
  <PresentationFormat>A4 Paper (210x297 mm)</PresentationFormat>
  <Paragraphs>82</Paragraphs>
  <Slides>18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Office Theme</vt:lpstr>
      <vt:lpstr>عرض تقديمي في PowerPoint</vt:lpstr>
      <vt:lpstr>المحاضرة السادسة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141</cp:revision>
  <dcterms:created xsi:type="dcterms:W3CDTF">2009-10-14T19:14:34Z</dcterms:created>
  <dcterms:modified xsi:type="dcterms:W3CDTF">2011-10-11T20:21:10Z</dcterms:modified>
</cp:coreProperties>
</file>