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60" d="100"/>
          <a:sy n="60" d="100"/>
        </p:scale>
        <p:origin x="-121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أصول الفقه </a:t>
            </a:r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(3)</a:t>
            </a:r>
          </a:p>
          <a:p>
            <a:pPr algn="ctr"/>
            <a:r>
              <a:rPr lang="ar-SA" sz="28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د. عبد الله إبراهيم الموسى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/>
              <a:t>المحاضرة التاسعة</a:t>
            </a:r>
            <a:endParaRPr lang="ar-SA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sz="6000" b="1" dirty="0" smtClean="0"/>
              <a:t>الاستصحاب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832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1" y="4876800"/>
            <a:ext cx="8915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وما </a:t>
            </a:r>
            <a:r>
              <a:rPr lang="ar-SA" sz="2800" b="1" dirty="0"/>
              <a:t>علم عدمه في الماضي ثم حصل تردد في وجوده ،حكمنا باستمرار عدمه استصحاباً لعدمه السابق . </a:t>
            </a:r>
            <a:endParaRPr lang="en-US" sz="2800" b="1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7239000" y="457200"/>
            <a:ext cx="19050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تعريفه </a:t>
            </a:r>
            <a:r>
              <a:rPr lang="ar-SA" sz="3200" dirty="0"/>
              <a:t>:</a:t>
            </a:r>
            <a:endParaRPr lang="en-US" sz="3200" dirty="0"/>
          </a:p>
        </p:txBody>
      </p:sp>
      <p:sp>
        <p:nvSpPr>
          <p:cNvPr id="7" name="مستطيل 6"/>
          <p:cNvSpPr/>
          <p:nvPr/>
        </p:nvSpPr>
        <p:spPr>
          <a:xfrm>
            <a:off x="381001" y="1524000"/>
            <a:ext cx="8995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>
                <a:solidFill>
                  <a:srgbClr val="FF0000"/>
                </a:solidFill>
              </a:rPr>
              <a:t>الاستصحاب في اللغة </a:t>
            </a:r>
            <a:r>
              <a:rPr lang="ar-SA" sz="2800" b="1" dirty="0"/>
              <a:t>: طلت المصاحبة واستمرارها .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81001" y="2296180"/>
            <a:ext cx="8915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وفي الاصطلاح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ar-SA" sz="2800" b="1" dirty="0"/>
              <a:t>استدامة إثبات ما كان ثابتاً ، أو نفي ما كان منفياً .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81001" y="2971800"/>
            <a:ext cx="6857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أو </a:t>
            </a:r>
            <a:r>
              <a:rPr lang="ar-SA" sz="2800" b="1" dirty="0" smtClean="0"/>
              <a:t>هو </a:t>
            </a:r>
            <a:r>
              <a:rPr lang="ar-SA" sz="2800" b="1" dirty="0"/>
              <a:t>: بقاء الأمر على ما كان عليه ما لم يوجد ما يغيره . 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381001" y="3810000"/>
            <a:ext cx="90677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فما </a:t>
            </a:r>
            <a:r>
              <a:rPr lang="ar-SA" sz="2800" b="1" dirty="0"/>
              <a:t>علم وجوده في الماضي ثم حصل تردد في زواله ، حكمنا ببقائه استصحاباً لوجوده السابق . </a:t>
            </a:r>
          </a:p>
        </p:txBody>
      </p:sp>
    </p:spTree>
    <p:extLst>
      <p:ext uri="{BB962C8B-B14F-4D97-AF65-F5344CB8AC3E}">
        <p14:creationId xmlns:p14="http://schemas.microsoft.com/office/powerpoint/2010/main" val="26023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066800" y="5118795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لأن </a:t>
            </a:r>
            <a:r>
              <a:rPr lang="ar-SA" sz="2800" b="1" dirty="0"/>
              <a:t>الأصل عدم هذا الوصف ، وإنما يستفاد بالمران والتدريب .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457200" y="1447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وعلى </a:t>
            </a:r>
            <a:r>
              <a:rPr lang="ar-SA" sz="2800" b="1" dirty="0"/>
              <a:t>هذا ، من علمت حياته في وقت معين حكمنا باستمرار حياته حتى يقوم الدليل على وفاته </a:t>
            </a:r>
            <a:r>
              <a:rPr lang="ar-SA" sz="2800" b="1" dirty="0" smtClean="0"/>
              <a:t>..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04800" y="25510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ومن </a:t>
            </a:r>
            <a:r>
              <a:rPr lang="ar-SA" sz="2800" b="1" dirty="0"/>
              <a:t>تزوج امرأة على أنها بكر ثم ادّعى </a:t>
            </a:r>
            <a:r>
              <a:rPr lang="ar-SA" sz="2800" b="1" dirty="0" err="1"/>
              <a:t>الثيوبة</a:t>
            </a:r>
            <a:r>
              <a:rPr lang="ar-SA" sz="2800" b="1" dirty="0"/>
              <a:t> بعد الدخول فلا يقبل قوله بلا بينة ، استصحاباً لوجود البكارة ، لأنها هي الأصل منذ النشأة الأولى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304800" y="36576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ومن </a:t>
            </a:r>
            <a:r>
              <a:rPr lang="ar-SA" sz="2800" b="1" dirty="0"/>
              <a:t>اشترى كلباً على أنه من (( كلاب البوليس )) التي تحسن تَتَبُّع الآثار ، وتساعد على كشف الجريمة ، أو اشتراه على أنه كلب صيد ، فادعى فوات الوصف ، فالقول قوله إلا إذا ثبت خلافه ، استصحاباً للعدم السابق </a:t>
            </a:r>
            <a:r>
              <a:rPr lang="ar-SA" sz="2800" b="1" dirty="0" smtClean="0"/>
              <a:t>.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143795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/>
          <p:cNvSpPr/>
          <p:nvPr/>
        </p:nvSpPr>
        <p:spPr>
          <a:xfrm>
            <a:off x="5638800" y="457200"/>
            <a:ext cx="35052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أنواع الاستصحاب : </a:t>
            </a:r>
            <a:endParaRPr lang="en-US" sz="3200" b="1" dirty="0"/>
          </a:p>
        </p:txBody>
      </p:sp>
      <p:sp>
        <p:nvSpPr>
          <p:cNvPr id="6" name="مستطيل 5"/>
          <p:cNvSpPr/>
          <p:nvPr/>
        </p:nvSpPr>
        <p:spPr>
          <a:xfrm>
            <a:off x="3325402" y="1600200"/>
            <a:ext cx="5977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◄أولاً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استصحاب حكم الإباحة الأصلية للأشياء .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457200" y="2362200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الأشياء النافعة من طعام أو شراب أو حيوان أو نبات أو جماد ، ولا يوجد دليل على تحريمها ، هي مباحة ، لأن الإباحة هي الحكم الأصلي لموجودات المكون ، وإنما يحرم منها بدليل من الشارع لمضرتها . </a:t>
            </a:r>
            <a:endParaRPr lang="en-US" sz="2800" b="1" dirty="0"/>
          </a:p>
        </p:txBody>
      </p:sp>
      <p:sp>
        <p:nvSpPr>
          <p:cNvPr id="8" name="مستطيل 7"/>
          <p:cNvSpPr/>
          <p:nvPr/>
        </p:nvSpPr>
        <p:spPr>
          <a:xfrm>
            <a:off x="2606905" y="3886200"/>
            <a:ext cx="6740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و</a:t>
            </a:r>
            <a:r>
              <a:rPr lang="ar-SA" sz="2800" b="1" u="sng" dirty="0"/>
              <a:t>الدليل</a:t>
            </a:r>
            <a:r>
              <a:rPr lang="ar-SA" sz="2800" b="1" dirty="0"/>
              <a:t> على أن الحكم الأصلي للأشياء النافعة هو الإباحة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09600" y="4648200"/>
            <a:ext cx="8693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قوله </a:t>
            </a:r>
            <a:r>
              <a:rPr lang="ar-SA" sz="2800" b="1" dirty="0"/>
              <a:t>تعالى : { وسخر لكم ما في السماوات وما في الأرض جميعاً منه </a:t>
            </a:r>
            <a:r>
              <a:rPr lang="ar-SA" sz="2800" b="1" dirty="0" smtClean="0"/>
              <a:t>}. </a:t>
            </a:r>
            <a:endParaRPr lang="ar-SA" sz="2800" b="1" dirty="0"/>
          </a:p>
        </p:txBody>
      </p:sp>
      <p:sp>
        <p:nvSpPr>
          <p:cNvPr id="10" name="مستطيل 9"/>
          <p:cNvSpPr/>
          <p:nvPr/>
        </p:nvSpPr>
        <p:spPr>
          <a:xfrm>
            <a:off x="2002416" y="5257800"/>
            <a:ext cx="72939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وقوله </a:t>
            </a:r>
            <a:r>
              <a:rPr lang="ar-SA" sz="2800" b="1" dirty="0"/>
              <a:t>تعالى : { وهو الذي خلق لكم ما في الأرض جميعاً } .</a:t>
            </a:r>
          </a:p>
        </p:txBody>
      </p:sp>
    </p:spTree>
    <p:extLst>
      <p:ext uri="{BB962C8B-B14F-4D97-AF65-F5344CB8AC3E}">
        <p14:creationId xmlns:p14="http://schemas.microsoft.com/office/powerpoint/2010/main" val="230568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1358205"/>
            <a:ext cx="906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ولا </a:t>
            </a:r>
            <a:r>
              <a:rPr lang="ar-SA" sz="2800" b="1" dirty="0"/>
              <a:t>يتم الامتنان ولا يكون التسخير إلا إذا كان الانتفاع بهذه المخلوقات مباحاً . أما الأشياء الضارة فالأصل فيها التحريم لقوله </a:t>
            </a:r>
            <a:r>
              <a:rPr lang="ar-SA" sz="2800" b="1" dirty="0" smtClean="0"/>
              <a:t>صلى الله عليه وسلم </a:t>
            </a:r>
            <a:r>
              <a:rPr lang="ar-SA" sz="2800" b="1" dirty="0" smtClean="0"/>
              <a:t>:          (( لا </a:t>
            </a:r>
            <a:r>
              <a:rPr lang="ar-SA" sz="2800" b="1" dirty="0"/>
              <a:t>ضرر ولا ضرار )) .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81000" y="5029200"/>
            <a:ext cx="922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ar-SA" sz="2400" b="1" dirty="0" smtClean="0"/>
              <a:t>- وإذا </a:t>
            </a:r>
            <a:r>
              <a:rPr lang="ar-SA" sz="2400" b="1" dirty="0"/>
              <a:t>ادعى المضارب عدم الربح فالقول قوله ، لأن الأصل عدم الربح ، فيستصحب هذا العدم ، إلا إذا ثبت خلافه .</a:t>
            </a:r>
            <a:endParaRPr lang="en-US" sz="2400" b="1" dirty="0"/>
          </a:p>
        </p:txBody>
      </p:sp>
      <p:sp>
        <p:nvSpPr>
          <p:cNvPr id="6" name="مستطيل 5"/>
          <p:cNvSpPr/>
          <p:nvPr/>
        </p:nvSpPr>
        <p:spPr>
          <a:xfrm>
            <a:off x="2762783" y="2895600"/>
            <a:ext cx="6574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◄ثانياً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استصحاب البراءة الأصلية أو العدم الأصلي :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1834644" y="3591580"/>
            <a:ext cx="7502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فذمة الإنسان غير مشغولة بحق ما إلا إذا قام الدليل على ذلك  .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381000" y="4267200"/>
            <a:ext cx="922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ar-SA" sz="2400" b="1" dirty="0" smtClean="0"/>
              <a:t>- فمن </a:t>
            </a:r>
            <a:r>
              <a:rPr lang="ar-SA" sz="2400" b="1" dirty="0"/>
              <a:t>ادعى على آخر حقاً ، فعليه </a:t>
            </a:r>
            <a:r>
              <a:rPr lang="ar-SA" sz="2400" b="1" dirty="0" smtClean="0"/>
              <a:t>الإثبات، </a:t>
            </a:r>
            <a:r>
              <a:rPr lang="ar-SA" sz="2400" b="1" dirty="0"/>
              <a:t>لأن الأصل في المدعى عليه البراءة من المدعى  </a:t>
            </a:r>
            <a:r>
              <a:rPr lang="ar-SA" sz="2400" b="1" dirty="0" smtClean="0"/>
              <a:t> به </a:t>
            </a:r>
            <a:r>
              <a:rPr lang="ar-SA" sz="24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8847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38200" y="5029200"/>
            <a:ext cx="7711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وثبوت </a:t>
            </a:r>
            <a:r>
              <a:rPr lang="ar-SA" sz="2800" b="1" dirty="0"/>
              <a:t>الحل بين الزوجين بسبب عقد النكاح يبقى قائماً حتى يوجد الدليل على حصول الفرقة ... وهكذا . </a:t>
            </a:r>
            <a:endParaRPr lang="en-US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304800" y="1371600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 ثالثاً : </a:t>
            </a:r>
            <a:r>
              <a:rPr lang="ar-SA" sz="2800" b="1" dirty="0" smtClean="0"/>
              <a:t>استصحاب </a:t>
            </a:r>
            <a:r>
              <a:rPr lang="ar-SA" sz="2800" b="1" dirty="0"/>
              <a:t>الوصف المثبت للحكم الشرعي حتى يقوم الدليل على </a:t>
            </a:r>
            <a:r>
              <a:rPr lang="ar-SA" sz="2800" b="1" dirty="0" smtClean="0"/>
              <a:t>خلافه :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23622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فمن </a:t>
            </a:r>
            <a:r>
              <a:rPr lang="ar-SA" sz="2800" b="1" dirty="0" smtClean="0"/>
              <a:t>ثبتت </a:t>
            </a:r>
            <a:r>
              <a:rPr lang="ar-SA" sz="2800" b="1" dirty="0"/>
              <a:t>ملكيته لعقار أو منقول ، تبقى هذه الملكية ونحكم بها إلا إذا قام الدليل على زوالها كأن يبيعه أو يقفه أو يهبه ..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533400" y="3505200"/>
            <a:ext cx="89889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وشغل الذمة بدين عند وجود سببه من التزام بمال أو إتلاف المال ، يبقى قائماً ثابتاً ، إلا إذا وجد المغير ، إي إلا إذا قام الدليل على تفريغ الذمة منه بأداء أو إبراء ... </a:t>
            </a:r>
          </a:p>
        </p:txBody>
      </p:sp>
    </p:spTree>
    <p:extLst>
      <p:ext uri="{BB962C8B-B14F-4D97-AF65-F5344CB8AC3E}">
        <p14:creationId xmlns:p14="http://schemas.microsoft.com/office/powerpoint/2010/main" val="56983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09600" y="3213318"/>
            <a:ext cx="88155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وعند </a:t>
            </a:r>
            <a:r>
              <a:rPr lang="ar-SA" sz="2800" b="1" dirty="0"/>
              <a:t>غيرهم ، </a:t>
            </a:r>
            <a:r>
              <a:rPr lang="ar-SA" sz="2800" b="1" u="sng" dirty="0">
                <a:solidFill>
                  <a:srgbClr val="FF0000"/>
                </a:solidFill>
              </a:rPr>
              <a:t>كالحنابلة والشافعية</a:t>
            </a:r>
            <a:r>
              <a:rPr lang="ar-SA" sz="2800" b="1" dirty="0"/>
              <a:t> </a:t>
            </a:r>
            <a:r>
              <a:rPr lang="ar-SA" sz="2800" b="1" dirty="0" smtClean="0"/>
              <a:t>: </a:t>
            </a:r>
            <a:r>
              <a:rPr lang="ar-SA" sz="2800" b="1" dirty="0"/>
              <a:t>حجة للدفع ، وللإثبات ، أي لثبوت الحكم السابق ، وتقريره كأنه ثابت بدليل جديد حاضر . لأن الاستصحاب يستلزم الظن الراجح ببقاء الشيء على ما كان عليه ، والظن الراجح معتبر في الأحكام الشرعية العملية .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019800" y="533400"/>
            <a:ext cx="32004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حجية الاستصحاب : </a:t>
            </a:r>
            <a:endParaRPr lang="en-US" sz="3200" b="1" dirty="0"/>
          </a:p>
        </p:txBody>
      </p:sp>
      <p:sp>
        <p:nvSpPr>
          <p:cNvPr id="6" name="مستطيل 5"/>
          <p:cNvSpPr/>
          <p:nvPr/>
        </p:nvSpPr>
        <p:spPr>
          <a:xfrm>
            <a:off x="381000" y="1865293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الاستصحاب عند </a:t>
            </a:r>
            <a:r>
              <a:rPr lang="ar-SA" sz="2800" b="1" u="sng" dirty="0">
                <a:solidFill>
                  <a:srgbClr val="FF0000"/>
                </a:solidFill>
              </a:rPr>
              <a:t>الحنفية</a:t>
            </a:r>
            <a:r>
              <a:rPr lang="ar-SA" sz="2800" b="1" dirty="0"/>
              <a:t> ومن </a:t>
            </a:r>
            <a:r>
              <a:rPr lang="ar-SA" sz="2800" b="1" dirty="0" smtClean="0"/>
              <a:t>وافقهم : </a:t>
            </a:r>
            <a:r>
              <a:rPr lang="ar-SA" sz="2800" b="1" dirty="0"/>
              <a:t>حجة لإبقاء ما كان على ما كان ، ودفع ما يخالفه ، وهذا هو معنى قولهم : الاستصحاب حجة في الدفع لا في الإثبات . </a:t>
            </a:r>
          </a:p>
        </p:txBody>
      </p:sp>
    </p:spTree>
    <p:extLst>
      <p:ext uri="{BB962C8B-B14F-4D97-AF65-F5344CB8AC3E}">
        <p14:creationId xmlns:p14="http://schemas.microsoft.com/office/powerpoint/2010/main" val="393825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3037344"/>
            <a:ext cx="891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فهو </a:t>
            </a:r>
            <a:r>
              <a:rPr lang="ar-SA" sz="2800" b="1" dirty="0"/>
              <a:t>عند </a:t>
            </a:r>
            <a:r>
              <a:rPr lang="ar-SA" sz="2800" b="1" dirty="0">
                <a:solidFill>
                  <a:srgbClr val="FF0000"/>
                </a:solidFill>
              </a:rPr>
              <a:t>الحنفية</a:t>
            </a:r>
            <a:r>
              <a:rPr lang="ar-SA" sz="2800" b="1" dirty="0"/>
              <a:t> حي استصحاباً فيأخذ حكم الأحياء بالنسبة لأمواله وحقوقه القائمة وقت فقده ، فلا تورث عنه ، ولا تبين منه زوجته ، ولكن حياته هذه لا تصلح لاكتساب حق جديد أي لإثبات أمر لم يكن للمفقود وقت فقده ، فلا يرث من مورثه </a:t>
            </a:r>
            <a:r>
              <a:rPr lang="ar-SA" sz="2800" b="1" dirty="0" smtClean="0"/>
              <a:t>إذ مات قبله ، بمعنى لا يستحق قيمة المطالبة بتسليم نصيبه من الميراث ، وإنما يوقف </a:t>
            </a:r>
            <a:r>
              <a:rPr lang="ar-SA" sz="2800" b="1" dirty="0"/>
              <a:t>هذا النصيب إلى أن تتبين حاله ، فإما أن يظهر أنه حي فيستحق نصيبه على ورثة مورثه الذين كانوا أحياء في ذلك الوقت .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867400" y="1447800"/>
            <a:ext cx="31242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الأقوال في المفقود :</a:t>
            </a:r>
            <a:endParaRPr lang="ar-SA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3181138" y="2286000"/>
            <a:ext cx="5734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وتفرع على هذا الخلاف ، خلافهم في </a:t>
            </a:r>
            <a:r>
              <a:rPr lang="ar-SA" sz="2800" b="1" u="sng" dirty="0"/>
              <a:t>المفقود</a:t>
            </a:r>
            <a:r>
              <a:rPr lang="ar-SA" sz="2800" b="1" dirty="0"/>
              <a:t> </a:t>
            </a:r>
            <a:r>
              <a:rPr lang="ar-SA" sz="2800" b="1" dirty="0" smtClean="0"/>
              <a:t> :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6259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2057400"/>
            <a:ext cx="8915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أما </a:t>
            </a:r>
            <a:r>
              <a:rPr lang="ar-SA" sz="2800" b="1" dirty="0"/>
              <a:t>القائلون </a:t>
            </a:r>
            <a:r>
              <a:rPr lang="ar-SA" sz="2800" b="1" dirty="0">
                <a:solidFill>
                  <a:srgbClr val="FF0000"/>
                </a:solidFill>
              </a:rPr>
              <a:t>بحجية الاستصحاب دفعاً وإثباتاً </a:t>
            </a:r>
            <a:r>
              <a:rPr lang="ar-SA" sz="2800" b="1" dirty="0"/>
              <a:t>، فعندهم المفقود تثبت حياته وله حكم الأحياء تماماً ، فلا تزول عنه أمواله ، ولا تبين منه زوجته ، ويستحق نصيبه من الميراث إذا مات مورثه قبله ، وكذا يستحق نصيبه من </a:t>
            </a:r>
            <a:r>
              <a:rPr lang="ar-SA" sz="2800" b="1" dirty="0" err="1"/>
              <a:t>الموصى</a:t>
            </a:r>
            <a:r>
              <a:rPr lang="ar-SA" sz="2800" b="1" dirty="0"/>
              <a:t> به . ومثل هذا الخلاف : خلافهم في الصلح عند الإنكار ، فعند الحنفية يصح هذا الصلح بين المدّعى والمدعي عليه المنكر ، ولا يصح هذا الصلح عند  غير الحنفية ، كالشافعية ، ووجهتهم ما </a:t>
            </a:r>
            <a:r>
              <a:rPr lang="ar-SA" sz="2800" b="1" dirty="0" err="1"/>
              <a:t>قلناه</a:t>
            </a:r>
            <a:r>
              <a:rPr lang="ar-SA" sz="2800" b="1" dirty="0"/>
              <a:t> من حجية الاستصحاب دفعاً وإثباتاً 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4422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7200" y="18288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◄أولاً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الاستصحاب ، في الحقيقة ، لا يثبت  حكماً جديداً ، ولكن يستمر به الحكم السابق الثابت بدليله المعتبر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562600" y="457200"/>
            <a:ext cx="35814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ما يلاحظ على الاستصحاب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457200" y="2932093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فهو إذن ، ليس في ذاته دليلاً فقهياً ولا مصدراً تستقي منه الأحكام ، وإنما هو فقط قرينة على بقاء الحكم السابق الذي أثبته دليله .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609600" y="4101405"/>
            <a:ext cx="87787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◄ثانياً </a:t>
            </a:r>
            <a:r>
              <a:rPr lang="ar-SA" sz="2800" b="1" dirty="0">
                <a:solidFill>
                  <a:srgbClr val="FF0000"/>
                </a:solidFill>
              </a:rPr>
              <a:t>: </a:t>
            </a:r>
            <a:r>
              <a:rPr lang="ar-SA" sz="2800" b="1" dirty="0"/>
              <a:t>الاستصحاب لا يصار إليه إلا عند عدم وجود الدليل الخاص في حكم المسألة ، بأن يبحث الفقيه ويبذل غاية جهده في التحري عن الدليل فلا يجده ، فيرجع إلى الاستصحاب </a:t>
            </a:r>
          </a:p>
        </p:txBody>
      </p:sp>
    </p:spTree>
    <p:extLst>
      <p:ext uri="{BB962C8B-B14F-4D97-AF65-F5344CB8AC3E}">
        <p14:creationId xmlns:p14="http://schemas.microsoft.com/office/powerpoint/2010/main" val="189862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81000" y="2209800"/>
            <a:ext cx="9067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/>
              <a:t>ولهذا ، فهو ، كما قال بعضهم عنه ، أنه : (( آخر مدار الفتوى . فإن المفتي إذا سئل عن حادثة ، يطلب حكمها في الكتاب ثم في السنة .. إلخ . فإن لم يجده يأخذ حكمه من استصحاب الحال في النفي والإثبات ، فإذا كان التردد في زواله فالأصل بقاؤه ، وإن كان التردد في ثبوته فالأصل عدم ثبوته )) .</a:t>
            </a:r>
          </a:p>
        </p:txBody>
      </p:sp>
    </p:spTree>
    <p:extLst>
      <p:ext uri="{BB962C8B-B14F-4D97-AF65-F5344CB8AC3E}">
        <p14:creationId xmlns:p14="http://schemas.microsoft.com/office/powerpoint/2010/main" val="10955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147935" y="3733800"/>
            <a:ext cx="82246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وقد </a:t>
            </a:r>
            <a:r>
              <a:rPr lang="ar-SA" sz="2800" b="1" dirty="0"/>
              <a:t>تفرع عن هذا الأصل بأن العقود والتصرفات وشتى المعاملات بين الناس ، حكمها الإباحة ، إلا إذا وجد النص بالتحريم . وهذا قول فريق من الفقهاء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3581400" y="533400"/>
            <a:ext cx="5638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ما ابتني على الاستصحاب من قواعد ومبادئ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609600" y="1752600"/>
            <a:ext cx="868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وبالاستصحاب تقررت جملة قواعد ومبادئ ، قامت عليه وتفرعت منه ، ومنها : </a:t>
            </a:r>
            <a:endParaRPr lang="en-US" sz="2800" b="1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4953000" y="2869287"/>
            <a:ext cx="4186065" cy="6359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أولاً : الأصل في الأشياء الإباحة 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5568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01717" y="4075093"/>
            <a:ext cx="87708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والمتهم </a:t>
            </a:r>
            <a:r>
              <a:rPr lang="ar-SA" sz="2800" b="1" dirty="0"/>
              <a:t>بريء حتى تثبت إدانته ، ومن هنا جاء القول : الشك يفسر لمصلحة المتهم . </a:t>
            </a:r>
            <a:r>
              <a:rPr lang="ar-SA" sz="2800" b="1" dirty="0" smtClean="0"/>
              <a:t>والخطأ في براءة متهم خير من الخطأ </a:t>
            </a:r>
            <a:r>
              <a:rPr lang="ar-SA" sz="2800" b="1" smtClean="0"/>
              <a:t>في إدانة </a:t>
            </a:r>
            <a:r>
              <a:rPr lang="ar-SA" sz="2800" b="1" dirty="0" smtClean="0"/>
              <a:t>بريء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743200" y="1447800"/>
            <a:ext cx="66294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ثانياً : </a:t>
            </a:r>
            <a:r>
              <a:rPr lang="ar-SA" sz="2800" b="1" dirty="0" smtClean="0"/>
              <a:t>الأصل </a:t>
            </a:r>
            <a:r>
              <a:rPr lang="ar-SA" sz="2800" b="1" dirty="0"/>
              <a:t>براءة الذمة ، أو الأصل في الذمة البراءة : </a:t>
            </a:r>
            <a:endParaRPr lang="en-US" sz="2800" b="1" dirty="0"/>
          </a:p>
        </p:txBody>
      </p:sp>
      <p:sp>
        <p:nvSpPr>
          <p:cNvPr id="6" name="مستطيل 5"/>
          <p:cNvSpPr/>
          <p:nvPr/>
        </p:nvSpPr>
        <p:spPr>
          <a:xfrm>
            <a:off x="533400" y="3286780"/>
            <a:ext cx="8802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ادعى </a:t>
            </a:r>
            <a:r>
              <a:rPr lang="ar-SA" sz="2800" b="1" dirty="0"/>
              <a:t>على غيره حقاً ، فالأصل عدمه ، إلا إذا أثبت المدعي ذلك . </a:t>
            </a:r>
            <a:endParaRPr lang="en-US" sz="2800" b="1" dirty="0"/>
          </a:p>
        </p:txBody>
      </p:sp>
      <p:sp>
        <p:nvSpPr>
          <p:cNvPr id="7" name="مستطيل 6"/>
          <p:cNvSpPr/>
          <p:nvPr/>
        </p:nvSpPr>
        <p:spPr>
          <a:xfrm>
            <a:off x="1524000" y="2411849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وقد أخذ بهذا الأصل في القضايا المدنية والجزائية على حد سواء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08580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04800" y="4330005"/>
            <a:ext cx="9296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والعلة </a:t>
            </a:r>
            <a:r>
              <a:rPr lang="ar-SA" sz="2800" b="1" u="sng" dirty="0"/>
              <a:t>في هذه القاعدة</a:t>
            </a:r>
            <a:r>
              <a:rPr lang="ar-SA" sz="2800" b="1" dirty="0"/>
              <a:t> : أن اليقين صار أمراً موجوداً لا ارتياب فيه ، فيستصحب هذا اليقين ، إلا إذا قام الدليل على انتفائه ، أما مجرد الشك فلا يقوى على زعزعة اليقين فلا يعتد به . </a:t>
            </a:r>
            <a:endParaRPr lang="en-US" sz="2800" b="1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029200" y="1524000"/>
            <a:ext cx="4114800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ثالثاً : اليقين لا يزول بالشك .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913665" y="2286000"/>
            <a:ext cx="6306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فمن </a:t>
            </a:r>
            <a:r>
              <a:rPr lang="ar-SA" sz="2800" b="1" dirty="0"/>
              <a:t>توضأ ثم شك في الانتقاض بقي على </a:t>
            </a:r>
            <a:r>
              <a:rPr lang="ar-SA" sz="2800" b="1" dirty="0" smtClean="0"/>
              <a:t>وضوئه . 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3046715" y="2895600"/>
            <a:ext cx="6173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- ومن </a:t>
            </a:r>
            <a:r>
              <a:rPr lang="ar-SA" sz="2800" b="1" dirty="0"/>
              <a:t>ثبت نكاحه فلا تزول الزوجية عنه إلا </a:t>
            </a:r>
            <a:r>
              <a:rPr lang="ar-SA" sz="2800" b="1" dirty="0" smtClean="0"/>
              <a:t>بيقين . 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533400" y="358140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- ومن </a:t>
            </a:r>
            <a:r>
              <a:rPr lang="ar-SA" sz="2800" b="1" dirty="0"/>
              <a:t>تملك عيناً بسبب شرعي فلا تزول ملكيته إلا بتصرف ناقل </a:t>
            </a:r>
            <a:r>
              <a:rPr lang="ar-SA" sz="2800" b="1" dirty="0" smtClean="0"/>
              <a:t>للملكية . 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48597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1098</Words>
  <Application>Microsoft Office PowerPoint</Application>
  <PresentationFormat>A4 Paper (210x297 mm)</PresentationFormat>
  <Paragraphs>60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المحاضرة التاسعة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176</cp:revision>
  <dcterms:created xsi:type="dcterms:W3CDTF">2009-10-14T19:14:34Z</dcterms:created>
  <dcterms:modified xsi:type="dcterms:W3CDTF">2011-10-18T18:55:19Z</dcterms:modified>
</cp:coreProperties>
</file>