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64" autoAdjust="0"/>
  </p:normalViewPr>
  <p:slideViewPr>
    <p:cSldViewPr>
      <p:cViewPr>
        <p:scale>
          <a:sx n="61" d="100"/>
          <a:sy n="61" d="100"/>
        </p:scale>
        <p:origin x="-1182" y="-27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4400" b="1" dirty="0" smtClean="0">
                <a:solidFill>
                  <a:srgbClr val="FF0000"/>
                </a:solidFill>
                <a:latin typeface="AYM Wadiy S_U normal."/>
                <a:cs typeface="Times New Roman" pitchFamily="18" charset="0"/>
              </a:rPr>
              <a:t>أصول الفقه </a:t>
            </a:r>
            <a:r>
              <a:rPr lang="ar-SA" sz="3200" b="1" dirty="0" smtClean="0">
                <a:solidFill>
                  <a:srgbClr val="FF0000"/>
                </a:solidFill>
                <a:latin typeface="AYM Wadiy S_U normal."/>
                <a:cs typeface="Times New Roman" pitchFamily="18" charset="0"/>
              </a:rPr>
              <a:t>(3)</a:t>
            </a:r>
          </a:p>
          <a:p>
            <a:pPr algn="ctr"/>
            <a:r>
              <a:rPr lang="ar-SA" sz="2800" b="1" dirty="0" smtClean="0">
                <a:solidFill>
                  <a:srgbClr val="0070C0"/>
                </a:solidFill>
                <a:latin typeface="AYM Wadiy S_U normal."/>
                <a:cs typeface="Times New Roman" pitchFamily="18" charset="0"/>
              </a:rPr>
              <a:t>د. عبد الله إبراهيم الموسى</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p:txBody>
          <a:bodyPr/>
          <a:lstStyle/>
          <a:p>
            <a:r>
              <a:rPr lang="ar-SA" b="1" dirty="0" smtClean="0"/>
              <a:t>المحاضرة الحادية عشر</a:t>
            </a:r>
            <a:endParaRPr lang="ar-SA" b="1" dirty="0"/>
          </a:p>
        </p:txBody>
      </p:sp>
      <p:sp>
        <p:nvSpPr>
          <p:cNvPr id="5" name="عنوان فرعي 4"/>
          <p:cNvSpPr>
            <a:spLocks noGrp="1"/>
          </p:cNvSpPr>
          <p:nvPr>
            <p:ph type="subTitle" idx="1"/>
          </p:nvPr>
        </p:nvSpPr>
        <p:spPr/>
        <p:txBody>
          <a:bodyPr/>
          <a:lstStyle/>
          <a:p>
            <a:r>
              <a:rPr lang="ar-SA" sz="6000" b="1" dirty="0" smtClean="0"/>
              <a:t>التعارض والترجيح</a:t>
            </a:r>
            <a:endParaRPr lang="ar-SA" sz="6000" b="1" dirty="0"/>
          </a:p>
        </p:txBody>
      </p:sp>
    </p:spTree>
    <p:extLst>
      <p:ext uri="{BB962C8B-B14F-4D97-AF65-F5344CB8AC3E}">
        <p14:creationId xmlns:p14="http://schemas.microsoft.com/office/powerpoint/2010/main" val="168323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57200" y="3886200"/>
            <a:ext cx="8869042" cy="1384995"/>
          </a:xfrm>
          <a:prstGeom prst="rect">
            <a:avLst/>
          </a:prstGeom>
        </p:spPr>
        <p:txBody>
          <a:bodyPr wrap="square">
            <a:spAutoFit/>
          </a:bodyPr>
          <a:lstStyle/>
          <a:p>
            <a:r>
              <a:rPr lang="ar-SA" sz="2800" b="1" dirty="0" smtClean="0"/>
              <a:t>وهذا </a:t>
            </a:r>
            <a:r>
              <a:rPr lang="ar-SA" sz="2800" b="1" dirty="0"/>
              <a:t>التعارض الظاهري يعني اقتضاء كل واحد من الدليلين المتعارضين في وقت واحد حكماً معيناً في الواقعة المعينة التي يبحث المجتهد في معرفة حكمها ، ويكون هذان لحكمان متعارضين إي مختلفين .</a:t>
            </a:r>
            <a:endParaRPr lang="en-US" sz="2800" b="1" dirty="0"/>
          </a:p>
        </p:txBody>
      </p:sp>
      <p:sp>
        <p:nvSpPr>
          <p:cNvPr id="5" name="مستطيل مستدير الزوايا 4"/>
          <p:cNvSpPr/>
          <p:nvPr/>
        </p:nvSpPr>
        <p:spPr>
          <a:xfrm>
            <a:off x="6400800" y="457200"/>
            <a:ext cx="27432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t>التعارض والترجيح </a:t>
            </a:r>
            <a:r>
              <a:rPr lang="ar-SA" sz="2800" b="1" dirty="0" smtClean="0"/>
              <a:t>:</a:t>
            </a:r>
            <a:endParaRPr lang="en-US" sz="2800" b="1" dirty="0"/>
          </a:p>
        </p:txBody>
      </p:sp>
      <p:sp>
        <p:nvSpPr>
          <p:cNvPr id="6" name="مستطيل 5"/>
          <p:cNvSpPr/>
          <p:nvPr/>
        </p:nvSpPr>
        <p:spPr>
          <a:xfrm>
            <a:off x="2743200" y="1524000"/>
            <a:ext cx="6621142" cy="523220"/>
          </a:xfrm>
          <a:prstGeom prst="rect">
            <a:avLst/>
          </a:prstGeom>
        </p:spPr>
        <p:txBody>
          <a:bodyPr wrap="square">
            <a:spAutoFit/>
          </a:bodyPr>
          <a:lstStyle/>
          <a:p>
            <a:r>
              <a:rPr lang="ar-SA" sz="2800" b="1" dirty="0"/>
              <a:t>قلنا : إن الأدلة الشرعية لا تتعارض أبداً </a:t>
            </a:r>
            <a:r>
              <a:rPr lang="ar-SA" sz="2800" b="1" dirty="0" smtClean="0"/>
              <a:t>.</a:t>
            </a:r>
            <a:endParaRPr lang="ar-SA" sz="2800" b="1" dirty="0"/>
          </a:p>
        </p:txBody>
      </p:sp>
      <p:sp>
        <p:nvSpPr>
          <p:cNvPr id="7" name="مستطيل 6"/>
          <p:cNvSpPr/>
          <p:nvPr/>
        </p:nvSpPr>
        <p:spPr>
          <a:xfrm>
            <a:off x="457200" y="2491939"/>
            <a:ext cx="8907142" cy="954107"/>
          </a:xfrm>
          <a:prstGeom prst="rect">
            <a:avLst/>
          </a:prstGeom>
        </p:spPr>
        <p:txBody>
          <a:bodyPr wrap="square">
            <a:spAutoFit/>
          </a:bodyPr>
          <a:lstStyle/>
          <a:p>
            <a:r>
              <a:rPr lang="ar-SA" sz="2800" b="1" dirty="0"/>
              <a:t>وإنما يقع التعارض بينهما في نظر المجتهد . ولهذا فهو تعارض ظاهري ، وبالنسبة للمجتهد ، وليس هو بتعارض حقيقي . </a:t>
            </a:r>
          </a:p>
        </p:txBody>
      </p:sp>
    </p:spTree>
    <p:extLst>
      <p:ext uri="{BB962C8B-B14F-4D97-AF65-F5344CB8AC3E}">
        <p14:creationId xmlns:p14="http://schemas.microsoft.com/office/powerpoint/2010/main" val="284280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28600" y="4343400"/>
            <a:ext cx="9161147" cy="1384995"/>
          </a:xfrm>
          <a:prstGeom prst="rect">
            <a:avLst/>
          </a:prstGeom>
        </p:spPr>
        <p:txBody>
          <a:bodyPr wrap="square">
            <a:spAutoFit/>
          </a:bodyPr>
          <a:lstStyle/>
          <a:p>
            <a:r>
              <a:rPr lang="ar-SA" sz="2800" b="1" dirty="0" smtClean="0">
                <a:solidFill>
                  <a:srgbClr val="7030A0"/>
                </a:solidFill>
              </a:rPr>
              <a:t>مثال </a:t>
            </a:r>
            <a:r>
              <a:rPr lang="ar-SA" sz="2800" b="1" dirty="0">
                <a:solidFill>
                  <a:srgbClr val="7030A0"/>
                </a:solidFill>
              </a:rPr>
              <a:t>ذلك </a:t>
            </a:r>
            <a:r>
              <a:rPr lang="ar-SA" sz="2800" b="1" dirty="0"/>
              <a:t>قوله تعالى : { والذين يتوفون منكم ويذرون أزواجاً وصيةً لأزواجهم متاعاً إلى الحول غير إخراج   } وقوله تعالى : { والذين يتوفون منكم ويذرون أزواجاً يتربصن بأنفسهم أربعة شهر وعشراً } .</a:t>
            </a:r>
          </a:p>
        </p:txBody>
      </p:sp>
      <p:sp>
        <p:nvSpPr>
          <p:cNvPr id="5" name="مستطيل 4"/>
          <p:cNvSpPr/>
          <p:nvPr/>
        </p:nvSpPr>
        <p:spPr>
          <a:xfrm>
            <a:off x="4484237" y="1524000"/>
            <a:ext cx="4905510" cy="523220"/>
          </a:xfrm>
          <a:prstGeom prst="rect">
            <a:avLst/>
          </a:prstGeom>
        </p:spPr>
        <p:txBody>
          <a:bodyPr wrap="none">
            <a:spAutoFit/>
          </a:bodyPr>
          <a:lstStyle/>
          <a:p>
            <a:r>
              <a:rPr lang="ar-SA" sz="2800" b="1" dirty="0">
                <a:solidFill>
                  <a:srgbClr val="FF0000"/>
                </a:solidFill>
              </a:rPr>
              <a:t>ويشترط لوقوع هذا التعارض الظاهري : </a:t>
            </a:r>
          </a:p>
        </p:txBody>
      </p:sp>
      <p:sp>
        <p:nvSpPr>
          <p:cNvPr id="6" name="مستطيل 5"/>
          <p:cNvSpPr/>
          <p:nvPr/>
        </p:nvSpPr>
        <p:spPr>
          <a:xfrm>
            <a:off x="609600" y="2209800"/>
            <a:ext cx="8754747" cy="954107"/>
          </a:xfrm>
          <a:prstGeom prst="rect">
            <a:avLst/>
          </a:prstGeom>
        </p:spPr>
        <p:txBody>
          <a:bodyPr wrap="square">
            <a:spAutoFit/>
          </a:bodyPr>
          <a:lstStyle/>
          <a:p>
            <a:r>
              <a:rPr lang="ar-SA" sz="2800" b="1" dirty="0"/>
              <a:t>أن يكون الدليلان في قوة واحدة كآيتين من القرآن الكريم ، أو كحديثين من سنة الآحاد . </a:t>
            </a:r>
            <a:endParaRPr lang="ar-SA" sz="2800" dirty="0"/>
          </a:p>
        </p:txBody>
      </p:sp>
      <p:sp>
        <p:nvSpPr>
          <p:cNvPr id="7" name="مستطيل 6"/>
          <p:cNvSpPr/>
          <p:nvPr/>
        </p:nvSpPr>
        <p:spPr>
          <a:xfrm>
            <a:off x="533400" y="3200400"/>
            <a:ext cx="8839200" cy="954107"/>
          </a:xfrm>
          <a:prstGeom prst="rect">
            <a:avLst/>
          </a:prstGeom>
        </p:spPr>
        <p:txBody>
          <a:bodyPr wrap="square">
            <a:spAutoFit/>
          </a:bodyPr>
          <a:lstStyle/>
          <a:p>
            <a:r>
              <a:rPr lang="ar-SA" sz="2800" b="1" dirty="0"/>
              <a:t>وهي هذه الحالة يبحث المجتهد عن تاريخ ورود النصين ، فإن علم تاريخها حكم بأن المتأخر منهما ناسخاً للمتقدم . </a:t>
            </a:r>
            <a:endParaRPr lang="ar-SA" sz="2800" dirty="0"/>
          </a:p>
        </p:txBody>
      </p:sp>
    </p:spTree>
    <p:extLst>
      <p:ext uri="{BB962C8B-B14F-4D97-AF65-F5344CB8AC3E}">
        <p14:creationId xmlns:p14="http://schemas.microsoft.com/office/powerpoint/2010/main" val="49207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04800" y="3200400"/>
            <a:ext cx="9220200" cy="1384995"/>
          </a:xfrm>
          <a:prstGeom prst="rect">
            <a:avLst/>
          </a:prstGeom>
        </p:spPr>
        <p:txBody>
          <a:bodyPr wrap="square">
            <a:spAutoFit/>
          </a:bodyPr>
          <a:lstStyle/>
          <a:p>
            <a:r>
              <a:rPr lang="ar-SA" sz="2800" b="1" u="sng" dirty="0" smtClean="0"/>
              <a:t>وأفادت </a:t>
            </a:r>
            <a:r>
              <a:rPr lang="ar-SA" sz="2800" b="1" u="sng" dirty="0"/>
              <a:t>الآية الثانية </a:t>
            </a:r>
            <a:r>
              <a:rPr lang="ar-SA" sz="2800" b="1" dirty="0" smtClean="0"/>
              <a:t>: </a:t>
            </a:r>
            <a:r>
              <a:rPr lang="ar-SA" sz="2800" b="1" dirty="0"/>
              <a:t>أن عدة المرأة المتوفى عنها زوجها أربعة أشهر وعشرة أيام ، وحيث أن هذه الآية متأخرة في النزول عن الأولى فتكون ناسخة لها ، ويكون حكمها هو الثابت .</a:t>
            </a:r>
          </a:p>
        </p:txBody>
      </p:sp>
      <p:sp>
        <p:nvSpPr>
          <p:cNvPr id="5" name="مستطيل 4"/>
          <p:cNvSpPr/>
          <p:nvPr/>
        </p:nvSpPr>
        <p:spPr>
          <a:xfrm>
            <a:off x="609600" y="1828800"/>
            <a:ext cx="8839200" cy="954107"/>
          </a:xfrm>
          <a:prstGeom prst="rect">
            <a:avLst/>
          </a:prstGeom>
        </p:spPr>
        <p:txBody>
          <a:bodyPr wrap="square">
            <a:spAutoFit/>
          </a:bodyPr>
          <a:lstStyle/>
          <a:p>
            <a:r>
              <a:rPr lang="ar-SA" sz="2800" b="1" u="sng" dirty="0"/>
              <a:t>أفادت الآية الأولى </a:t>
            </a:r>
            <a:r>
              <a:rPr lang="ar-SA" sz="2800" b="1" dirty="0"/>
              <a:t>: أن عدة المرأة المتوفى زوجها سنة ، وكان هذا أول الإسلام . </a:t>
            </a:r>
          </a:p>
        </p:txBody>
      </p:sp>
    </p:spTree>
    <p:extLst>
      <p:ext uri="{BB962C8B-B14F-4D97-AF65-F5344CB8AC3E}">
        <p14:creationId xmlns:p14="http://schemas.microsoft.com/office/powerpoint/2010/main" val="92469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4711005"/>
            <a:ext cx="9906000" cy="1384995"/>
          </a:xfrm>
          <a:prstGeom prst="rect">
            <a:avLst/>
          </a:prstGeom>
        </p:spPr>
        <p:txBody>
          <a:bodyPr wrap="square">
            <a:spAutoFit/>
          </a:bodyPr>
          <a:lstStyle/>
          <a:p>
            <a:r>
              <a:rPr lang="ar-SA" sz="2800" b="1" dirty="0" smtClean="0"/>
              <a:t>وقد </a:t>
            </a:r>
            <a:r>
              <a:rPr lang="ar-SA" sz="2800" b="1" dirty="0"/>
              <a:t>ذهب الصحابي الجليل عبد الله بن مسعود ، إلى أن الآية الثانية متأخرة في النزول عن الآية الأولى ، فيكون ناسخة لها بالنسبة للحامل ، فتعتد بوضع الحمل </a:t>
            </a:r>
            <a:r>
              <a:rPr lang="ar-SA" sz="2800" b="1" dirty="0" smtClean="0"/>
              <a:t>			طالت </a:t>
            </a:r>
            <a:r>
              <a:rPr lang="ar-SA" sz="2800" b="1" dirty="0"/>
              <a:t>مدته أو قصرت .</a:t>
            </a:r>
          </a:p>
        </p:txBody>
      </p:sp>
      <p:sp>
        <p:nvSpPr>
          <p:cNvPr id="5" name="مستطيل 4"/>
          <p:cNvSpPr/>
          <p:nvPr/>
        </p:nvSpPr>
        <p:spPr>
          <a:xfrm>
            <a:off x="152400" y="1371600"/>
            <a:ext cx="9448800" cy="1384995"/>
          </a:xfrm>
          <a:prstGeom prst="rect">
            <a:avLst/>
          </a:prstGeom>
        </p:spPr>
        <p:txBody>
          <a:bodyPr wrap="square">
            <a:spAutoFit/>
          </a:bodyPr>
          <a:lstStyle/>
          <a:p>
            <a:r>
              <a:rPr lang="ar-SA" sz="2800" b="1" dirty="0">
                <a:solidFill>
                  <a:srgbClr val="7030A0"/>
                </a:solidFill>
              </a:rPr>
              <a:t>ومثاله أيضاً </a:t>
            </a:r>
            <a:r>
              <a:rPr lang="ar-SA" sz="2800" b="1" dirty="0"/>
              <a:t>:الآية :{ والذين يتوفون منكم ويذرون أزواجاً يتربصن بأنفسهم أربعة شهر وعشراً </a:t>
            </a:r>
            <a:r>
              <a:rPr lang="ar-SA" sz="2800" b="1" dirty="0" smtClean="0"/>
              <a:t>} .</a:t>
            </a:r>
          </a:p>
          <a:p>
            <a:r>
              <a:rPr lang="ar-SA" sz="2800" b="1" dirty="0" smtClean="0"/>
              <a:t> وقوله </a:t>
            </a:r>
            <a:r>
              <a:rPr lang="ar-SA" sz="2800" b="1" dirty="0"/>
              <a:t>تعالى </a:t>
            </a:r>
            <a:r>
              <a:rPr lang="ar-SA" sz="2800" b="1" dirty="0" smtClean="0"/>
              <a:t>:{ </a:t>
            </a:r>
            <a:r>
              <a:rPr lang="ar-SA" sz="2800" b="1" dirty="0"/>
              <a:t>وأولات الأحمال أجلهن أن يضعن حملهن }.</a:t>
            </a:r>
            <a:r>
              <a:rPr lang="en-US" sz="2800" b="1" dirty="0"/>
              <a:t> </a:t>
            </a:r>
          </a:p>
        </p:txBody>
      </p:sp>
      <p:sp>
        <p:nvSpPr>
          <p:cNvPr id="6" name="مستطيل 5"/>
          <p:cNvSpPr/>
          <p:nvPr/>
        </p:nvSpPr>
        <p:spPr>
          <a:xfrm>
            <a:off x="457200" y="2779693"/>
            <a:ext cx="9296400" cy="954107"/>
          </a:xfrm>
          <a:prstGeom prst="rect">
            <a:avLst/>
          </a:prstGeom>
        </p:spPr>
        <p:txBody>
          <a:bodyPr wrap="square">
            <a:spAutoFit/>
          </a:bodyPr>
          <a:lstStyle/>
          <a:p>
            <a:r>
              <a:rPr lang="ar-SA" sz="2800" b="1" dirty="0"/>
              <a:t>- </a:t>
            </a:r>
            <a:r>
              <a:rPr lang="ar-SA" sz="2800" b="1" u="sng" dirty="0"/>
              <a:t>دلت الآية الأولى </a:t>
            </a:r>
            <a:r>
              <a:rPr lang="ar-SA" sz="2800" b="1" dirty="0"/>
              <a:t>: على أن عدة المتوفى عنها زوجها أربعة أشهر وعشراً ، لا فرق بين حامل وغير حامل </a:t>
            </a:r>
            <a:r>
              <a:rPr lang="ar-SA" sz="2800" b="1" dirty="0" smtClean="0"/>
              <a:t>. </a:t>
            </a:r>
            <a:endParaRPr lang="ar-SA" sz="2800" b="1" dirty="0"/>
          </a:p>
        </p:txBody>
      </p:sp>
      <p:sp>
        <p:nvSpPr>
          <p:cNvPr id="7" name="مستطيل 6"/>
          <p:cNvSpPr/>
          <p:nvPr/>
        </p:nvSpPr>
        <p:spPr>
          <a:xfrm>
            <a:off x="152400" y="3770293"/>
            <a:ext cx="9563100" cy="954107"/>
          </a:xfrm>
          <a:prstGeom prst="rect">
            <a:avLst/>
          </a:prstGeom>
        </p:spPr>
        <p:txBody>
          <a:bodyPr wrap="square">
            <a:spAutoFit/>
          </a:bodyPr>
          <a:lstStyle/>
          <a:p>
            <a:r>
              <a:rPr lang="ar-SA" sz="2800" b="1" dirty="0"/>
              <a:t>- </a:t>
            </a:r>
            <a:r>
              <a:rPr lang="ar-SA" sz="2800" b="1" u="sng" dirty="0"/>
              <a:t>ودلت الآية الثانية </a:t>
            </a:r>
            <a:r>
              <a:rPr lang="ar-SA" sz="2800" b="1" dirty="0"/>
              <a:t>: على أن عدة الحامل المتوفى عنها زوجها تنتهي بوضع الحمل . </a:t>
            </a:r>
            <a:endParaRPr lang="en-US" sz="2800" b="1" dirty="0"/>
          </a:p>
        </p:txBody>
      </p:sp>
    </p:spTree>
    <p:extLst>
      <p:ext uri="{BB962C8B-B14F-4D97-AF65-F5344CB8AC3E}">
        <p14:creationId xmlns:p14="http://schemas.microsoft.com/office/powerpoint/2010/main" val="284622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52400" y="4800600"/>
            <a:ext cx="9613900" cy="954107"/>
          </a:xfrm>
          <a:prstGeom prst="rect">
            <a:avLst/>
          </a:prstGeom>
        </p:spPr>
        <p:txBody>
          <a:bodyPr wrap="square">
            <a:spAutoFit/>
          </a:bodyPr>
          <a:lstStyle/>
          <a:p>
            <a:r>
              <a:rPr lang="ar-SA" sz="2800" b="1" dirty="0" smtClean="0"/>
              <a:t>فهذه </a:t>
            </a:r>
            <a:r>
              <a:rPr lang="ar-SA" sz="2800" b="1" dirty="0"/>
              <a:t>الآية نص في التحريم نكاح ما زاد على الأربع ، فيرجع على ظاهر الآية الأولى ، ويحرم نكاح ما زاد على أربع زوجات . </a:t>
            </a:r>
            <a:endParaRPr lang="en-US" sz="2800" b="1" dirty="0"/>
          </a:p>
        </p:txBody>
      </p:sp>
      <p:sp>
        <p:nvSpPr>
          <p:cNvPr id="5" name="مستطيل 4"/>
          <p:cNvSpPr/>
          <p:nvPr/>
        </p:nvSpPr>
        <p:spPr>
          <a:xfrm>
            <a:off x="304800" y="304800"/>
            <a:ext cx="8991600" cy="954107"/>
          </a:xfrm>
          <a:prstGeom prst="rect">
            <a:avLst/>
          </a:prstGeom>
        </p:spPr>
        <p:txBody>
          <a:bodyPr wrap="square">
            <a:spAutoFit/>
          </a:bodyPr>
          <a:lstStyle/>
          <a:p>
            <a:r>
              <a:rPr lang="ar-SA" sz="2800" b="1" dirty="0"/>
              <a:t>وإذا لم يعلم تاريخ ورود النصين المتعارضين ، لجأ المجتهد إلى ترجيح أحد النصين على الآخر بطريق من طرق الترجيح الآتية : </a:t>
            </a:r>
            <a:endParaRPr lang="en-US" sz="2800" b="1" dirty="0"/>
          </a:p>
        </p:txBody>
      </p:sp>
      <p:sp>
        <p:nvSpPr>
          <p:cNvPr id="6" name="مستطيل 5"/>
          <p:cNvSpPr/>
          <p:nvPr/>
        </p:nvSpPr>
        <p:spPr>
          <a:xfrm>
            <a:off x="5458578" y="1534180"/>
            <a:ext cx="4057521" cy="523220"/>
          </a:xfrm>
          <a:prstGeom prst="rect">
            <a:avLst/>
          </a:prstGeom>
        </p:spPr>
        <p:txBody>
          <a:bodyPr wrap="none">
            <a:spAutoFit/>
          </a:bodyPr>
          <a:lstStyle/>
          <a:p>
            <a:r>
              <a:rPr lang="ar-SA" sz="2800" b="1" dirty="0">
                <a:solidFill>
                  <a:srgbClr val="FF0000"/>
                </a:solidFill>
              </a:rPr>
              <a:t>أولاً : </a:t>
            </a:r>
            <a:r>
              <a:rPr lang="ar-SA" sz="2800" b="1" dirty="0"/>
              <a:t>يرجح النص على الظاهر : </a:t>
            </a:r>
            <a:endParaRPr lang="en-US" sz="2800" b="1" dirty="0"/>
          </a:p>
        </p:txBody>
      </p:sp>
      <p:sp>
        <p:nvSpPr>
          <p:cNvPr id="7" name="مستطيل 6"/>
          <p:cNvSpPr/>
          <p:nvPr/>
        </p:nvSpPr>
        <p:spPr>
          <a:xfrm>
            <a:off x="152400" y="2133600"/>
            <a:ext cx="9525000" cy="523220"/>
          </a:xfrm>
          <a:prstGeom prst="rect">
            <a:avLst/>
          </a:prstGeom>
        </p:spPr>
        <p:txBody>
          <a:bodyPr wrap="square">
            <a:spAutoFit/>
          </a:bodyPr>
          <a:lstStyle/>
          <a:p>
            <a:r>
              <a:rPr lang="ar-SA" sz="2800" b="1" dirty="0">
                <a:solidFill>
                  <a:srgbClr val="7030A0"/>
                </a:solidFill>
              </a:rPr>
              <a:t>مثاله : </a:t>
            </a:r>
            <a:r>
              <a:rPr lang="ar-SA" sz="2800" b="1" dirty="0"/>
              <a:t>قوله </a:t>
            </a:r>
            <a:r>
              <a:rPr lang="ar-SA" sz="2800" b="1" dirty="0" smtClean="0"/>
              <a:t>تعالى، </a:t>
            </a:r>
            <a:r>
              <a:rPr lang="ar-SA" sz="2800" b="1" dirty="0"/>
              <a:t>بعد أن بين المحرمات من النساء </a:t>
            </a:r>
            <a:r>
              <a:rPr lang="ar-SA" sz="2800" b="1" dirty="0" smtClean="0"/>
              <a:t>:{ </a:t>
            </a:r>
            <a:r>
              <a:rPr lang="ar-SA" sz="2800" b="1" dirty="0"/>
              <a:t>وأحل لكم ما وراء </a:t>
            </a:r>
            <a:r>
              <a:rPr lang="ar-SA" sz="2800" b="1" dirty="0" smtClean="0"/>
              <a:t>ذلكم </a:t>
            </a:r>
            <a:r>
              <a:rPr lang="en-US" sz="2800" b="1" dirty="0" smtClean="0"/>
              <a:t>{</a:t>
            </a:r>
            <a:r>
              <a:rPr lang="ar-SA" sz="2800" b="1" dirty="0" smtClean="0"/>
              <a:t>.</a:t>
            </a:r>
            <a:endParaRPr lang="ar-SA" sz="2800" b="1" dirty="0"/>
          </a:p>
        </p:txBody>
      </p:sp>
      <p:sp>
        <p:nvSpPr>
          <p:cNvPr id="8" name="مستطيل 7"/>
          <p:cNvSpPr/>
          <p:nvPr/>
        </p:nvSpPr>
        <p:spPr>
          <a:xfrm>
            <a:off x="304800" y="2743200"/>
            <a:ext cx="9372600" cy="954107"/>
          </a:xfrm>
          <a:prstGeom prst="rect">
            <a:avLst/>
          </a:prstGeom>
        </p:spPr>
        <p:txBody>
          <a:bodyPr wrap="square">
            <a:spAutoFit/>
          </a:bodyPr>
          <a:lstStyle/>
          <a:p>
            <a:r>
              <a:rPr lang="ar-SA" sz="2800" b="1" dirty="0"/>
              <a:t>ظاهر الآية  يدل على إباحة الزواج بأكثر من أربع زوجات من غير المحرمات من النساء . </a:t>
            </a:r>
          </a:p>
        </p:txBody>
      </p:sp>
      <p:sp>
        <p:nvSpPr>
          <p:cNvPr id="9" name="مستطيل 8"/>
          <p:cNvSpPr/>
          <p:nvPr/>
        </p:nvSpPr>
        <p:spPr>
          <a:xfrm>
            <a:off x="228600" y="3694093"/>
            <a:ext cx="9423400" cy="954107"/>
          </a:xfrm>
          <a:prstGeom prst="rect">
            <a:avLst/>
          </a:prstGeom>
        </p:spPr>
        <p:txBody>
          <a:bodyPr wrap="square">
            <a:spAutoFit/>
          </a:bodyPr>
          <a:lstStyle/>
          <a:p>
            <a:r>
              <a:rPr lang="ar-SA" sz="2800" b="1" dirty="0"/>
              <a:t>ولكن هذا الظاهر عارضه قوله تعالى : { فانكحوا ما طاب لكم من النساء مثنى وثلاث ورباع  } </a:t>
            </a:r>
          </a:p>
        </p:txBody>
      </p:sp>
    </p:spTree>
    <p:extLst>
      <p:ext uri="{BB962C8B-B14F-4D97-AF65-F5344CB8AC3E}">
        <p14:creationId xmlns:p14="http://schemas.microsoft.com/office/powerpoint/2010/main" val="231711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28600" y="3975318"/>
            <a:ext cx="9415854" cy="1815882"/>
          </a:xfrm>
          <a:prstGeom prst="rect">
            <a:avLst/>
          </a:prstGeom>
        </p:spPr>
        <p:txBody>
          <a:bodyPr wrap="square">
            <a:spAutoFit/>
          </a:bodyPr>
          <a:lstStyle/>
          <a:p>
            <a:r>
              <a:rPr lang="ar-SA" sz="2800" b="1" dirty="0" smtClean="0"/>
              <a:t>وقد </a:t>
            </a:r>
            <a:r>
              <a:rPr lang="ar-SA" sz="2800" b="1" dirty="0"/>
              <a:t>عارضه قول النبي </a:t>
            </a:r>
            <a:r>
              <a:rPr lang="ar-SA" sz="2800" b="1" dirty="0" smtClean="0"/>
              <a:t>صلى الله عليه وسلم </a:t>
            </a:r>
            <a:r>
              <a:rPr lang="ar-SA" sz="2800" b="1" dirty="0"/>
              <a:t>في الرواية الثانية لهذا الحديث وهي : (( المستحاضة تتوضأ لوقت كل صلاة )) إي ليس عليها إلا وضوء واحد في وقت كل صلاة ولو صلت في الوقت عدة صلوات . وهذا المعنى لا يحتمل التأويل فهو من المفسر فيرجح على الأول ويكون العمل بمقتضاه . </a:t>
            </a:r>
            <a:endParaRPr lang="en-US" sz="2800" b="1" dirty="0"/>
          </a:p>
        </p:txBody>
      </p:sp>
      <p:sp>
        <p:nvSpPr>
          <p:cNvPr id="5" name="مستطيل 4"/>
          <p:cNvSpPr/>
          <p:nvPr/>
        </p:nvSpPr>
        <p:spPr>
          <a:xfrm>
            <a:off x="5474608" y="1447800"/>
            <a:ext cx="4017446" cy="523220"/>
          </a:xfrm>
          <a:prstGeom prst="rect">
            <a:avLst/>
          </a:prstGeom>
        </p:spPr>
        <p:txBody>
          <a:bodyPr wrap="none">
            <a:spAutoFit/>
          </a:bodyPr>
          <a:lstStyle/>
          <a:p>
            <a:r>
              <a:rPr lang="ar-SA" sz="2800" b="1" dirty="0">
                <a:solidFill>
                  <a:srgbClr val="FF0000"/>
                </a:solidFill>
              </a:rPr>
              <a:t>ثانياً : </a:t>
            </a:r>
            <a:r>
              <a:rPr lang="ar-SA" sz="2800" b="1" dirty="0" smtClean="0"/>
              <a:t>يرجح </a:t>
            </a:r>
            <a:r>
              <a:rPr lang="ar-SA" sz="2800" b="1" dirty="0"/>
              <a:t>المفسر على النص :</a:t>
            </a:r>
            <a:endParaRPr lang="en-US" sz="2800" b="1" dirty="0"/>
          </a:p>
        </p:txBody>
      </p:sp>
      <p:sp>
        <p:nvSpPr>
          <p:cNvPr id="6" name="مستطيل 5"/>
          <p:cNvSpPr/>
          <p:nvPr/>
        </p:nvSpPr>
        <p:spPr>
          <a:xfrm>
            <a:off x="228600" y="2133600"/>
            <a:ext cx="9448800" cy="1815882"/>
          </a:xfrm>
          <a:prstGeom prst="rect">
            <a:avLst/>
          </a:prstGeom>
        </p:spPr>
        <p:txBody>
          <a:bodyPr wrap="square">
            <a:spAutoFit/>
          </a:bodyPr>
          <a:lstStyle/>
          <a:p>
            <a:r>
              <a:rPr lang="ar-SA" sz="2800" b="1" dirty="0">
                <a:solidFill>
                  <a:srgbClr val="7030A0"/>
                </a:solidFill>
              </a:rPr>
              <a:t>ومثاله : </a:t>
            </a:r>
            <a:r>
              <a:rPr lang="ar-SA" sz="2800" b="1" dirty="0"/>
              <a:t>قول النبي </a:t>
            </a:r>
            <a:r>
              <a:rPr lang="ar-SA" sz="2800" b="1" dirty="0" smtClean="0"/>
              <a:t>صلى الله عليه وسلم  </a:t>
            </a:r>
            <a:r>
              <a:rPr lang="ar-SA" sz="2800" b="1" dirty="0"/>
              <a:t>: (( المستحاضة تتوضأ لكل صلاة )) نص في إيجاب الوضوء على المستحاضة  لكل صلاة ولو في وقت واحد ، لأن هذا المعنى هو المتبادر فهمه ، والمقصود أصالة  من سياق الحديث ولكنه يحتمل التأويل </a:t>
            </a:r>
            <a:r>
              <a:rPr lang="ar-SA" sz="2800" b="1" dirty="0" smtClean="0"/>
              <a:t>. </a:t>
            </a:r>
            <a:endParaRPr lang="ar-SA" sz="2800" b="1" dirty="0"/>
          </a:p>
        </p:txBody>
      </p:sp>
    </p:spTree>
    <p:extLst>
      <p:ext uri="{BB962C8B-B14F-4D97-AF65-F5344CB8AC3E}">
        <p14:creationId xmlns:p14="http://schemas.microsoft.com/office/powerpoint/2010/main" val="303376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77693" y="3746718"/>
            <a:ext cx="9323507" cy="1815882"/>
          </a:xfrm>
          <a:prstGeom prst="rect">
            <a:avLst/>
          </a:prstGeom>
        </p:spPr>
        <p:txBody>
          <a:bodyPr wrap="square">
            <a:spAutoFit/>
          </a:bodyPr>
          <a:lstStyle/>
          <a:p>
            <a:r>
              <a:rPr lang="ar-SA" sz="2800" b="1" dirty="0" smtClean="0"/>
              <a:t>لأنها </a:t>
            </a:r>
            <a:r>
              <a:rPr lang="ar-SA" sz="2800" b="1" dirty="0"/>
              <a:t>جعلت جزاءه الخلود في جهنم ، وقصرت هذا الجزاء على القاتل العمد وهي تبين عقوبته ، وهذا يدل بطريق الإشارة على أنه لا تجب عليه عقوبة أخرى بناء على قاعدة معروفة هي : إن الاقتصار في مقام البيان يفيد </a:t>
            </a:r>
            <a:r>
              <a:rPr lang="ar-SA" sz="2800" b="1" dirty="0" err="1"/>
              <a:t>الحصر.لكن</a:t>
            </a:r>
            <a:r>
              <a:rPr lang="ar-SA" sz="2800" b="1" dirty="0"/>
              <a:t> رجح المفهوم بالعبارة على المفهوم </a:t>
            </a:r>
            <a:r>
              <a:rPr lang="ar-SA" sz="2800" b="1" dirty="0" smtClean="0"/>
              <a:t>بالإشارة ، ووجب </a:t>
            </a:r>
            <a:r>
              <a:rPr lang="ar-SA" sz="2800" b="1" dirty="0"/>
              <a:t>القصاص من القاتل العمد.</a:t>
            </a:r>
            <a:endParaRPr lang="en-US" sz="2800" b="1" dirty="0"/>
          </a:p>
        </p:txBody>
      </p:sp>
      <p:sp>
        <p:nvSpPr>
          <p:cNvPr id="5" name="مستطيل 4"/>
          <p:cNvSpPr/>
          <p:nvPr/>
        </p:nvSpPr>
        <p:spPr>
          <a:xfrm>
            <a:off x="1219200" y="762000"/>
            <a:ext cx="8104307" cy="523220"/>
          </a:xfrm>
          <a:prstGeom prst="rect">
            <a:avLst/>
          </a:prstGeom>
        </p:spPr>
        <p:txBody>
          <a:bodyPr wrap="square">
            <a:spAutoFit/>
          </a:bodyPr>
          <a:lstStyle/>
          <a:p>
            <a:r>
              <a:rPr lang="ar-SA" sz="2800" b="1" dirty="0">
                <a:solidFill>
                  <a:srgbClr val="FF0000"/>
                </a:solidFill>
              </a:rPr>
              <a:t>ثالثاً : </a:t>
            </a:r>
            <a:r>
              <a:rPr lang="ar-SA" sz="2800" b="1" dirty="0"/>
              <a:t>يرجح المحكم على ما سواء من ظاهر أو نص أو مفسر</a:t>
            </a:r>
            <a:r>
              <a:rPr lang="ar-SA" sz="2800" dirty="0"/>
              <a:t> : </a:t>
            </a:r>
            <a:endParaRPr lang="en-US" sz="2800" dirty="0"/>
          </a:p>
        </p:txBody>
      </p:sp>
      <p:sp>
        <p:nvSpPr>
          <p:cNvPr id="6" name="مستطيل 5"/>
          <p:cNvSpPr/>
          <p:nvPr/>
        </p:nvSpPr>
        <p:spPr>
          <a:xfrm>
            <a:off x="457200" y="1447800"/>
            <a:ext cx="9018707" cy="954107"/>
          </a:xfrm>
          <a:prstGeom prst="rect">
            <a:avLst/>
          </a:prstGeom>
        </p:spPr>
        <p:txBody>
          <a:bodyPr wrap="square">
            <a:spAutoFit/>
          </a:bodyPr>
          <a:lstStyle/>
          <a:p>
            <a:r>
              <a:rPr lang="ar-SA" sz="2800" b="1" dirty="0">
                <a:solidFill>
                  <a:srgbClr val="7030A0"/>
                </a:solidFill>
              </a:rPr>
              <a:t>ومن أمثلة ذلك </a:t>
            </a:r>
            <a:r>
              <a:rPr lang="ar-SA" sz="2800" b="1" dirty="0"/>
              <a:t>: قوله تعالى : { يا أيها الذين آمنوا كتب عليكم القصاص في </a:t>
            </a:r>
            <a:r>
              <a:rPr lang="ar-SA" sz="2800" b="1" dirty="0" smtClean="0"/>
              <a:t>القتلى }، </a:t>
            </a:r>
            <a:r>
              <a:rPr lang="ar-SA" sz="2800" b="1" dirty="0"/>
              <a:t>وقوله تعالى  : { ومن قتل مؤمناً متعمداً فجزاؤه جهنم خالداً فيها } .</a:t>
            </a:r>
            <a:endParaRPr lang="en-US" sz="2800" b="1" dirty="0"/>
          </a:p>
        </p:txBody>
      </p:sp>
      <p:sp>
        <p:nvSpPr>
          <p:cNvPr id="7" name="مستطيل 6"/>
          <p:cNvSpPr/>
          <p:nvPr/>
        </p:nvSpPr>
        <p:spPr>
          <a:xfrm>
            <a:off x="201493" y="2627293"/>
            <a:ext cx="9323507" cy="954107"/>
          </a:xfrm>
          <a:prstGeom prst="rect">
            <a:avLst/>
          </a:prstGeom>
        </p:spPr>
        <p:txBody>
          <a:bodyPr wrap="square">
            <a:spAutoFit/>
          </a:bodyPr>
          <a:lstStyle/>
          <a:p>
            <a:r>
              <a:rPr lang="ar-SA" sz="2800" b="1" u="sng" dirty="0"/>
              <a:t>الآية الأولى </a:t>
            </a:r>
            <a:r>
              <a:rPr lang="ar-SA" sz="2800" b="1" dirty="0"/>
              <a:t>: دلت بطريق العبارة على وجوب القصاص من القاتل . </a:t>
            </a:r>
            <a:endParaRPr lang="ar-SA" sz="2800" b="1" dirty="0" smtClean="0"/>
          </a:p>
          <a:p>
            <a:r>
              <a:rPr lang="ar-SA" sz="2800" b="1" u="sng" dirty="0" smtClean="0"/>
              <a:t>والآية </a:t>
            </a:r>
            <a:r>
              <a:rPr lang="ar-SA" sz="2800" b="1" u="sng" dirty="0"/>
              <a:t>الثانية </a:t>
            </a:r>
            <a:r>
              <a:rPr lang="ar-SA" sz="2800" b="1" dirty="0" smtClean="0"/>
              <a:t>: </a:t>
            </a:r>
            <a:r>
              <a:rPr lang="ar-SA" sz="2800" b="1" dirty="0"/>
              <a:t>دلت بطريق الإشارة على عدم الاقتصاص من القاتل العمد </a:t>
            </a:r>
            <a:r>
              <a:rPr lang="ar-SA" sz="2800" b="1" dirty="0" smtClean="0"/>
              <a:t>. </a:t>
            </a:r>
            <a:endParaRPr lang="ar-SA" sz="2800" b="1" dirty="0"/>
          </a:p>
        </p:txBody>
      </p:sp>
    </p:spTree>
    <p:extLst>
      <p:ext uri="{BB962C8B-B14F-4D97-AF65-F5344CB8AC3E}">
        <p14:creationId xmlns:p14="http://schemas.microsoft.com/office/powerpoint/2010/main" val="115063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82658" y="3696831"/>
            <a:ext cx="9494742" cy="2246769"/>
          </a:xfrm>
          <a:prstGeom prst="rect">
            <a:avLst/>
          </a:prstGeom>
        </p:spPr>
        <p:txBody>
          <a:bodyPr wrap="square">
            <a:spAutoFit/>
          </a:bodyPr>
          <a:lstStyle/>
          <a:p>
            <a:r>
              <a:rPr lang="ar-SA" sz="2800" b="1" dirty="0" smtClean="0"/>
              <a:t>يفهم </a:t>
            </a:r>
            <a:r>
              <a:rPr lang="ar-SA" sz="2800" b="1" dirty="0"/>
              <a:t>من </a:t>
            </a:r>
            <a:r>
              <a:rPr lang="ar-SA" sz="2800" b="1" u="sng" dirty="0"/>
              <a:t>الآية الأولى</a:t>
            </a:r>
            <a:r>
              <a:rPr lang="ar-SA" sz="2800" b="1" dirty="0"/>
              <a:t> بطريق العبارة : وجوب الكفارة على القتل الخطأ ، ويفهم منها أيضاً بطريق الدلالة : وجوب الكفارة على القاتل العمد أيضاً ، لأنه أولى من القاتل خطأ في وجوب الكفارة عليه لأن سبب الكفارة جناية القتل وهي في العمد أشد وأفظع منها في الخطأ ، فكان وجوبها على العامد أولى من وجوبها على المخطئ . </a:t>
            </a:r>
            <a:endParaRPr lang="en-US" sz="2800" b="1" dirty="0"/>
          </a:p>
        </p:txBody>
      </p:sp>
      <p:sp>
        <p:nvSpPr>
          <p:cNvPr id="5" name="مستطيل 4"/>
          <p:cNvSpPr/>
          <p:nvPr/>
        </p:nvSpPr>
        <p:spPr>
          <a:xfrm>
            <a:off x="792258" y="1534180"/>
            <a:ext cx="8656542" cy="523220"/>
          </a:xfrm>
          <a:prstGeom prst="rect">
            <a:avLst/>
          </a:prstGeom>
        </p:spPr>
        <p:txBody>
          <a:bodyPr wrap="square">
            <a:spAutoFit/>
          </a:bodyPr>
          <a:lstStyle/>
          <a:p>
            <a:r>
              <a:rPr lang="ar-SA" sz="2800" b="1" dirty="0">
                <a:solidFill>
                  <a:srgbClr val="FF0000"/>
                </a:solidFill>
              </a:rPr>
              <a:t>خامساً : </a:t>
            </a:r>
            <a:r>
              <a:rPr lang="ar-SA" sz="2800" b="1" dirty="0"/>
              <a:t>يرجح الثابت بإشارة النص على الثابت بدلالته </a:t>
            </a:r>
            <a:r>
              <a:rPr lang="ar-SA" sz="2800" dirty="0"/>
              <a:t>: </a:t>
            </a:r>
            <a:endParaRPr lang="en-US" sz="2800" dirty="0"/>
          </a:p>
        </p:txBody>
      </p:sp>
      <p:sp>
        <p:nvSpPr>
          <p:cNvPr id="6" name="مستطيل 5"/>
          <p:cNvSpPr/>
          <p:nvPr/>
        </p:nvSpPr>
        <p:spPr>
          <a:xfrm>
            <a:off x="182658" y="2551093"/>
            <a:ext cx="9189942" cy="954107"/>
          </a:xfrm>
          <a:prstGeom prst="rect">
            <a:avLst/>
          </a:prstGeom>
        </p:spPr>
        <p:txBody>
          <a:bodyPr wrap="square">
            <a:spAutoFit/>
          </a:bodyPr>
          <a:lstStyle/>
          <a:p>
            <a:r>
              <a:rPr lang="ar-SA" sz="2800" b="1" dirty="0">
                <a:solidFill>
                  <a:srgbClr val="7030A0"/>
                </a:solidFill>
              </a:rPr>
              <a:t>مثاله : </a:t>
            </a:r>
            <a:r>
              <a:rPr lang="ar-SA" sz="2800" b="1" dirty="0"/>
              <a:t>قوله تعالى : { ومن قتل مؤمناً خطأ فتحرير رقبة مؤمنة } </a:t>
            </a:r>
            <a:r>
              <a:rPr lang="ar-SA" sz="2800" b="1" dirty="0" smtClean="0"/>
              <a:t>. </a:t>
            </a:r>
          </a:p>
          <a:p>
            <a:r>
              <a:rPr lang="ar-SA" sz="2800" b="1" dirty="0" smtClean="0"/>
              <a:t>وقوله </a:t>
            </a:r>
            <a:r>
              <a:rPr lang="ar-SA" sz="2800" b="1" dirty="0"/>
              <a:t>تعالى : { ومن قتل مؤمناً متعمداً فجزاؤه جهنم خالداً فيها }. </a:t>
            </a:r>
          </a:p>
        </p:txBody>
      </p:sp>
    </p:spTree>
    <p:extLst>
      <p:ext uri="{BB962C8B-B14F-4D97-AF65-F5344CB8AC3E}">
        <p14:creationId xmlns:p14="http://schemas.microsoft.com/office/powerpoint/2010/main" val="174563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81000" y="1905000"/>
            <a:ext cx="8839200" cy="3108543"/>
          </a:xfrm>
          <a:prstGeom prst="rect">
            <a:avLst/>
          </a:prstGeom>
        </p:spPr>
        <p:txBody>
          <a:bodyPr wrap="square">
            <a:spAutoFit/>
          </a:bodyPr>
          <a:lstStyle/>
          <a:p>
            <a:r>
              <a:rPr lang="ar-SA" sz="2800" b="1" dirty="0"/>
              <a:t>ويفهم من </a:t>
            </a:r>
            <a:r>
              <a:rPr lang="ar-SA" sz="2800" b="1" u="sng" dirty="0"/>
              <a:t>الآية الثانية</a:t>
            </a:r>
            <a:r>
              <a:rPr lang="ar-SA" sz="2800" b="1" dirty="0"/>
              <a:t> بطريق </a:t>
            </a:r>
            <a:r>
              <a:rPr lang="ar-SA" sz="2800" b="1" dirty="0" smtClean="0"/>
              <a:t>الإشارة : </a:t>
            </a:r>
            <a:r>
              <a:rPr lang="ar-SA" sz="2800" b="1" dirty="0"/>
              <a:t>على أن القاتل خطأ لا كفارة عليه في الدنيا ، لأن الآية قصرت جزاءه على الخلود في جهنم ، وهذا القصر في مقام البيان يفيد نفي أي جزاء آخر عليه . </a:t>
            </a:r>
            <a:endParaRPr lang="ar-SA" sz="2800" b="1" dirty="0" smtClean="0"/>
          </a:p>
          <a:p>
            <a:endParaRPr lang="ar-SA" sz="2800" b="1" dirty="0"/>
          </a:p>
          <a:p>
            <a:r>
              <a:rPr lang="ar-SA" sz="2800" b="1" dirty="0" smtClean="0"/>
              <a:t>وهذا </a:t>
            </a:r>
            <a:r>
              <a:rPr lang="ar-SA" sz="2800" b="1" dirty="0"/>
              <a:t>المعنى يستفاد بالإشارة يتعارض مع المعنى المستفاد من الآية الأولى بطريق الدلالة ، فيكون بالإشارة أرجح من المفهوم بالدلالة ، ويكون الحكم عدم وجوب الكفارة على القاتل عمداً . </a:t>
            </a:r>
          </a:p>
        </p:txBody>
      </p:sp>
    </p:spTree>
    <p:extLst>
      <p:ext uri="{BB962C8B-B14F-4D97-AF65-F5344CB8AC3E}">
        <p14:creationId xmlns:p14="http://schemas.microsoft.com/office/powerpoint/2010/main" val="114269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57201" y="2551837"/>
            <a:ext cx="8822910" cy="2677656"/>
          </a:xfrm>
          <a:prstGeom prst="rect">
            <a:avLst/>
          </a:prstGeom>
        </p:spPr>
        <p:txBody>
          <a:bodyPr wrap="square">
            <a:spAutoFit/>
          </a:bodyPr>
          <a:lstStyle/>
          <a:p>
            <a:r>
              <a:rPr lang="ar-SA" sz="2800" b="1" dirty="0" smtClean="0">
                <a:solidFill>
                  <a:srgbClr val="7030A0"/>
                </a:solidFill>
              </a:rPr>
              <a:t>مثاله </a:t>
            </a:r>
            <a:r>
              <a:rPr lang="ar-SA" sz="2800" b="1" dirty="0">
                <a:solidFill>
                  <a:srgbClr val="7030A0"/>
                </a:solidFill>
              </a:rPr>
              <a:t>: </a:t>
            </a:r>
            <a:endParaRPr lang="ar-SA" sz="2800" b="1" dirty="0" smtClean="0">
              <a:solidFill>
                <a:srgbClr val="7030A0"/>
              </a:solidFill>
            </a:endParaRPr>
          </a:p>
          <a:p>
            <a:r>
              <a:rPr lang="ar-SA" sz="2800" b="1" dirty="0" smtClean="0"/>
              <a:t>قوله </a:t>
            </a:r>
            <a:r>
              <a:rPr lang="ar-SA" sz="2800" b="1" dirty="0"/>
              <a:t>تعالى : { يا أيها الذين آمنوا لا تأكلوا الربا أضعافاً مضاعفة } فإذا اعتبرنا فيها مفهوم المخالفة فإنه يعارض </a:t>
            </a:r>
            <a:endParaRPr lang="ar-SA" sz="2800" b="1" dirty="0" smtClean="0"/>
          </a:p>
          <a:p>
            <a:endParaRPr lang="ar-SA" sz="2800" b="1" dirty="0"/>
          </a:p>
          <a:p>
            <a:r>
              <a:rPr lang="ar-SA" sz="2800" b="1" dirty="0" smtClean="0"/>
              <a:t>قوله </a:t>
            </a:r>
            <a:r>
              <a:rPr lang="ar-SA" sz="2800" b="1" dirty="0"/>
              <a:t>تعالى : { وإن تبتم فلكم رؤوس أموالكم لا تَظلمون ولا تُظلمون } </a:t>
            </a:r>
            <a:r>
              <a:rPr lang="ar-SA" sz="2800" b="1" dirty="0" smtClean="0"/>
              <a:t>لأنه </a:t>
            </a:r>
            <a:r>
              <a:rPr lang="ar-SA" sz="2800" b="1" dirty="0"/>
              <a:t>يفيد بمنطوقه حرمة الربا وإن قل فيقدم الأول .</a:t>
            </a:r>
            <a:endParaRPr lang="en-US" sz="2800" b="1" dirty="0"/>
          </a:p>
        </p:txBody>
      </p:sp>
      <p:sp>
        <p:nvSpPr>
          <p:cNvPr id="5" name="مستطيل 4"/>
          <p:cNvSpPr/>
          <p:nvPr/>
        </p:nvSpPr>
        <p:spPr>
          <a:xfrm>
            <a:off x="1558125" y="1676400"/>
            <a:ext cx="7721986" cy="523220"/>
          </a:xfrm>
          <a:prstGeom prst="rect">
            <a:avLst/>
          </a:prstGeom>
        </p:spPr>
        <p:txBody>
          <a:bodyPr wrap="none">
            <a:spAutoFit/>
          </a:bodyPr>
          <a:lstStyle/>
          <a:p>
            <a:r>
              <a:rPr lang="ar-SA" sz="2800" b="1" dirty="0">
                <a:solidFill>
                  <a:srgbClr val="FF0000"/>
                </a:solidFill>
              </a:rPr>
              <a:t>سادساً : </a:t>
            </a:r>
            <a:r>
              <a:rPr lang="ar-SA" sz="2800" b="1" dirty="0"/>
              <a:t>ترجح دلالة المنطوق على دلالة المفهوم عند التعارض : </a:t>
            </a:r>
            <a:endParaRPr lang="en-US" sz="2800" b="1" dirty="0"/>
          </a:p>
        </p:txBody>
      </p:sp>
    </p:spTree>
    <p:extLst>
      <p:ext uri="{BB962C8B-B14F-4D97-AF65-F5344CB8AC3E}">
        <p14:creationId xmlns:p14="http://schemas.microsoft.com/office/powerpoint/2010/main" val="219426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6858000" y="533400"/>
            <a:ext cx="23622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t>الجمع والتوفيق :</a:t>
            </a:r>
            <a:endParaRPr lang="en-US" sz="2800" b="1" dirty="0"/>
          </a:p>
        </p:txBody>
      </p:sp>
      <p:sp>
        <p:nvSpPr>
          <p:cNvPr id="4" name="مستطيل 3"/>
          <p:cNvSpPr/>
          <p:nvPr/>
        </p:nvSpPr>
        <p:spPr>
          <a:xfrm>
            <a:off x="304800" y="1447800"/>
            <a:ext cx="9220200" cy="1200329"/>
          </a:xfrm>
          <a:prstGeom prst="rect">
            <a:avLst/>
          </a:prstGeom>
        </p:spPr>
        <p:txBody>
          <a:bodyPr wrap="square">
            <a:spAutoFit/>
          </a:bodyPr>
          <a:lstStyle/>
          <a:p>
            <a:r>
              <a:rPr lang="ar-SA" sz="2400" b="1" dirty="0"/>
              <a:t>وإذا تعذرت معرفة الناسخ ، وانعدمت طرق الترجيح التي ذكرناها ، وكان النصان في قوة واحدة ، كما ذكرنا ، فإن المجتهد يلجأ إلى الجمع والتوفيق بين النصين . ومن الأمثلة على ذلك : </a:t>
            </a:r>
            <a:endParaRPr lang="en-US" sz="2400" b="1" dirty="0"/>
          </a:p>
        </p:txBody>
      </p:sp>
      <p:sp>
        <p:nvSpPr>
          <p:cNvPr id="5" name="مستطيل 4"/>
          <p:cNvSpPr/>
          <p:nvPr/>
        </p:nvSpPr>
        <p:spPr>
          <a:xfrm>
            <a:off x="152400" y="2551093"/>
            <a:ext cx="9347200" cy="954107"/>
          </a:xfrm>
          <a:prstGeom prst="rect">
            <a:avLst/>
          </a:prstGeom>
        </p:spPr>
        <p:txBody>
          <a:bodyPr wrap="square">
            <a:spAutoFit/>
          </a:bodyPr>
          <a:lstStyle/>
          <a:p>
            <a:r>
              <a:rPr lang="ar-SA" sz="2800" b="1" dirty="0"/>
              <a:t>أ – قوله تعالى : { كتب عليكم إذا حضر أحدكم الموت إن ترك خيراً الوصية للوالدين والأقربين بالمعروف حقاً على المتقين </a:t>
            </a:r>
            <a:r>
              <a:rPr lang="ar-SA" sz="2800" b="1" dirty="0" smtClean="0"/>
              <a:t>}</a:t>
            </a:r>
            <a:endParaRPr lang="en-US" sz="2800" b="1" dirty="0"/>
          </a:p>
        </p:txBody>
      </p:sp>
      <p:sp>
        <p:nvSpPr>
          <p:cNvPr id="6" name="مستطيل 5"/>
          <p:cNvSpPr/>
          <p:nvPr/>
        </p:nvSpPr>
        <p:spPr>
          <a:xfrm>
            <a:off x="304800" y="3581400"/>
            <a:ext cx="9220200" cy="2246769"/>
          </a:xfrm>
          <a:prstGeom prst="rect">
            <a:avLst/>
          </a:prstGeom>
        </p:spPr>
        <p:txBody>
          <a:bodyPr wrap="square">
            <a:spAutoFit/>
          </a:bodyPr>
          <a:lstStyle/>
          <a:p>
            <a:r>
              <a:rPr lang="ar-SA" sz="2800" b="1" dirty="0"/>
              <a:t>وقوله تعالى : { يوصيكم الله في أولادكم للذكر مثل حظ الأنثيين ، فإن كن نساء فوق اثنتين فلهن ثلثاً ما ترك وإن كانت واحدة فلها النصف ولأبويه لكل واحد منهما السدس مما ترك إن كان له ولد فإن لم يكن له ولد وورثه أبواه فلأمه الثلث فإن كان له إخوة فلأمه السدس من بعد وصية يوصى بها أو دين آباؤكم وأبناؤكم لا تدرون أيهم أقرب لكم نفعاً فريضة من الله إن الله كان عليماً حكيماً }</a:t>
            </a:r>
          </a:p>
        </p:txBody>
      </p:sp>
    </p:spTree>
    <p:extLst>
      <p:ext uri="{BB962C8B-B14F-4D97-AF65-F5344CB8AC3E}">
        <p14:creationId xmlns:p14="http://schemas.microsoft.com/office/powerpoint/2010/main" val="41726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28600" y="3949005"/>
            <a:ext cx="9296400" cy="1384995"/>
          </a:xfrm>
          <a:prstGeom prst="rect">
            <a:avLst/>
          </a:prstGeom>
        </p:spPr>
        <p:txBody>
          <a:bodyPr wrap="square">
            <a:spAutoFit/>
          </a:bodyPr>
          <a:lstStyle/>
          <a:p>
            <a:r>
              <a:rPr lang="ar-SA" sz="2800" b="1" dirty="0" smtClean="0"/>
              <a:t>فالآيتان </a:t>
            </a:r>
            <a:r>
              <a:rPr lang="ar-SA" sz="2800" b="1" dirty="0">
                <a:solidFill>
                  <a:srgbClr val="0070C0"/>
                </a:solidFill>
              </a:rPr>
              <a:t>متعارضتان</a:t>
            </a:r>
            <a:r>
              <a:rPr lang="ar-SA" sz="2800" b="1" dirty="0"/>
              <a:t> ، لكن يمكن التوفيق بينهما بأن تحمل الآية الأولى على وجوب الوصية للوالدين والأقربين الذين لا يرثون لمانع كاختلاف الدين ، وتحمل الآية الثانية على الوارثين المذكورين فيها .</a:t>
            </a:r>
            <a:endParaRPr lang="en-US" sz="2800" b="1" dirty="0"/>
          </a:p>
        </p:txBody>
      </p:sp>
      <p:sp>
        <p:nvSpPr>
          <p:cNvPr id="5" name="مستطيل 4"/>
          <p:cNvSpPr/>
          <p:nvPr/>
        </p:nvSpPr>
        <p:spPr>
          <a:xfrm>
            <a:off x="381000" y="1676400"/>
            <a:ext cx="9144000" cy="1815882"/>
          </a:xfrm>
          <a:prstGeom prst="rect">
            <a:avLst/>
          </a:prstGeom>
        </p:spPr>
        <p:txBody>
          <a:bodyPr wrap="square">
            <a:spAutoFit/>
          </a:bodyPr>
          <a:lstStyle/>
          <a:p>
            <a:r>
              <a:rPr lang="ar-SA" sz="2800" b="1" dirty="0"/>
              <a:t>أوجبت </a:t>
            </a:r>
            <a:r>
              <a:rPr lang="ar-SA" sz="2800" b="1" dirty="0">
                <a:solidFill>
                  <a:srgbClr val="FF0000"/>
                </a:solidFill>
              </a:rPr>
              <a:t>الآية الأولى : </a:t>
            </a:r>
            <a:r>
              <a:rPr lang="ar-SA" sz="2800" b="1" dirty="0"/>
              <a:t>الوصية للوالدين والأقربين بالمعروف . </a:t>
            </a:r>
            <a:endParaRPr lang="ar-SA" sz="2800" b="1" dirty="0" smtClean="0"/>
          </a:p>
          <a:p>
            <a:endParaRPr lang="ar-SA" sz="2800" b="1" dirty="0"/>
          </a:p>
          <a:p>
            <a:r>
              <a:rPr lang="ar-SA" sz="2800" b="1" dirty="0"/>
              <a:t>وأفادت </a:t>
            </a:r>
            <a:r>
              <a:rPr lang="ar-SA" sz="2800" b="1" dirty="0">
                <a:solidFill>
                  <a:srgbClr val="FF0000"/>
                </a:solidFill>
              </a:rPr>
              <a:t>الآية الثانية </a:t>
            </a:r>
            <a:r>
              <a:rPr lang="ar-SA" sz="2800" b="1" dirty="0"/>
              <a:t>: أن الله سبحانه وتعالى عين نصيب الوالدين والأولاد والأقربين ولم يترك ذلك لمشيئة المورث . </a:t>
            </a:r>
          </a:p>
        </p:txBody>
      </p:sp>
    </p:spTree>
    <p:extLst>
      <p:ext uri="{BB962C8B-B14F-4D97-AF65-F5344CB8AC3E}">
        <p14:creationId xmlns:p14="http://schemas.microsoft.com/office/powerpoint/2010/main" val="263542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09600" y="3200400"/>
            <a:ext cx="8839200" cy="2677656"/>
          </a:xfrm>
          <a:prstGeom prst="rect">
            <a:avLst/>
          </a:prstGeom>
        </p:spPr>
        <p:txBody>
          <a:bodyPr wrap="square">
            <a:spAutoFit/>
          </a:bodyPr>
          <a:lstStyle/>
          <a:p>
            <a:r>
              <a:rPr lang="ar-SA" sz="2800" b="1" dirty="0" smtClean="0"/>
              <a:t>ذهب </a:t>
            </a:r>
            <a:r>
              <a:rPr lang="ar-SA" sz="2800" b="1" dirty="0"/>
              <a:t>بعض الفقهاء إلى أن </a:t>
            </a:r>
            <a:r>
              <a:rPr lang="ar-SA" sz="2800" b="1" dirty="0">
                <a:solidFill>
                  <a:srgbClr val="FF0000"/>
                </a:solidFill>
              </a:rPr>
              <a:t>الآية الثانية </a:t>
            </a:r>
            <a:r>
              <a:rPr lang="ar-SA" sz="2800" b="1" dirty="0"/>
              <a:t>لم تنسخ </a:t>
            </a:r>
            <a:r>
              <a:rPr lang="ar-SA" sz="2800" b="1" dirty="0">
                <a:solidFill>
                  <a:srgbClr val="FF0000"/>
                </a:solidFill>
              </a:rPr>
              <a:t>الآية الأولى </a:t>
            </a:r>
            <a:r>
              <a:rPr lang="ar-SA" sz="2800" b="1" dirty="0"/>
              <a:t>بالنسبة للحامل المتوفى عنها زوجها ، وعلى هذا وفق هؤلاء الفقهاء بين الآتين وقالوا : تعتد الحامل المتوفى عنها زوجها بأبعد الأجلين ، بمعنى : أنها إذا وضعت حملها قبل مضي أربعة أشهر وعشراً من حين وفاة زوجها أتمت العدة أربعة أشهر وعشراً وإن مضت هذه المدة ولم تلد استمرت في العدة إلى حين وضع الحمل .</a:t>
            </a:r>
            <a:endParaRPr lang="en-US" sz="2800" b="1" dirty="0"/>
          </a:p>
        </p:txBody>
      </p:sp>
      <p:sp>
        <p:nvSpPr>
          <p:cNvPr id="5" name="مستطيل 4"/>
          <p:cNvSpPr/>
          <p:nvPr/>
        </p:nvSpPr>
        <p:spPr>
          <a:xfrm>
            <a:off x="304800" y="1447800"/>
            <a:ext cx="9131300" cy="1384995"/>
          </a:xfrm>
          <a:prstGeom prst="rect">
            <a:avLst/>
          </a:prstGeom>
        </p:spPr>
        <p:txBody>
          <a:bodyPr wrap="square">
            <a:spAutoFit/>
          </a:bodyPr>
          <a:lstStyle/>
          <a:p>
            <a:r>
              <a:rPr lang="ar-SA" sz="2800" b="1" dirty="0"/>
              <a:t>ب- قوله تعالى : { والذين يتوفون منكم ويذرون أزواجاً يتربصن بأنفسهم </a:t>
            </a:r>
            <a:r>
              <a:rPr lang="ar-SA" sz="2800" b="1" dirty="0" smtClean="0"/>
              <a:t>		  أربعة </a:t>
            </a:r>
            <a:r>
              <a:rPr lang="ar-SA" sz="2800" b="1" dirty="0"/>
              <a:t>أشهر وعشراً } </a:t>
            </a:r>
          </a:p>
          <a:p>
            <a:r>
              <a:rPr lang="ar-SA" sz="2800" b="1" dirty="0" smtClean="0"/>
              <a:t>   وقوله </a:t>
            </a:r>
            <a:r>
              <a:rPr lang="ar-SA" sz="2800" b="1" dirty="0"/>
              <a:t>تعالى : { وأولات الأحمال أجلهن أن يضعن حملهن } .</a:t>
            </a:r>
          </a:p>
        </p:txBody>
      </p:sp>
    </p:spTree>
    <p:extLst>
      <p:ext uri="{BB962C8B-B14F-4D97-AF65-F5344CB8AC3E}">
        <p14:creationId xmlns:p14="http://schemas.microsoft.com/office/powerpoint/2010/main" val="154324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57200" y="3657600"/>
            <a:ext cx="8991600" cy="1384995"/>
          </a:xfrm>
          <a:prstGeom prst="rect">
            <a:avLst/>
          </a:prstGeom>
        </p:spPr>
        <p:txBody>
          <a:bodyPr wrap="square">
            <a:spAutoFit/>
          </a:bodyPr>
          <a:lstStyle/>
          <a:p>
            <a:r>
              <a:rPr lang="ar-SA" sz="2800" b="1" dirty="0" smtClean="0"/>
              <a:t>ويحمل </a:t>
            </a:r>
            <a:r>
              <a:rPr lang="ar-SA" sz="2800" b="1" dirty="0"/>
              <a:t>المطلق على المقيد ، أو يعمل بالمقيد في موضعه والمطلق فيما عداه على النحو الذي بيناه في أبحاث العام والخاص والمطلق والمقيد ، وقد ذكرنا هناك الأمثلة على ذلك . </a:t>
            </a:r>
            <a:endParaRPr lang="en-US" sz="2800" b="1" dirty="0"/>
          </a:p>
        </p:txBody>
      </p:sp>
      <p:sp>
        <p:nvSpPr>
          <p:cNvPr id="5" name="مستطيل 4"/>
          <p:cNvSpPr/>
          <p:nvPr/>
        </p:nvSpPr>
        <p:spPr>
          <a:xfrm>
            <a:off x="533400" y="1739205"/>
            <a:ext cx="8839200" cy="1384995"/>
          </a:xfrm>
          <a:prstGeom prst="rect">
            <a:avLst/>
          </a:prstGeom>
        </p:spPr>
        <p:txBody>
          <a:bodyPr wrap="square">
            <a:spAutoFit/>
          </a:bodyPr>
          <a:lstStyle/>
          <a:p>
            <a:r>
              <a:rPr lang="ar-SA" sz="2800" b="1" dirty="0" smtClean="0"/>
              <a:t>- ومن </a:t>
            </a:r>
            <a:r>
              <a:rPr lang="ar-SA" sz="2800" b="1" dirty="0"/>
              <a:t>طرق الجمع والتوفيق – إذا كان أحد النصين عاماً والآخر خاصاً ، أو كان إحداهما مطلقاً والثاني مقيداً </a:t>
            </a:r>
            <a:r>
              <a:rPr lang="ar-SA" sz="2800" b="1" dirty="0" smtClean="0"/>
              <a:t>- تخصيص </a:t>
            </a:r>
            <a:r>
              <a:rPr lang="ar-SA" sz="2800" b="1" dirty="0"/>
              <a:t>العام بالخاص فيعمل الخاص فيما ورد فيه ويعمل بالعام فيما وراء ذلك . </a:t>
            </a:r>
            <a:endParaRPr lang="ar-SA" sz="2800" dirty="0"/>
          </a:p>
        </p:txBody>
      </p:sp>
    </p:spTree>
    <p:extLst>
      <p:ext uri="{BB962C8B-B14F-4D97-AF65-F5344CB8AC3E}">
        <p14:creationId xmlns:p14="http://schemas.microsoft.com/office/powerpoint/2010/main" val="150445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81000" y="1371600"/>
            <a:ext cx="9067800" cy="523220"/>
          </a:xfrm>
          <a:prstGeom prst="rect">
            <a:avLst/>
          </a:prstGeom>
        </p:spPr>
        <p:txBody>
          <a:bodyPr wrap="square">
            <a:spAutoFit/>
          </a:bodyPr>
          <a:lstStyle/>
          <a:p>
            <a:r>
              <a:rPr lang="ar-SA" sz="2800" b="1" dirty="0" smtClean="0"/>
              <a:t>- ومن </a:t>
            </a:r>
            <a:r>
              <a:rPr lang="ar-SA" sz="2800" b="1" dirty="0"/>
              <a:t>طريق التوفيق تأويل أحد النصين على نحو لا يعارض النص الآخر .</a:t>
            </a:r>
            <a:endParaRPr lang="en-US" sz="2800" b="1" dirty="0"/>
          </a:p>
        </p:txBody>
      </p:sp>
      <p:sp>
        <p:nvSpPr>
          <p:cNvPr id="5" name="مستطيل 4"/>
          <p:cNvSpPr/>
          <p:nvPr/>
        </p:nvSpPr>
        <p:spPr>
          <a:xfrm>
            <a:off x="381000" y="4800600"/>
            <a:ext cx="9448800" cy="954107"/>
          </a:xfrm>
          <a:prstGeom prst="rect">
            <a:avLst/>
          </a:prstGeom>
        </p:spPr>
        <p:txBody>
          <a:bodyPr wrap="square">
            <a:spAutoFit/>
          </a:bodyPr>
          <a:lstStyle/>
          <a:p>
            <a:pPr lvl="0"/>
            <a:r>
              <a:rPr lang="ar-SA" sz="2800" b="1" dirty="0" smtClean="0"/>
              <a:t> أ - يرجح </a:t>
            </a:r>
            <a:r>
              <a:rPr lang="ar-SA" sz="2800" b="1" dirty="0"/>
              <a:t>نص الكتاب أو السنة الصحيحة على القياس ، لأن القياس دليل ظني </a:t>
            </a:r>
            <a:r>
              <a:rPr lang="ar-SA" sz="2800" b="1" dirty="0" smtClean="0"/>
              <a:t>	ولا </a:t>
            </a:r>
            <a:r>
              <a:rPr lang="ar-SA" sz="2800" b="1" dirty="0"/>
              <a:t>يعمل به في موضع النص .</a:t>
            </a:r>
            <a:endParaRPr lang="en-US" sz="2800" b="1" dirty="0"/>
          </a:p>
        </p:txBody>
      </p:sp>
      <p:sp>
        <p:nvSpPr>
          <p:cNvPr id="6" name="مستطيل مستدير الزوايا 5"/>
          <p:cNvSpPr/>
          <p:nvPr/>
        </p:nvSpPr>
        <p:spPr>
          <a:xfrm>
            <a:off x="6553200" y="1981200"/>
            <a:ext cx="2819400" cy="60960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800" b="1" dirty="0"/>
              <a:t>الترجيح بقوة الدليل : </a:t>
            </a:r>
            <a:endParaRPr lang="en-US" sz="2800" b="1" dirty="0"/>
          </a:p>
        </p:txBody>
      </p:sp>
      <p:sp>
        <p:nvSpPr>
          <p:cNvPr id="7" name="مستطيل 6"/>
          <p:cNvSpPr/>
          <p:nvPr/>
        </p:nvSpPr>
        <p:spPr>
          <a:xfrm>
            <a:off x="304800" y="2819400"/>
            <a:ext cx="9144000" cy="1815882"/>
          </a:xfrm>
          <a:prstGeom prst="rect">
            <a:avLst/>
          </a:prstGeom>
        </p:spPr>
        <p:txBody>
          <a:bodyPr wrap="square">
            <a:spAutoFit/>
          </a:bodyPr>
          <a:lstStyle/>
          <a:p>
            <a:r>
              <a:rPr lang="ar-SA" sz="2800" b="1" dirty="0"/>
              <a:t>وإذا اختلفت في القوة ، فالترجيح يجري بناء على قوة الدليل ، وإن كان هذا الترجيح في الحقيقة لا يكون ترجيحاً بين متعارضين ، لأن التعارض لا يكون بين أدلة مختلفة في القوة بل بين متساوية في القوة ، كما أشرنا إلى هذا في أول هذا المبحث فمن طرق هذا الترجيح :</a:t>
            </a:r>
            <a:endParaRPr lang="en-US" sz="2800" b="1" dirty="0"/>
          </a:p>
        </p:txBody>
      </p:sp>
    </p:spTree>
    <p:extLst>
      <p:ext uri="{BB962C8B-B14F-4D97-AF65-F5344CB8AC3E}">
        <p14:creationId xmlns:p14="http://schemas.microsoft.com/office/powerpoint/2010/main" val="215969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25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61950" y="4343400"/>
            <a:ext cx="9239250" cy="1384995"/>
          </a:xfrm>
          <a:prstGeom prst="rect">
            <a:avLst/>
          </a:prstGeom>
        </p:spPr>
        <p:txBody>
          <a:bodyPr wrap="square">
            <a:spAutoFit/>
          </a:bodyPr>
          <a:lstStyle/>
          <a:p>
            <a:pPr lvl="0"/>
            <a:r>
              <a:rPr lang="ar-SA" sz="2800" b="1" dirty="0" smtClean="0"/>
              <a:t>ر - إذا </a:t>
            </a:r>
            <a:r>
              <a:rPr lang="ar-SA" sz="2800" b="1" dirty="0"/>
              <a:t>تعارض قياسان عمل بالأقوى كأن تكون علة أحدهما منصوصاً عليها ، </a:t>
            </a:r>
            <a:r>
              <a:rPr lang="ar-SA" sz="2800" b="1" dirty="0" smtClean="0"/>
              <a:t>	وهذا </a:t>
            </a:r>
            <a:r>
              <a:rPr lang="ar-SA" sz="2800" b="1" dirty="0"/>
              <a:t>هو الأقوى ، وعلة الآخر مستنبطة . أو تكون علة الأول أقوى </a:t>
            </a:r>
            <a:r>
              <a:rPr lang="ar-SA" sz="2800" b="1" dirty="0" smtClean="0"/>
              <a:t>	تأثيراً </a:t>
            </a:r>
            <a:r>
              <a:rPr lang="ar-SA" sz="2800" b="1" dirty="0"/>
              <a:t>أو أكثر مناسبة للحكم من علة الآخر فيرجح الأول .</a:t>
            </a:r>
            <a:endParaRPr lang="en-US" sz="2800" b="1" dirty="0"/>
          </a:p>
        </p:txBody>
      </p:sp>
      <p:sp>
        <p:nvSpPr>
          <p:cNvPr id="5" name="مستطيل 4"/>
          <p:cNvSpPr/>
          <p:nvPr/>
        </p:nvSpPr>
        <p:spPr>
          <a:xfrm>
            <a:off x="476250" y="1408093"/>
            <a:ext cx="9201150" cy="954107"/>
          </a:xfrm>
          <a:prstGeom prst="rect">
            <a:avLst/>
          </a:prstGeom>
        </p:spPr>
        <p:txBody>
          <a:bodyPr wrap="square">
            <a:spAutoFit/>
          </a:bodyPr>
          <a:lstStyle/>
          <a:p>
            <a:pPr lvl="0"/>
            <a:r>
              <a:rPr lang="ar-SA" sz="2800" b="1" dirty="0"/>
              <a:t> </a:t>
            </a:r>
            <a:r>
              <a:rPr lang="ar-SA" sz="2800" b="1" dirty="0" smtClean="0"/>
              <a:t>ب - ويرجح </a:t>
            </a:r>
            <a:r>
              <a:rPr lang="ar-SA" sz="2800" b="1" dirty="0"/>
              <a:t>الإجماع على مقتضى القياس ، لأن الإجماع قطعي والقياس ظني ، </a:t>
            </a:r>
            <a:r>
              <a:rPr lang="ar-SA" sz="2800" b="1" dirty="0" smtClean="0"/>
              <a:t>	ولا </a:t>
            </a:r>
            <a:r>
              <a:rPr lang="ar-SA" sz="2800" b="1" dirty="0"/>
              <a:t>يقوى الظني على معارضة القطعي .</a:t>
            </a:r>
            <a:endParaRPr lang="en-US" sz="2800" b="1" dirty="0"/>
          </a:p>
        </p:txBody>
      </p:sp>
      <p:sp>
        <p:nvSpPr>
          <p:cNvPr id="6" name="مستطيل 5"/>
          <p:cNvSpPr/>
          <p:nvPr/>
        </p:nvSpPr>
        <p:spPr>
          <a:xfrm>
            <a:off x="3894188" y="2514600"/>
            <a:ext cx="5707012" cy="523220"/>
          </a:xfrm>
          <a:prstGeom prst="rect">
            <a:avLst/>
          </a:prstGeom>
        </p:spPr>
        <p:txBody>
          <a:bodyPr wrap="none">
            <a:spAutoFit/>
          </a:bodyPr>
          <a:lstStyle/>
          <a:p>
            <a:pPr lvl="0"/>
            <a:r>
              <a:rPr lang="ar-SA" sz="2800" b="1" dirty="0" smtClean="0"/>
              <a:t>ج - يرجح </a:t>
            </a:r>
            <a:r>
              <a:rPr lang="ar-SA" sz="2800" b="1" dirty="0"/>
              <a:t>الحديث المتواتر على الحديث الآحاد .</a:t>
            </a:r>
            <a:endParaRPr lang="en-US" sz="2800" b="1" dirty="0"/>
          </a:p>
        </p:txBody>
      </p:sp>
      <p:sp>
        <p:nvSpPr>
          <p:cNvPr id="7" name="مستطيل 6"/>
          <p:cNvSpPr/>
          <p:nvPr/>
        </p:nvSpPr>
        <p:spPr>
          <a:xfrm>
            <a:off x="473669" y="3200400"/>
            <a:ext cx="9095781" cy="954107"/>
          </a:xfrm>
          <a:prstGeom prst="rect">
            <a:avLst/>
          </a:prstGeom>
        </p:spPr>
        <p:txBody>
          <a:bodyPr wrap="square">
            <a:spAutoFit/>
          </a:bodyPr>
          <a:lstStyle/>
          <a:p>
            <a:pPr lvl="0"/>
            <a:r>
              <a:rPr lang="ar-SA" sz="2800" b="1" dirty="0" smtClean="0"/>
              <a:t>د - يرجح </a:t>
            </a:r>
            <a:r>
              <a:rPr lang="ar-SA" sz="2800" b="1" dirty="0"/>
              <a:t>حديث الآحاد الذي يرويه العدل الفقيه على حديث الآحاد الذي يرويه </a:t>
            </a:r>
            <a:r>
              <a:rPr lang="ar-SA" sz="2800" b="1" dirty="0" smtClean="0"/>
              <a:t>	العدل </a:t>
            </a:r>
            <a:r>
              <a:rPr lang="ar-SA" sz="2800" b="1" dirty="0"/>
              <a:t>غير الفقيه .</a:t>
            </a:r>
            <a:endParaRPr lang="en-US" sz="2800" b="1" dirty="0"/>
          </a:p>
        </p:txBody>
      </p:sp>
    </p:spTree>
    <p:extLst>
      <p:ext uri="{BB962C8B-B14F-4D97-AF65-F5344CB8AC3E}">
        <p14:creationId xmlns:p14="http://schemas.microsoft.com/office/powerpoint/2010/main" val="350544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04800" y="2743200"/>
            <a:ext cx="9093200" cy="1384995"/>
          </a:xfrm>
          <a:prstGeom prst="rect">
            <a:avLst/>
          </a:prstGeom>
        </p:spPr>
        <p:txBody>
          <a:bodyPr wrap="square">
            <a:spAutoFit/>
          </a:bodyPr>
          <a:lstStyle/>
          <a:p>
            <a:r>
              <a:rPr lang="ar-SA" sz="2800" b="1" dirty="0" smtClean="0"/>
              <a:t>وإذا </a:t>
            </a:r>
            <a:r>
              <a:rPr lang="ar-SA" sz="2800" b="1" dirty="0"/>
              <a:t>انعدم كل طريق من طرق دفع التعارض أو الترجيح ، عدل المجتهد عن الاستدلال بأحد الدليلين وانتقل إلى البحث عن دليل آخر أقل منهما في المرتبة ، كما لو تعارض نصان ولم يمكن الترجيح ، انتقل المجتهد إلى القياس .</a:t>
            </a:r>
            <a:endParaRPr lang="en-US" sz="2800" b="1" dirty="0"/>
          </a:p>
        </p:txBody>
      </p:sp>
      <p:sp>
        <p:nvSpPr>
          <p:cNvPr id="5" name="مستطيل مستدير الزوايا 4"/>
          <p:cNvSpPr/>
          <p:nvPr/>
        </p:nvSpPr>
        <p:spPr>
          <a:xfrm>
            <a:off x="5257800" y="1524000"/>
            <a:ext cx="4114800" cy="68580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800" b="1" dirty="0"/>
              <a:t>العدول عن الدليلين المتعارضين : </a:t>
            </a:r>
            <a:endParaRPr lang="en-US" sz="2800" b="1" dirty="0"/>
          </a:p>
        </p:txBody>
      </p:sp>
    </p:spTree>
    <p:extLst>
      <p:ext uri="{BB962C8B-B14F-4D97-AF65-F5344CB8AC3E}">
        <p14:creationId xmlns:p14="http://schemas.microsoft.com/office/powerpoint/2010/main" val="226829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2448</TotalTime>
  <Words>1403</Words>
  <Application>Microsoft Office PowerPoint</Application>
  <PresentationFormat>A4 Paper (210x297 mm)</PresentationFormat>
  <Paragraphs>74</Paragraphs>
  <Slides>20</Slides>
  <Notes>0</Notes>
  <HiddenSlides>0</HiddenSlides>
  <MMClips>0</MMClips>
  <ScaleCrop>false</ScaleCrop>
  <HeadingPairs>
    <vt:vector size="4" baseType="variant">
      <vt:variant>
        <vt:lpstr>نسق</vt:lpstr>
      </vt:variant>
      <vt:variant>
        <vt:i4>1</vt:i4>
      </vt:variant>
      <vt:variant>
        <vt:lpstr>عناوين الشرائح</vt:lpstr>
      </vt:variant>
      <vt:variant>
        <vt:i4>20</vt:i4>
      </vt:variant>
    </vt:vector>
  </HeadingPairs>
  <TitlesOfParts>
    <vt:vector size="21" baseType="lpstr">
      <vt:lpstr>Office Theme</vt:lpstr>
      <vt:lpstr>عرض تقديمي في PowerPoint</vt:lpstr>
      <vt:lpstr>المحاضرة الحادية عشر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192</cp:revision>
  <dcterms:created xsi:type="dcterms:W3CDTF">2009-10-14T19:14:34Z</dcterms:created>
  <dcterms:modified xsi:type="dcterms:W3CDTF">2011-10-25T20:15:44Z</dcterms:modified>
</cp:coreProperties>
</file>