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7"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71" d="100"/>
          <a:sy n="71" d="100"/>
        </p:scale>
        <p:origin x="-888"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4400" b="1" dirty="0" smtClean="0">
                <a:solidFill>
                  <a:srgbClr val="FF0000"/>
                </a:solidFill>
                <a:latin typeface="AYM Wadiy S_U normal."/>
                <a:cs typeface="Times New Roman" pitchFamily="18" charset="0"/>
              </a:rPr>
              <a:t>أصول الفقه </a:t>
            </a:r>
            <a:r>
              <a:rPr lang="ar-SA" sz="3200" b="1" dirty="0" smtClean="0">
                <a:solidFill>
                  <a:srgbClr val="FF0000"/>
                </a:solidFill>
                <a:latin typeface="AYM Wadiy S_U normal."/>
                <a:cs typeface="Times New Roman" pitchFamily="18" charset="0"/>
              </a:rPr>
              <a:t>(3)</a:t>
            </a:r>
          </a:p>
          <a:p>
            <a:pPr algn="ctr"/>
            <a:r>
              <a:rPr lang="ar-SA" sz="2800" b="1" dirty="0" smtClean="0">
                <a:solidFill>
                  <a:srgbClr val="0070C0"/>
                </a:solidFill>
                <a:latin typeface="AYM Wadiy S_U normal."/>
                <a:cs typeface="Times New Roman" pitchFamily="18" charset="0"/>
              </a:rPr>
              <a:t>د. عبد الله إبراهيم الموسى</a:t>
            </a: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p:txBody>
          <a:bodyPr/>
          <a:lstStyle/>
          <a:p>
            <a:r>
              <a:rPr lang="ar-SA" b="1" dirty="0" smtClean="0"/>
              <a:t>المحاضرة الثانية عشر</a:t>
            </a:r>
            <a:endParaRPr lang="ar-SA" b="1" dirty="0"/>
          </a:p>
        </p:txBody>
      </p:sp>
      <p:sp>
        <p:nvSpPr>
          <p:cNvPr id="5" name="عنوان فرعي 4"/>
          <p:cNvSpPr>
            <a:spLocks noGrp="1"/>
          </p:cNvSpPr>
          <p:nvPr>
            <p:ph type="subTitle" idx="1"/>
          </p:nvPr>
        </p:nvSpPr>
        <p:spPr/>
        <p:txBody>
          <a:bodyPr/>
          <a:lstStyle/>
          <a:p>
            <a:r>
              <a:rPr lang="ar-SA" sz="6000" b="1" dirty="0" smtClean="0"/>
              <a:t>الاجتهاد</a:t>
            </a:r>
            <a:endParaRPr lang="ar-SA" sz="6000" b="1" dirty="0"/>
          </a:p>
        </p:txBody>
      </p:sp>
    </p:spTree>
    <p:extLst>
      <p:ext uri="{BB962C8B-B14F-4D97-AF65-F5344CB8AC3E}">
        <p14:creationId xmlns:p14="http://schemas.microsoft.com/office/powerpoint/2010/main" val="168323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81000" y="4419600"/>
            <a:ext cx="9067800" cy="954107"/>
          </a:xfrm>
          <a:prstGeom prst="rect">
            <a:avLst/>
          </a:prstGeom>
        </p:spPr>
        <p:txBody>
          <a:bodyPr wrap="square">
            <a:spAutoFit/>
          </a:bodyPr>
          <a:lstStyle/>
          <a:p>
            <a:r>
              <a:rPr lang="ar-SA" sz="2800" b="1" dirty="0" smtClean="0">
                <a:solidFill>
                  <a:schemeClr val="bg2">
                    <a:lumMod val="50000"/>
                  </a:schemeClr>
                </a:solidFill>
              </a:rPr>
              <a:t>ثانياً ◄ </a:t>
            </a:r>
            <a:r>
              <a:rPr lang="ar-SA" sz="2800" b="1" dirty="0"/>
              <a:t>أن يكون الباذل جهده مجتهداً ، </a:t>
            </a:r>
            <a:r>
              <a:rPr lang="ar-SA" sz="2800" b="1" dirty="0" smtClean="0"/>
              <a:t>أما </a:t>
            </a:r>
            <a:r>
              <a:rPr lang="ar-SA" sz="2800" b="1" dirty="0"/>
              <a:t>غيره فلا عبرة بما يبذله من جهد ، لأنه ليس من أهل الاجتهاد ، والاجتهاد إنما يكون مقبولاً إذا صدر من أهله . </a:t>
            </a:r>
            <a:endParaRPr lang="en-US" sz="2800" b="1" dirty="0"/>
          </a:p>
        </p:txBody>
      </p:sp>
      <p:sp>
        <p:nvSpPr>
          <p:cNvPr id="5" name="مستطيل مستدير الزوايا 4"/>
          <p:cNvSpPr/>
          <p:nvPr/>
        </p:nvSpPr>
        <p:spPr>
          <a:xfrm>
            <a:off x="6324600" y="457200"/>
            <a:ext cx="28194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2800" b="1" dirty="0" smtClean="0"/>
              <a:t>تعريف الاجتهاد :</a:t>
            </a:r>
            <a:endParaRPr lang="ar-SA" sz="2800" b="1" dirty="0"/>
          </a:p>
        </p:txBody>
      </p:sp>
      <p:sp>
        <p:nvSpPr>
          <p:cNvPr id="6" name="مستطيل 5"/>
          <p:cNvSpPr/>
          <p:nvPr/>
        </p:nvSpPr>
        <p:spPr>
          <a:xfrm>
            <a:off x="228600" y="1524000"/>
            <a:ext cx="9220200" cy="523220"/>
          </a:xfrm>
          <a:prstGeom prst="rect">
            <a:avLst/>
          </a:prstGeom>
        </p:spPr>
        <p:txBody>
          <a:bodyPr wrap="square">
            <a:spAutoFit/>
          </a:bodyPr>
          <a:lstStyle/>
          <a:p>
            <a:r>
              <a:rPr lang="ar-SA" sz="2800" b="1" dirty="0">
                <a:solidFill>
                  <a:srgbClr val="FF0000"/>
                </a:solidFill>
              </a:rPr>
              <a:t>الاجتهاد في اللغة </a:t>
            </a:r>
            <a:r>
              <a:rPr lang="ar-SA" sz="2800" b="1" dirty="0"/>
              <a:t>: بذل المجهود واستفراغ الوسع في فعل من الأفعال .</a:t>
            </a:r>
            <a:endParaRPr lang="en-US" sz="2800" b="1" dirty="0"/>
          </a:p>
        </p:txBody>
      </p:sp>
      <p:sp>
        <p:nvSpPr>
          <p:cNvPr id="7" name="مستطيل 6"/>
          <p:cNvSpPr/>
          <p:nvPr/>
        </p:nvSpPr>
        <p:spPr>
          <a:xfrm>
            <a:off x="228600" y="2286000"/>
            <a:ext cx="9220200" cy="954107"/>
          </a:xfrm>
          <a:prstGeom prst="rect">
            <a:avLst/>
          </a:prstGeom>
        </p:spPr>
        <p:txBody>
          <a:bodyPr wrap="square">
            <a:spAutoFit/>
          </a:bodyPr>
          <a:lstStyle/>
          <a:p>
            <a:r>
              <a:rPr lang="ar-SA" sz="2800" b="1" dirty="0">
                <a:solidFill>
                  <a:srgbClr val="FF0000"/>
                </a:solidFill>
              </a:rPr>
              <a:t>وفي اصطلاح الأصوليين : </a:t>
            </a:r>
            <a:r>
              <a:rPr lang="ar-SA" sz="2800" b="1" dirty="0"/>
              <a:t>بذل المجتهد وسعه في طلب العلم بالأحكام الشرعية بطريق الاستنباط . ومن هذا التعريف الاصطلاحي للاجتهاد يتبين ما يأتي : </a:t>
            </a:r>
            <a:endParaRPr lang="en-US" sz="2800" b="1" dirty="0"/>
          </a:p>
        </p:txBody>
      </p:sp>
      <p:sp>
        <p:nvSpPr>
          <p:cNvPr id="8" name="مستطيل 7"/>
          <p:cNvSpPr/>
          <p:nvPr/>
        </p:nvSpPr>
        <p:spPr>
          <a:xfrm>
            <a:off x="381000" y="3352800"/>
            <a:ext cx="9067800" cy="954107"/>
          </a:xfrm>
          <a:prstGeom prst="rect">
            <a:avLst/>
          </a:prstGeom>
        </p:spPr>
        <p:txBody>
          <a:bodyPr wrap="square">
            <a:spAutoFit/>
          </a:bodyPr>
          <a:lstStyle/>
          <a:p>
            <a:r>
              <a:rPr lang="ar-SA" sz="2800" b="1" dirty="0">
                <a:solidFill>
                  <a:schemeClr val="bg2">
                    <a:lumMod val="50000"/>
                  </a:schemeClr>
                </a:solidFill>
              </a:rPr>
              <a:t>أولاً </a:t>
            </a:r>
            <a:r>
              <a:rPr lang="ar-SA" sz="2800" b="1" dirty="0" smtClean="0">
                <a:solidFill>
                  <a:schemeClr val="bg2">
                    <a:lumMod val="50000"/>
                  </a:schemeClr>
                </a:solidFill>
              </a:rPr>
              <a:t>◄ </a:t>
            </a:r>
            <a:r>
              <a:rPr lang="ar-SA" sz="2800" b="1" dirty="0"/>
              <a:t>أن يبذل المجتهد وسعه ، أي يستفرغ غاية جهده بحيث يحس من نفسه العجز عن المزيد عليه .</a:t>
            </a:r>
            <a:endParaRPr lang="en-US" sz="2800" b="1" dirty="0"/>
          </a:p>
        </p:txBody>
      </p:sp>
    </p:spTree>
    <p:extLst>
      <p:ext uri="{BB962C8B-B14F-4D97-AF65-F5344CB8AC3E}">
        <p14:creationId xmlns:p14="http://schemas.microsoft.com/office/powerpoint/2010/main" val="612257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457200" y="3670518"/>
            <a:ext cx="9296400" cy="1815882"/>
          </a:xfrm>
          <a:prstGeom prst="rect">
            <a:avLst/>
          </a:prstGeom>
        </p:spPr>
        <p:txBody>
          <a:bodyPr wrap="square">
            <a:spAutoFit/>
          </a:bodyPr>
          <a:lstStyle/>
          <a:p>
            <a:r>
              <a:rPr lang="ar-SA" sz="2800" b="1" dirty="0" smtClean="0">
                <a:solidFill>
                  <a:schemeClr val="bg2">
                    <a:lumMod val="50000"/>
                  </a:schemeClr>
                </a:solidFill>
              </a:rPr>
              <a:t>رابعاً ◄ </a:t>
            </a:r>
            <a:r>
              <a:rPr lang="ar-SA" sz="2800" b="1" dirty="0"/>
              <a:t>يشترط في التعرف على الأحكام الشرعية أن يكون بطريق الاستنباط ، أي نيلها واستفادتها من أدلتها بالنظر والبحث فيها . فيخرج بهذا القيد حفظ المسائل ، أو استعلامها من المفتي ، أو بإدراكها من كتب العلم ، فلا يسمى شيء من ذلك اجتهاداً في الاصطلاح .</a:t>
            </a:r>
            <a:endParaRPr lang="en-US" sz="2800" b="1" dirty="0"/>
          </a:p>
        </p:txBody>
      </p:sp>
      <p:sp>
        <p:nvSpPr>
          <p:cNvPr id="5" name="مستطيل 4"/>
          <p:cNvSpPr/>
          <p:nvPr/>
        </p:nvSpPr>
        <p:spPr>
          <a:xfrm>
            <a:off x="381000" y="1905000"/>
            <a:ext cx="9296400" cy="1384995"/>
          </a:xfrm>
          <a:prstGeom prst="rect">
            <a:avLst/>
          </a:prstGeom>
        </p:spPr>
        <p:txBody>
          <a:bodyPr wrap="square">
            <a:spAutoFit/>
          </a:bodyPr>
          <a:lstStyle/>
          <a:p>
            <a:r>
              <a:rPr lang="ar-SA" sz="2800" b="1" dirty="0">
                <a:solidFill>
                  <a:schemeClr val="bg2">
                    <a:lumMod val="50000"/>
                  </a:schemeClr>
                </a:solidFill>
              </a:rPr>
              <a:t>ثالثاً </a:t>
            </a:r>
            <a:r>
              <a:rPr lang="ar-SA" sz="2800" b="1" dirty="0" smtClean="0">
                <a:solidFill>
                  <a:schemeClr val="bg2">
                    <a:lumMod val="50000"/>
                  </a:schemeClr>
                </a:solidFill>
              </a:rPr>
              <a:t>◄ </a:t>
            </a:r>
            <a:r>
              <a:rPr lang="ar-SA" sz="2800" b="1" dirty="0"/>
              <a:t>وأن يكون هذا الجهد لغرض التعرف على الأحكام الشرعية العملية دون غيرها ، فلا يكون الجهد المبذول للتعرف على الأحكام اللغوية أو العقلية أو الحسية من نوع الاجتهاد الاصطلاحي عند الأصوليين . </a:t>
            </a:r>
            <a:endParaRPr lang="en-US" sz="2800" b="1" dirty="0"/>
          </a:p>
        </p:txBody>
      </p:sp>
    </p:spTree>
    <p:extLst>
      <p:ext uri="{BB962C8B-B14F-4D97-AF65-F5344CB8AC3E}">
        <p14:creationId xmlns:p14="http://schemas.microsoft.com/office/powerpoint/2010/main" val="1216860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609600" y="4953000"/>
            <a:ext cx="8839200" cy="954107"/>
          </a:xfrm>
          <a:prstGeom prst="rect">
            <a:avLst/>
          </a:prstGeom>
        </p:spPr>
        <p:txBody>
          <a:bodyPr wrap="square">
            <a:spAutoFit/>
          </a:bodyPr>
          <a:lstStyle/>
          <a:p>
            <a:r>
              <a:rPr lang="ar-SA" sz="2800" b="1" dirty="0" smtClean="0"/>
              <a:t>- </a:t>
            </a:r>
            <a:r>
              <a:rPr lang="ar-SA" sz="2800" b="1" dirty="0" smtClean="0"/>
              <a:t>والقدرة على </a:t>
            </a:r>
            <a:r>
              <a:rPr lang="ar-SA" sz="2800" b="1" dirty="0"/>
              <a:t>الاجتهاد إنما تكون بتوافر شروط الاجتهاد التي بها يكون الشخص مجتهداً .</a:t>
            </a:r>
            <a:endParaRPr lang="en-US" sz="2800" b="1" dirty="0"/>
          </a:p>
        </p:txBody>
      </p:sp>
      <p:sp>
        <p:nvSpPr>
          <p:cNvPr id="5" name="مستطيل 4"/>
          <p:cNvSpPr/>
          <p:nvPr/>
        </p:nvSpPr>
        <p:spPr>
          <a:xfrm>
            <a:off x="457200" y="1663005"/>
            <a:ext cx="8991600" cy="1384995"/>
          </a:xfrm>
          <a:prstGeom prst="rect">
            <a:avLst/>
          </a:prstGeom>
        </p:spPr>
        <p:txBody>
          <a:bodyPr wrap="square">
            <a:spAutoFit/>
          </a:bodyPr>
          <a:lstStyle/>
          <a:p>
            <a:r>
              <a:rPr lang="ar-SA" sz="2800" b="1" dirty="0" smtClean="0"/>
              <a:t>- ومن </a:t>
            </a:r>
            <a:r>
              <a:rPr lang="ar-SA" sz="2800" b="1" dirty="0"/>
              <a:t>تعريف الاجتهاد يعرف المقصود بالمجتهد : فهو من قامت فيه </a:t>
            </a:r>
            <a:r>
              <a:rPr lang="ar-SA" sz="2800" b="1" dirty="0">
                <a:solidFill>
                  <a:srgbClr val="C00000"/>
                </a:solidFill>
              </a:rPr>
              <a:t>ملكة الاجتهاد </a:t>
            </a:r>
            <a:r>
              <a:rPr lang="ar-SA" sz="2800" b="1" dirty="0"/>
              <a:t>، أي القدرة على استنباط الأحكام الشرعية العملية من أدلتها التفصيلية </a:t>
            </a:r>
            <a:r>
              <a:rPr lang="ar-SA" sz="2800" b="1" dirty="0" smtClean="0"/>
              <a:t>، وهو </a:t>
            </a:r>
            <a:r>
              <a:rPr lang="ar-SA" sz="2800" b="1" dirty="0"/>
              <a:t>الفقيه عند الأصوليين </a:t>
            </a:r>
            <a:r>
              <a:rPr lang="ar-SA" sz="2800" b="1" dirty="0" smtClean="0"/>
              <a:t>. </a:t>
            </a:r>
            <a:endParaRPr lang="ar-SA" sz="2800" b="1" dirty="0"/>
          </a:p>
        </p:txBody>
      </p:sp>
      <p:sp>
        <p:nvSpPr>
          <p:cNvPr id="6" name="مستطيل 5"/>
          <p:cNvSpPr/>
          <p:nvPr/>
        </p:nvSpPr>
        <p:spPr>
          <a:xfrm>
            <a:off x="381000" y="3276600"/>
            <a:ext cx="9014012" cy="1384995"/>
          </a:xfrm>
          <a:prstGeom prst="rect">
            <a:avLst/>
          </a:prstGeom>
        </p:spPr>
        <p:txBody>
          <a:bodyPr wrap="square">
            <a:spAutoFit/>
          </a:bodyPr>
          <a:lstStyle/>
          <a:p>
            <a:r>
              <a:rPr lang="ar-SA" sz="2800" b="1" dirty="0" smtClean="0"/>
              <a:t>فلا </a:t>
            </a:r>
            <a:r>
              <a:rPr lang="ar-SA" sz="2800" b="1" dirty="0"/>
              <a:t>يعتبر الشخص مجتهداً ولا فقيهاً إذا عرف الأحكام الشرعية بطريق الحفظ والتلقين ، أو بتلقيها من الكتب أو من أفواه العلماء بلا بحث ولا نظر ولا استنباط . </a:t>
            </a:r>
            <a:endParaRPr lang="en-US" sz="2800" b="1" dirty="0"/>
          </a:p>
        </p:txBody>
      </p:sp>
      <p:sp>
        <p:nvSpPr>
          <p:cNvPr id="7" name="مستطيل مستدير الزوايا 6"/>
          <p:cNvSpPr/>
          <p:nvPr/>
        </p:nvSpPr>
        <p:spPr>
          <a:xfrm>
            <a:off x="6934200" y="533400"/>
            <a:ext cx="22098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3200" b="1" dirty="0"/>
              <a:t>المجتهـــد :</a:t>
            </a:r>
            <a:endParaRPr lang="en-US" sz="3200" b="1" dirty="0"/>
          </a:p>
        </p:txBody>
      </p:sp>
    </p:spTree>
    <p:extLst>
      <p:ext uri="{BB962C8B-B14F-4D97-AF65-F5344CB8AC3E}">
        <p14:creationId xmlns:p14="http://schemas.microsoft.com/office/powerpoint/2010/main" val="227373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81000" y="2362200"/>
            <a:ext cx="9162693" cy="2677656"/>
          </a:xfrm>
          <a:prstGeom prst="rect">
            <a:avLst/>
          </a:prstGeom>
        </p:spPr>
        <p:txBody>
          <a:bodyPr wrap="square">
            <a:spAutoFit/>
          </a:bodyPr>
          <a:lstStyle/>
          <a:p>
            <a:r>
              <a:rPr lang="ar-SA" sz="2800" b="1" dirty="0"/>
              <a:t>	على المجتهد أن يعرف اللغة العربية على وجه يتمكن به من فهم خطاب العرب ، ومعاني مفردات كلامهم وأساليبهم في التعبير ، وإما بالسليقة وإما بالتعلم بأن يتعلم  علوم اللغة العربية من نحو وصرف وبلاغة وأدب ومعان وبيان ، وإنما كان تعلم اللغة العربية على هذا الوجه ضرورياً للمجتهد ، لأن نصوص الشريعة وردت بلسان العرب فلا يمكن فهمها واستفادة الأحكام منها إلا بمعرفة اللسان العربي على نحو </a:t>
            </a:r>
            <a:r>
              <a:rPr lang="ar-SA" sz="2800" b="1" dirty="0" smtClean="0"/>
              <a:t>جيد . </a:t>
            </a:r>
            <a:endParaRPr lang="ar-SA" sz="2800" b="1" dirty="0"/>
          </a:p>
        </p:txBody>
      </p:sp>
      <p:sp>
        <p:nvSpPr>
          <p:cNvPr id="5" name="مستطيل مستدير الزوايا 4"/>
          <p:cNvSpPr/>
          <p:nvPr/>
        </p:nvSpPr>
        <p:spPr>
          <a:xfrm>
            <a:off x="6858000" y="457200"/>
            <a:ext cx="22860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2800" b="1" dirty="0"/>
              <a:t>شروط الاجتهاد :</a:t>
            </a:r>
            <a:endParaRPr lang="en-US" sz="2800" b="1" dirty="0"/>
          </a:p>
        </p:txBody>
      </p:sp>
      <p:sp>
        <p:nvSpPr>
          <p:cNvPr id="6" name="مستطيل 5"/>
          <p:cNvSpPr/>
          <p:nvPr/>
        </p:nvSpPr>
        <p:spPr>
          <a:xfrm>
            <a:off x="5781870" y="1600200"/>
            <a:ext cx="3685624" cy="523220"/>
          </a:xfrm>
          <a:prstGeom prst="rect">
            <a:avLst/>
          </a:prstGeom>
        </p:spPr>
        <p:txBody>
          <a:bodyPr wrap="none">
            <a:spAutoFit/>
          </a:bodyPr>
          <a:lstStyle/>
          <a:p>
            <a:r>
              <a:rPr lang="ar-SA" sz="2800" b="1" dirty="0">
                <a:solidFill>
                  <a:srgbClr val="C00000"/>
                </a:solidFill>
              </a:rPr>
              <a:t>أولاً </a:t>
            </a:r>
            <a:r>
              <a:rPr lang="ar-SA" sz="2800" b="1" dirty="0" smtClean="0">
                <a:solidFill>
                  <a:srgbClr val="C00000"/>
                </a:solidFill>
              </a:rPr>
              <a:t>◄ </a:t>
            </a:r>
            <a:r>
              <a:rPr lang="ar-SA" sz="2800" b="1" dirty="0"/>
              <a:t>معرفة اللغة العربية : </a:t>
            </a:r>
            <a:endParaRPr lang="en-US" sz="2800" b="1" dirty="0"/>
          </a:p>
        </p:txBody>
      </p:sp>
    </p:spTree>
    <p:extLst>
      <p:ext uri="{BB962C8B-B14F-4D97-AF65-F5344CB8AC3E}">
        <p14:creationId xmlns:p14="http://schemas.microsoft.com/office/powerpoint/2010/main" val="3586098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81000" y="1752600"/>
            <a:ext cx="9067800" cy="3539430"/>
          </a:xfrm>
          <a:prstGeom prst="rect">
            <a:avLst/>
          </a:prstGeom>
        </p:spPr>
        <p:txBody>
          <a:bodyPr wrap="square">
            <a:spAutoFit/>
          </a:bodyPr>
          <a:lstStyle/>
          <a:p>
            <a:r>
              <a:rPr lang="ar-SA" sz="2800" b="1" dirty="0"/>
              <a:t>لا سيما وان نصوص الكتاب والسنة وردت في غاية البلاغة والفصاحة والبيان ، فلا يمكن فهمها حق الفهم وتذوق معانيها وإدراك ما تدل عليه إلا بمعرفة اللغة العربية والإحاطة بأساليبها في التعبير وأسرارها البلاغية والبيانية ، وما تومئ إليه كلماتها وعباراتها .. وبقدر تضلع المجتهد في معرفة اللسان العربي تكون قدرته على فهم النصوص وإدراك معانيها القريبة والبعيدة .. ولكن لا يشترط في المجتهد أن يعرف اللغة معرفة أئمتها والمشهورين فيها ، وإنما يكفيه منها القدر اللازم لفهم النصوص الشرعية فهماً سليماً ، ويمكنه من معرفة المراد منها . </a:t>
            </a:r>
          </a:p>
        </p:txBody>
      </p:sp>
      <p:sp>
        <p:nvSpPr>
          <p:cNvPr id="5" name="سهم للأسفل 4"/>
          <p:cNvSpPr/>
          <p:nvPr/>
        </p:nvSpPr>
        <p:spPr>
          <a:xfrm>
            <a:off x="7086600" y="457200"/>
            <a:ext cx="1981200" cy="838200"/>
          </a:xfrm>
          <a:prstGeom prst="downArrow">
            <a:avLst>
              <a:gd name="adj1" fmla="val 85294"/>
              <a:gd name="adj2" fmla="val 50000"/>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3200" b="1" dirty="0" smtClean="0"/>
              <a:t>تابع ..</a:t>
            </a:r>
            <a:endParaRPr lang="ar-SA" sz="3200" b="1" dirty="0"/>
          </a:p>
        </p:txBody>
      </p:sp>
    </p:spTree>
    <p:extLst>
      <p:ext uri="{BB962C8B-B14F-4D97-AF65-F5344CB8AC3E}">
        <p14:creationId xmlns:p14="http://schemas.microsoft.com/office/powerpoint/2010/main" val="3591942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04800" y="3962400"/>
            <a:ext cx="9372600" cy="1815882"/>
          </a:xfrm>
          <a:prstGeom prst="rect">
            <a:avLst/>
          </a:prstGeom>
        </p:spPr>
        <p:txBody>
          <a:bodyPr wrap="square">
            <a:spAutoFit/>
          </a:bodyPr>
          <a:lstStyle/>
          <a:p>
            <a:pPr algn="just"/>
            <a:r>
              <a:rPr lang="ar-SA" sz="2800" b="1" dirty="0" smtClean="0">
                <a:solidFill>
                  <a:schemeClr val="bg2">
                    <a:lumMod val="50000"/>
                  </a:schemeClr>
                </a:solidFill>
              </a:rPr>
              <a:t>والحق </a:t>
            </a:r>
            <a:r>
              <a:rPr lang="ar-SA" sz="2800" b="1" dirty="0"/>
              <a:t>: إن آيات الأحكام غير محصورة بهذا العدد ، إذ يمكن بالنظر الدقيق والتأمل العميق والإدراك الجيد استنباط الأحكام من الآيات الأخرى حتى لو كانت في القصص والأمثال </a:t>
            </a:r>
            <a:r>
              <a:rPr lang="ar-SA" sz="2800" b="1" dirty="0" smtClean="0"/>
              <a:t>.</a:t>
            </a:r>
            <a:r>
              <a:rPr lang="ar-SA" sz="2800" b="1" dirty="0"/>
              <a:t> وعلى كل حال فلا يلزم المجتهد حفظ آيات الأحكام بل يكفيه أن يعرف موضعها من الكتاب حتى يسهل عليه الرجوع إليها وقت الحاجة </a:t>
            </a:r>
            <a:r>
              <a:rPr lang="ar-SA" sz="2800" b="1" dirty="0" smtClean="0"/>
              <a:t>. </a:t>
            </a:r>
            <a:endParaRPr lang="ar-SA" sz="2800" b="1" dirty="0"/>
          </a:p>
        </p:txBody>
      </p:sp>
      <p:sp>
        <p:nvSpPr>
          <p:cNvPr id="5" name="مستطيل 4"/>
          <p:cNvSpPr/>
          <p:nvPr/>
        </p:nvSpPr>
        <p:spPr>
          <a:xfrm>
            <a:off x="6503019" y="1457980"/>
            <a:ext cx="3021981" cy="523220"/>
          </a:xfrm>
          <a:prstGeom prst="rect">
            <a:avLst/>
          </a:prstGeom>
        </p:spPr>
        <p:txBody>
          <a:bodyPr wrap="none">
            <a:spAutoFit/>
          </a:bodyPr>
          <a:lstStyle/>
          <a:p>
            <a:r>
              <a:rPr lang="ar-SA" sz="2800" b="1" dirty="0">
                <a:solidFill>
                  <a:srgbClr val="C00000"/>
                </a:solidFill>
              </a:rPr>
              <a:t>ثانياً </a:t>
            </a:r>
            <a:r>
              <a:rPr lang="ar-SA" sz="2800" b="1" dirty="0" smtClean="0">
                <a:solidFill>
                  <a:srgbClr val="C00000"/>
                </a:solidFill>
              </a:rPr>
              <a:t>◄ </a:t>
            </a:r>
            <a:r>
              <a:rPr lang="ar-SA" sz="2800" b="1" dirty="0"/>
              <a:t>معرفة الكتاب : </a:t>
            </a:r>
            <a:endParaRPr lang="en-US" sz="2800" b="1" dirty="0"/>
          </a:p>
        </p:txBody>
      </p:sp>
      <p:sp>
        <p:nvSpPr>
          <p:cNvPr id="6" name="مستطيل 5"/>
          <p:cNvSpPr/>
          <p:nvPr/>
        </p:nvSpPr>
        <p:spPr>
          <a:xfrm>
            <a:off x="381000" y="2057400"/>
            <a:ext cx="9220200" cy="1815882"/>
          </a:xfrm>
          <a:prstGeom prst="rect">
            <a:avLst/>
          </a:prstGeom>
        </p:spPr>
        <p:txBody>
          <a:bodyPr wrap="square">
            <a:spAutoFit/>
          </a:bodyPr>
          <a:lstStyle/>
          <a:p>
            <a:pPr algn="just"/>
            <a:r>
              <a:rPr lang="ar-SA" sz="2800" b="1" dirty="0"/>
              <a:t>ومن شروط الاجتهاد التي تلزم المجتهد معرفة الكتاب ، إذ هو أصل الأصول ومرجع كل دليل ، فلا بد للمجتهد أن يعرف آياته </a:t>
            </a:r>
            <a:r>
              <a:rPr lang="ar-SA" sz="2800" b="1"/>
              <a:t>جميعاً </a:t>
            </a:r>
            <a:r>
              <a:rPr lang="ar-SA" sz="2800" b="1" smtClean="0"/>
              <a:t>معرفة إجمالية </a:t>
            </a:r>
            <a:r>
              <a:rPr lang="ar-SA" sz="2800" b="1" dirty="0"/>
              <a:t>، ويعرف آيات الأحكام فيه معرفة تفصيلية ، لأن من هذه الآيات تستنبط الأحكام الشرعية العملية ، وقد قدرها بعض العلماء بخمس مئة آية . </a:t>
            </a:r>
            <a:endParaRPr lang="en-US" sz="2800" b="1" dirty="0"/>
          </a:p>
        </p:txBody>
      </p:sp>
    </p:spTree>
    <p:extLst>
      <p:ext uri="{BB962C8B-B14F-4D97-AF65-F5344CB8AC3E}">
        <p14:creationId xmlns:p14="http://schemas.microsoft.com/office/powerpoint/2010/main" val="104349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28600" y="3620631"/>
            <a:ext cx="9372600" cy="2246769"/>
          </a:xfrm>
          <a:prstGeom prst="rect">
            <a:avLst/>
          </a:prstGeom>
        </p:spPr>
        <p:txBody>
          <a:bodyPr wrap="square">
            <a:spAutoFit/>
          </a:bodyPr>
          <a:lstStyle/>
          <a:p>
            <a:pPr algn="just"/>
            <a:r>
              <a:rPr lang="ar-SA" sz="2800" b="1" dirty="0" smtClean="0"/>
              <a:t>- كما </a:t>
            </a:r>
            <a:r>
              <a:rPr lang="ar-SA" sz="2800" b="1" dirty="0"/>
              <a:t>ان بعض المفسرين للقرآن الكريم اعتنوا بتفسير آيات الأحكام عناية خاصة ، فوقفوا عندها وقفة طويلة ، وبينوا الأحكام التي تستفاد من هذه الآيات ، وأقوال الفقهاء </a:t>
            </a:r>
            <a:r>
              <a:rPr lang="ar-SA" sz="2800" b="1" dirty="0" smtClean="0"/>
              <a:t>فيها ، </a:t>
            </a:r>
            <a:r>
              <a:rPr lang="ar-SA" sz="2800" b="1" dirty="0"/>
              <a:t>ومن هذه التفاسير تفسير القرطبي المتوفى سنة 761 هـ الذي سماه (( الجامع لأحكام القرآن )) وتفسير </a:t>
            </a:r>
            <a:r>
              <a:rPr lang="ar-SA" sz="2800" b="1" dirty="0" err="1"/>
              <a:t>الطبرسي</a:t>
            </a:r>
            <a:r>
              <a:rPr lang="ar-SA" sz="2800" b="1" dirty="0"/>
              <a:t> من فقهاء القرن السادس الهجري وقد سماه (( مجمع البيان في تفسير القرآن )) </a:t>
            </a:r>
            <a:r>
              <a:rPr lang="ar-SA" sz="2800" b="1" dirty="0" smtClean="0"/>
              <a:t>.</a:t>
            </a:r>
            <a:endParaRPr lang="ar-SA" sz="2800" b="1" dirty="0"/>
          </a:p>
        </p:txBody>
      </p:sp>
      <p:sp>
        <p:nvSpPr>
          <p:cNvPr id="6" name="مستطيل 5"/>
          <p:cNvSpPr/>
          <p:nvPr/>
        </p:nvSpPr>
        <p:spPr>
          <a:xfrm>
            <a:off x="381000" y="1447800"/>
            <a:ext cx="9005047" cy="954107"/>
          </a:xfrm>
          <a:prstGeom prst="rect">
            <a:avLst/>
          </a:prstGeom>
        </p:spPr>
        <p:txBody>
          <a:bodyPr wrap="square">
            <a:spAutoFit/>
          </a:bodyPr>
          <a:lstStyle/>
          <a:p>
            <a:pPr algn="just"/>
            <a:r>
              <a:rPr lang="ar-SA" sz="2800" b="1" dirty="0"/>
              <a:t>وقد اعتنى العلماء بجمع هذا الآيات وشرحها وبيان الأحكام التي تدل عليها وصنفوا في هذا الموضوع مصنفات كثيرة مثل كتاب : </a:t>
            </a:r>
          </a:p>
        </p:txBody>
      </p:sp>
      <p:sp>
        <p:nvSpPr>
          <p:cNvPr id="7" name="مستطيل 6"/>
          <p:cNvSpPr/>
          <p:nvPr/>
        </p:nvSpPr>
        <p:spPr>
          <a:xfrm>
            <a:off x="304800" y="2322493"/>
            <a:ext cx="9316571" cy="954107"/>
          </a:xfrm>
          <a:prstGeom prst="rect">
            <a:avLst/>
          </a:prstGeom>
        </p:spPr>
        <p:txBody>
          <a:bodyPr wrap="square">
            <a:spAutoFit/>
          </a:bodyPr>
          <a:lstStyle/>
          <a:p>
            <a:pPr algn="just"/>
            <a:r>
              <a:rPr lang="ar-SA" sz="2800" b="1" dirty="0"/>
              <a:t>- أحكام القرآن لأبي بكر أحمد بن علي الرازي المشهور بالجصاص المتوفى 370هـ . </a:t>
            </a:r>
          </a:p>
        </p:txBody>
      </p:sp>
      <p:sp>
        <p:nvSpPr>
          <p:cNvPr id="8" name="مستطيل 7"/>
          <p:cNvSpPr/>
          <p:nvPr/>
        </p:nvSpPr>
        <p:spPr>
          <a:xfrm>
            <a:off x="228600" y="3124200"/>
            <a:ext cx="9370359" cy="523220"/>
          </a:xfrm>
          <a:prstGeom prst="rect">
            <a:avLst/>
          </a:prstGeom>
        </p:spPr>
        <p:txBody>
          <a:bodyPr wrap="square">
            <a:spAutoFit/>
          </a:bodyPr>
          <a:lstStyle/>
          <a:p>
            <a:pPr algn="just"/>
            <a:r>
              <a:rPr lang="ar-SA" sz="2800" b="1" dirty="0"/>
              <a:t>- وكتاب أحكام القرآن الكريم لأبي بكر ابن العربي المتوفى سنة 543هـ . </a:t>
            </a:r>
          </a:p>
        </p:txBody>
      </p:sp>
    </p:spTree>
    <p:extLst>
      <p:ext uri="{BB962C8B-B14F-4D97-AF65-F5344CB8AC3E}">
        <p14:creationId xmlns:p14="http://schemas.microsoft.com/office/powerpoint/2010/main" val="3796749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381000" y="2884944"/>
            <a:ext cx="9067800" cy="2677656"/>
          </a:xfrm>
          <a:prstGeom prst="rect">
            <a:avLst/>
          </a:prstGeom>
        </p:spPr>
        <p:txBody>
          <a:bodyPr wrap="square">
            <a:spAutoFit/>
          </a:bodyPr>
          <a:lstStyle/>
          <a:p>
            <a:r>
              <a:rPr lang="ar-SA" sz="2800" b="1" dirty="0" smtClean="0"/>
              <a:t>- </a:t>
            </a:r>
            <a:r>
              <a:rPr lang="ar-SA" sz="2800" b="1" dirty="0" smtClean="0">
                <a:solidFill>
                  <a:schemeClr val="bg2">
                    <a:lumMod val="50000"/>
                  </a:schemeClr>
                </a:solidFill>
              </a:rPr>
              <a:t>ومن </a:t>
            </a:r>
            <a:r>
              <a:rPr lang="ar-SA" sz="2800" b="1" dirty="0">
                <a:solidFill>
                  <a:schemeClr val="bg2">
                    <a:lumMod val="50000"/>
                  </a:schemeClr>
                </a:solidFill>
              </a:rPr>
              <a:t>معرفة الكتاب </a:t>
            </a:r>
            <a:r>
              <a:rPr lang="ar-SA" sz="2800" b="1" dirty="0"/>
              <a:t>، المعرفة بالناسخ والمنسوخ من آيات القرآن الكريم ، وهذا النوع وإن كان قليلاً إلا أن معرفته لازمة للمجتهد ، ومن الكتب المؤلفة في هذا الباب كتاب (( الناسخ والمنسوخ )) للإمام  أبي جعفر محمد ابن أحمد المشهور بالنحاس ، والمتوفى سنة 338 هـ .</a:t>
            </a:r>
            <a:endParaRPr lang="en-US" sz="2800" b="1" dirty="0"/>
          </a:p>
          <a:p>
            <a:r>
              <a:rPr lang="ar-SA" sz="2800" b="1" dirty="0"/>
              <a:t>وعلى المجتهد ، فضلاً عما ذكر ، أن يعرف أسباب نزول الآيات المتعلقة بالأحكام ، لأن هذه المعرفة تعينه كثيراً على فهم المراد من الآية .</a:t>
            </a:r>
          </a:p>
        </p:txBody>
      </p:sp>
      <p:sp>
        <p:nvSpPr>
          <p:cNvPr id="6" name="مستطيل 5"/>
          <p:cNvSpPr/>
          <p:nvPr/>
        </p:nvSpPr>
        <p:spPr>
          <a:xfrm>
            <a:off x="381000" y="1524000"/>
            <a:ext cx="9067800" cy="954107"/>
          </a:xfrm>
          <a:prstGeom prst="rect">
            <a:avLst/>
          </a:prstGeom>
        </p:spPr>
        <p:txBody>
          <a:bodyPr wrap="square">
            <a:spAutoFit/>
          </a:bodyPr>
          <a:lstStyle/>
          <a:p>
            <a:r>
              <a:rPr lang="ar-SA" sz="2800" b="1" dirty="0"/>
              <a:t>فهذه الكتب ونحوها تسهّل على المجتهد في الوقت الحاضر </a:t>
            </a:r>
            <a:r>
              <a:rPr lang="ar-SA" sz="2800" b="1" dirty="0" err="1"/>
              <a:t>الوجوع</a:t>
            </a:r>
            <a:r>
              <a:rPr lang="ar-SA" sz="2800" b="1" dirty="0"/>
              <a:t> إلى آيات الأحكام وإدراك </a:t>
            </a:r>
            <a:r>
              <a:rPr lang="ar-SA" sz="2800" b="1" dirty="0" smtClean="0"/>
              <a:t> ما </a:t>
            </a:r>
            <a:r>
              <a:rPr lang="ar-SA" sz="2800" b="1" dirty="0"/>
              <a:t>تدل عليه من معان وأحكام .</a:t>
            </a:r>
            <a:endParaRPr lang="ar-SA" sz="2800" dirty="0"/>
          </a:p>
        </p:txBody>
      </p:sp>
    </p:spTree>
    <p:extLst>
      <p:ext uri="{BB962C8B-B14F-4D97-AF65-F5344CB8AC3E}">
        <p14:creationId xmlns:p14="http://schemas.microsoft.com/office/powerpoint/2010/main" val="3507730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81000" y="2133600"/>
            <a:ext cx="9117592" cy="3539430"/>
          </a:xfrm>
          <a:prstGeom prst="rect">
            <a:avLst/>
          </a:prstGeom>
        </p:spPr>
        <p:txBody>
          <a:bodyPr wrap="square">
            <a:spAutoFit/>
          </a:bodyPr>
          <a:lstStyle/>
          <a:p>
            <a:r>
              <a:rPr lang="ar-SA" sz="2800" b="1" dirty="0" smtClean="0"/>
              <a:t>بأن </a:t>
            </a:r>
            <a:r>
              <a:rPr lang="ar-SA" sz="2800" b="1" dirty="0"/>
              <a:t>يعرف المجتهد </a:t>
            </a:r>
            <a:r>
              <a:rPr lang="ar-SA" sz="2800" b="1" u="sng" dirty="0"/>
              <a:t>صحيحها من ضعيفها ، وحال رواتها ، ومدى عدالتهم وضبطهم وورعهم وفقههم </a:t>
            </a:r>
            <a:r>
              <a:rPr lang="ar-SA" sz="2800" b="1" dirty="0"/>
              <a:t>، ويعرف متواتر السنة من مشهورها وآحادها ، وأن يفهم معاني الأحاديث وأسباب ورودها ، ويعرف درجات الأحاديث في الصحة والقوة وقواعد الترجيح فيما بينها ، والناسخ والمنسوخ منها . ولا يشترط أن يعرف جميع الأحاديث بل يكفيه أن يعرف منها أحاديث الأحكام . ولا يشترط في معرفة هذه الأحاديث أن يحفظها عن ظهر قلب ، بل يكفيه أن تكون عنده كتب السنة الصحيحة ويعرف مواضع احاديث الأحكام فيها ، كما يكفيه أن تكون عنده كتب الجرح والتعديل لأئمة الحديث حتى يعرف حالة الرواة . </a:t>
            </a:r>
          </a:p>
        </p:txBody>
      </p:sp>
      <p:sp>
        <p:nvSpPr>
          <p:cNvPr id="5" name="مستطيل 4"/>
          <p:cNvSpPr/>
          <p:nvPr/>
        </p:nvSpPr>
        <p:spPr>
          <a:xfrm>
            <a:off x="6475456" y="1524000"/>
            <a:ext cx="2929007" cy="523220"/>
          </a:xfrm>
          <a:prstGeom prst="rect">
            <a:avLst/>
          </a:prstGeom>
        </p:spPr>
        <p:txBody>
          <a:bodyPr wrap="none">
            <a:spAutoFit/>
          </a:bodyPr>
          <a:lstStyle/>
          <a:p>
            <a:r>
              <a:rPr lang="ar-SA" sz="2800" b="1" dirty="0">
                <a:solidFill>
                  <a:srgbClr val="C00000"/>
                </a:solidFill>
              </a:rPr>
              <a:t>ثالثاً </a:t>
            </a:r>
            <a:r>
              <a:rPr lang="ar-SA" sz="2800" b="1" dirty="0" smtClean="0">
                <a:solidFill>
                  <a:srgbClr val="C00000"/>
                </a:solidFill>
              </a:rPr>
              <a:t>◄ </a:t>
            </a:r>
            <a:r>
              <a:rPr lang="ar-SA" sz="2800" b="1" dirty="0" smtClean="0"/>
              <a:t>معرفة </a:t>
            </a:r>
            <a:r>
              <a:rPr lang="ar-SA" sz="2800" b="1" dirty="0"/>
              <a:t>السنة : </a:t>
            </a:r>
            <a:endParaRPr lang="en-US" sz="2800" b="1" dirty="0"/>
          </a:p>
        </p:txBody>
      </p:sp>
    </p:spTree>
    <p:extLst>
      <p:ext uri="{BB962C8B-B14F-4D97-AF65-F5344CB8AC3E}">
        <p14:creationId xmlns:p14="http://schemas.microsoft.com/office/powerpoint/2010/main" val="212658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28600" y="2819400"/>
            <a:ext cx="9372600" cy="3108543"/>
          </a:xfrm>
          <a:prstGeom prst="rect">
            <a:avLst/>
          </a:prstGeom>
        </p:spPr>
        <p:txBody>
          <a:bodyPr wrap="square">
            <a:spAutoFit/>
          </a:bodyPr>
          <a:lstStyle/>
          <a:p>
            <a:pPr algn="just"/>
            <a:r>
              <a:rPr lang="ar-SA" sz="2800" b="1" dirty="0"/>
              <a:t>	وقد اعتنى العلماء بجمع أحاديث الأحكام ، وصنفوا فيها المصنفات ، ورتبوها حسب أبواب الفقه ، وشرحوها الشروح المختصرة والمطولة ، وبينوا ما فيها من أحكام ومقارنتها بمذاهب فقهاء الأمصار ، وتكلموا عن أسانيدها ، مما سهل على المجتهد الوصول إلى أحاديث الأحكام ، والتعرف على معانيها وأحكامها ، ومن هذه الكتب (( نيل الأوطار شرح منتقى الأخبار )) للشيخ محمد بن علي الشوكاني فضلاً عن كتب السنة الصحيحة وشروحها التي لم تقتصر على أحاديث الأحكام .</a:t>
            </a:r>
            <a:endParaRPr lang="en-US" sz="2800" b="1" dirty="0"/>
          </a:p>
        </p:txBody>
      </p:sp>
      <p:sp>
        <p:nvSpPr>
          <p:cNvPr id="5" name="مستطيل 4"/>
          <p:cNvSpPr/>
          <p:nvPr/>
        </p:nvSpPr>
        <p:spPr>
          <a:xfrm>
            <a:off x="228600" y="1466671"/>
            <a:ext cx="9359153" cy="1384995"/>
          </a:xfrm>
          <a:prstGeom prst="rect">
            <a:avLst/>
          </a:prstGeom>
        </p:spPr>
        <p:txBody>
          <a:bodyPr wrap="square">
            <a:spAutoFit/>
          </a:bodyPr>
          <a:lstStyle/>
          <a:p>
            <a:r>
              <a:rPr lang="ar-SA" sz="2800" b="1" dirty="0"/>
              <a:t>وإنما قلنا : يكفيه ما ذكرنا ، لأن الوصول إلى معرفة السنة على الوجه الذي ذكرناه من قبل المجتهد نفيه أصبح من الأمور العسيرة في الوقت الحاضر ، فلا بد من الاعتماد والتعويل على علماء الحديث وأئمتهم . </a:t>
            </a:r>
            <a:endParaRPr lang="en-US" sz="2800" b="1" dirty="0"/>
          </a:p>
        </p:txBody>
      </p:sp>
    </p:spTree>
    <p:extLst>
      <p:ext uri="{BB962C8B-B14F-4D97-AF65-F5344CB8AC3E}">
        <p14:creationId xmlns:p14="http://schemas.microsoft.com/office/powerpoint/2010/main" val="3163228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81000" y="2286000"/>
            <a:ext cx="9004468" cy="2677656"/>
          </a:xfrm>
          <a:prstGeom prst="rect">
            <a:avLst/>
          </a:prstGeom>
        </p:spPr>
        <p:txBody>
          <a:bodyPr wrap="square">
            <a:spAutoFit/>
          </a:bodyPr>
          <a:lstStyle/>
          <a:p>
            <a:pPr algn="just"/>
            <a:r>
              <a:rPr lang="ar-SA" sz="2800" b="1" dirty="0"/>
              <a:t>	علم أصول الفقه ضروري لكل مجتهد وفقيه ، كما ذكرنا في المقدمة ، إذ بهذا العلم يعرف المجتهد أدلة الشرع وترتيبها في </a:t>
            </a:r>
            <a:r>
              <a:rPr lang="ar-SA" sz="2800" b="1" dirty="0" smtClean="0"/>
              <a:t>الرجوع </a:t>
            </a:r>
            <a:r>
              <a:rPr lang="ar-SA" sz="2800" b="1" dirty="0"/>
              <a:t>إليها وطرق استنباط الأحكام منها ، وأوجه دلالات الألفاظ على معانيها وقوة هذه الدلالات ، وما يقدم منها وما يؤخر ، وقواعد الترجيح بين الأدلة إلى غير ذلك مما يبحثه علم أصول الفقه . وقد ألف العلماء قديماً و حديثاً المصنفات الكثيرة في هذا العلم مما جعل من الميسور على العلماء الوقوف على أبحاثه وقواعده.</a:t>
            </a:r>
            <a:endParaRPr lang="en-US" sz="2800" b="1" dirty="0"/>
          </a:p>
        </p:txBody>
      </p:sp>
      <p:sp>
        <p:nvSpPr>
          <p:cNvPr id="5" name="مستطيل 4"/>
          <p:cNvSpPr/>
          <p:nvPr/>
        </p:nvSpPr>
        <p:spPr>
          <a:xfrm>
            <a:off x="5395273" y="1524000"/>
            <a:ext cx="3990195" cy="523220"/>
          </a:xfrm>
          <a:prstGeom prst="rect">
            <a:avLst/>
          </a:prstGeom>
        </p:spPr>
        <p:txBody>
          <a:bodyPr wrap="none">
            <a:spAutoFit/>
          </a:bodyPr>
          <a:lstStyle/>
          <a:p>
            <a:r>
              <a:rPr lang="ar-SA" sz="2800" b="1" dirty="0">
                <a:solidFill>
                  <a:srgbClr val="C00000"/>
                </a:solidFill>
              </a:rPr>
              <a:t>رابعاً </a:t>
            </a:r>
            <a:r>
              <a:rPr lang="ar-SA" sz="2800" b="1" dirty="0" smtClean="0">
                <a:solidFill>
                  <a:srgbClr val="C00000"/>
                </a:solidFill>
              </a:rPr>
              <a:t>◄ </a:t>
            </a:r>
            <a:r>
              <a:rPr lang="ar-SA" sz="2800" b="1" dirty="0"/>
              <a:t>المعرفة بأصول الفقه : </a:t>
            </a:r>
            <a:endParaRPr lang="en-US" sz="2800" b="1" dirty="0"/>
          </a:p>
        </p:txBody>
      </p:sp>
    </p:spTree>
    <p:extLst>
      <p:ext uri="{BB962C8B-B14F-4D97-AF65-F5344CB8AC3E}">
        <p14:creationId xmlns:p14="http://schemas.microsoft.com/office/powerpoint/2010/main" val="1336810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28600" y="3581400"/>
            <a:ext cx="9365517" cy="2246769"/>
          </a:xfrm>
          <a:prstGeom prst="rect">
            <a:avLst/>
          </a:prstGeom>
        </p:spPr>
        <p:txBody>
          <a:bodyPr wrap="square">
            <a:spAutoFit/>
          </a:bodyPr>
          <a:lstStyle/>
          <a:p>
            <a:r>
              <a:rPr lang="ar-SA" sz="2800" b="1" dirty="0" smtClean="0"/>
              <a:t>ومن </a:t>
            </a:r>
            <a:r>
              <a:rPr lang="ar-SA" sz="2800" b="1" dirty="0"/>
              <a:t>شروط الاجتهاد معرفة مقاصد الشريعة وعلل الأحكام ومصالح الناس ، حتى يمكن استنباط الأحكام التي لم تنص عليها الشريعة ، بطريق القياس ، أو بناء على المصلحة وعادات الناس التي ألفوها في معاملاتهم وتحقق لم مصالحهم ، ولهذا كان من لوازم مراعاة مصالح الناس واستنباط الأحكام بناء عليها : الإحاطة بأعراف وعادات الناس ، لأن مراعاتها مراعاة لمصالحهم المشروعة . </a:t>
            </a:r>
            <a:endParaRPr lang="en-US" sz="2800" b="1" dirty="0"/>
          </a:p>
        </p:txBody>
      </p:sp>
      <p:sp>
        <p:nvSpPr>
          <p:cNvPr id="5" name="مستطيل 4"/>
          <p:cNvSpPr/>
          <p:nvPr/>
        </p:nvSpPr>
        <p:spPr>
          <a:xfrm>
            <a:off x="381000" y="2017693"/>
            <a:ext cx="9056323" cy="954107"/>
          </a:xfrm>
          <a:prstGeom prst="rect">
            <a:avLst/>
          </a:prstGeom>
        </p:spPr>
        <p:txBody>
          <a:bodyPr wrap="square">
            <a:spAutoFit/>
          </a:bodyPr>
          <a:lstStyle/>
          <a:p>
            <a:r>
              <a:rPr lang="ar-SA" sz="2800" b="1" dirty="0" smtClean="0"/>
              <a:t>وعلى </a:t>
            </a:r>
            <a:r>
              <a:rPr lang="ar-SA" sz="2800" b="1" dirty="0"/>
              <a:t>المجتهد أن يعرف مواضع الإجماع حتى يكون على بينة منها ، فلا يخالفها في المسائل التي يتصدى لبحثها والاجتهاد فيها . </a:t>
            </a:r>
            <a:endParaRPr lang="en-US" sz="2800" b="1" dirty="0"/>
          </a:p>
        </p:txBody>
      </p:sp>
      <p:sp>
        <p:nvSpPr>
          <p:cNvPr id="6" name="مستطيل 5"/>
          <p:cNvSpPr/>
          <p:nvPr/>
        </p:nvSpPr>
        <p:spPr>
          <a:xfrm>
            <a:off x="4797911" y="1457980"/>
            <a:ext cx="4639412" cy="523220"/>
          </a:xfrm>
          <a:prstGeom prst="rect">
            <a:avLst/>
          </a:prstGeom>
        </p:spPr>
        <p:txBody>
          <a:bodyPr wrap="none">
            <a:spAutoFit/>
          </a:bodyPr>
          <a:lstStyle/>
          <a:p>
            <a:r>
              <a:rPr lang="ar-SA" sz="2800" b="1" dirty="0">
                <a:solidFill>
                  <a:srgbClr val="C00000"/>
                </a:solidFill>
              </a:rPr>
              <a:t>خامساً </a:t>
            </a:r>
            <a:r>
              <a:rPr lang="ar-SA" sz="2800" b="1" dirty="0" smtClean="0">
                <a:solidFill>
                  <a:srgbClr val="C00000"/>
                </a:solidFill>
              </a:rPr>
              <a:t>◄ </a:t>
            </a:r>
            <a:r>
              <a:rPr lang="ar-SA" sz="2800" b="1" dirty="0"/>
              <a:t>المعرفة بمواضع الإجماع : </a:t>
            </a:r>
            <a:endParaRPr lang="en-US" sz="2800" b="1" dirty="0"/>
          </a:p>
        </p:txBody>
      </p:sp>
      <p:sp>
        <p:nvSpPr>
          <p:cNvPr id="7" name="مستطيل 6"/>
          <p:cNvSpPr/>
          <p:nvPr/>
        </p:nvSpPr>
        <p:spPr>
          <a:xfrm>
            <a:off x="5750255" y="3058180"/>
            <a:ext cx="3552576" cy="523220"/>
          </a:xfrm>
          <a:prstGeom prst="rect">
            <a:avLst/>
          </a:prstGeom>
        </p:spPr>
        <p:txBody>
          <a:bodyPr wrap="none">
            <a:spAutoFit/>
          </a:bodyPr>
          <a:lstStyle/>
          <a:p>
            <a:r>
              <a:rPr lang="ar-SA" sz="2800" b="1" dirty="0">
                <a:solidFill>
                  <a:srgbClr val="C00000"/>
                </a:solidFill>
              </a:rPr>
              <a:t>سادساً </a:t>
            </a:r>
            <a:r>
              <a:rPr lang="ar-SA" sz="2800" b="1" dirty="0" smtClean="0">
                <a:solidFill>
                  <a:srgbClr val="C00000"/>
                </a:solidFill>
              </a:rPr>
              <a:t>◄ </a:t>
            </a:r>
            <a:r>
              <a:rPr lang="ar-SA" sz="2800" b="1" dirty="0"/>
              <a:t>مقاصد الشريعة : </a:t>
            </a:r>
            <a:endParaRPr lang="en-US" sz="2800" b="1" dirty="0"/>
          </a:p>
        </p:txBody>
      </p:sp>
    </p:spTree>
    <p:extLst>
      <p:ext uri="{BB962C8B-B14F-4D97-AF65-F5344CB8AC3E}">
        <p14:creationId xmlns:p14="http://schemas.microsoft.com/office/powerpoint/2010/main" val="654972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04800" y="2514600"/>
            <a:ext cx="9296400" cy="2677656"/>
          </a:xfrm>
          <a:prstGeom prst="rect">
            <a:avLst/>
          </a:prstGeom>
        </p:spPr>
        <p:txBody>
          <a:bodyPr wrap="square">
            <a:spAutoFit/>
          </a:bodyPr>
          <a:lstStyle/>
          <a:p>
            <a:pPr algn="just"/>
            <a:r>
              <a:rPr lang="ar-SA" sz="2800" b="1" dirty="0" smtClean="0"/>
              <a:t>وهناك </a:t>
            </a:r>
            <a:r>
              <a:rPr lang="ar-SA" sz="2800" b="1" dirty="0"/>
              <a:t>شرط ، وهو في رأينا ، شرط ضروري وإن لم ينص عليه الأصوليون صراحة ،وهو أن يكون عند العالم استعداد فطري للاجتهاد ، بأن تكون له عقلية فقهية مع لطافة إدراك ، وصفاء ذهن ، ونفاذ بصيره ، وحسن فهم ، وحدة ذكاء . إذ بدون هذا الاستعداد الفطري لا يستطيع الشخص أن يكون مجتهداً وإن تعلم آلة الاجتهاد التي ذكرناها في شروطه ، لأنها إذا لم تصادف استعداداً فطرياً للاجتهاد لا تجعل الشخص مجتهداً . </a:t>
            </a:r>
            <a:endParaRPr lang="en-US" sz="2800" b="1" dirty="0"/>
          </a:p>
        </p:txBody>
      </p:sp>
      <p:sp>
        <p:nvSpPr>
          <p:cNvPr id="5" name="مستطيل 4"/>
          <p:cNvSpPr/>
          <p:nvPr/>
        </p:nvSpPr>
        <p:spPr>
          <a:xfrm>
            <a:off x="4800600" y="1600200"/>
            <a:ext cx="4685898" cy="523220"/>
          </a:xfrm>
          <a:prstGeom prst="rect">
            <a:avLst/>
          </a:prstGeom>
        </p:spPr>
        <p:txBody>
          <a:bodyPr wrap="none">
            <a:spAutoFit/>
          </a:bodyPr>
          <a:lstStyle/>
          <a:p>
            <a:r>
              <a:rPr lang="ar-SA" sz="2800" b="1" dirty="0">
                <a:solidFill>
                  <a:srgbClr val="C00000"/>
                </a:solidFill>
              </a:rPr>
              <a:t>سابعاً </a:t>
            </a:r>
            <a:r>
              <a:rPr lang="ar-SA" sz="2800" b="1" dirty="0" smtClean="0">
                <a:solidFill>
                  <a:srgbClr val="C00000"/>
                </a:solidFill>
              </a:rPr>
              <a:t>◄ </a:t>
            </a:r>
            <a:r>
              <a:rPr lang="ar-SA" sz="2800" b="1" dirty="0"/>
              <a:t>الاستعداد الفطري للاجتهاد : </a:t>
            </a:r>
            <a:endParaRPr lang="en-US" sz="2800" b="1" dirty="0"/>
          </a:p>
        </p:txBody>
      </p:sp>
    </p:spTree>
    <p:extLst>
      <p:ext uri="{BB962C8B-B14F-4D97-AF65-F5344CB8AC3E}">
        <p14:creationId xmlns:p14="http://schemas.microsoft.com/office/powerpoint/2010/main" val="490880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609600" y="1981200"/>
            <a:ext cx="8610600" cy="2246769"/>
          </a:xfrm>
          <a:prstGeom prst="rect">
            <a:avLst/>
          </a:prstGeom>
        </p:spPr>
        <p:txBody>
          <a:bodyPr wrap="square">
            <a:spAutoFit/>
          </a:bodyPr>
          <a:lstStyle/>
          <a:p>
            <a:pPr algn="just"/>
            <a:r>
              <a:rPr lang="ar-SA" sz="2800" b="1" dirty="0"/>
              <a:t>وليس في قولنا هذا غرابة ، فإن تعلم الإنسان اللغة العربية وعلومها وأوزان الشعر لا تجعله شاعراً إذا لم يكن عنده استعداد فطري للشعر . </a:t>
            </a:r>
            <a:endParaRPr lang="en-US" sz="2800" b="1" dirty="0"/>
          </a:p>
          <a:p>
            <a:pPr algn="just"/>
            <a:r>
              <a:rPr lang="ar-SA" sz="2800" b="1" dirty="0"/>
              <a:t>فكذلك الحال في الاجتهاد .. ونوابغ المجتهدين ما كانوا أكثر من غيرهم معرفة بعلوم الاجتهاد ووسائله وآلاته ، وإنما كانوا أكثر من غيرهم في القابلية على الاجتهاد وفي الاستعداد الفطري له . </a:t>
            </a:r>
            <a:endParaRPr lang="en-US" sz="2800" b="1" dirty="0"/>
          </a:p>
        </p:txBody>
      </p:sp>
    </p:spTree>
    <p:extLst>
      <p:ext uri="{BB962C8B-B14F-4D97-AF65-F5344CB8AC3E}">
        <p14:creationId xmlns:p14="http://schemas.microsoft.com/office/powerpoint/2010/main" val="356539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2491</TotalTime>
  <Words>1082</Words>
  <Application>Microsoft Office PowerPoint</Application>
  <PresentationFormat>A4 Paper (210x297 mm)</PresentationFormat>
  <Paragraphs>50</Paragraphs>
  <Slides>17</Slides>
  <Notes>0</Notes>
  <HiddenSlides>0</HiddenSlides>
  <MMClips>0</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Office Theme</vt:lpstr>
      <vt:lpstr>عرض تقديمي في PowerPoint</vt:lpstr>
      <vt:lpstr>المحاضرة الثانية عشر</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191</cp:revision>
  <dcterms:created xsi:type="dcterms:W3CDTF">2009-10-14T19:14:34Z</dcterms:created>
  <dcterms:modified xsi:type="dcterms:W3CDTF">2011-11-15T19:57:36Z</dcterms:modified>
</cp:coreProperties>
</file>