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71" d="100"/>
          <a:sy n="71" d="100"/>
        </p:scale>
        <p:origin x="-88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المحاضرة الثالثة عشر</a:t>
            </a:r>
            <a:endParaRPr lang="ar-SA" b="1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6000" b="1" dirty="0" smtClean="0"/>
              <a:t>تابع .. الاجتهاد</a:t>
            </a:r>
            <a:endParaRPr lang="ar-SA" sz="6000" b="1" dirty="0"/>
          </a:p>
        </p:txBody>
      </p:sp>
    </p:spTree>
    <p:extLst>
      <p:ext uri="{BB962C8B-B14F-4D97-AF65-F5344CB8AC3E}">
        <p14:creationId xmlns:p14="http://schemas.microsoft.com/office/powerpoint/2010/main" val="16832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58588" y="3962400"/>
            <a:ext cx="899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مثل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u="sng" dirty="0"/>
              <a:t>وجوب الصلاة</a:t>
            </a:r>
            <a:r>
              <a:rPr lang="ar-SA" sz="2800" b="1" dirty="0"/>
              <a:t> ، </a:t>
            </a:r>
            <a:r>
              <a:rPr lang="ar-SA" sz="2800" b="1" u="sng" dirty="0"/>
              <a:t>والصيام</a:t>
            </a:r>
            <a:r>
              <a:rPr lang="ar-SA" sz="2800" b="1" dirty="0"/>
              <a:t> ، </a:t>
            </a:r>
            <a:r>
              <a:rPr lang="ar-SA" sz="2800" b="1" u="sng" dirty="0"/>
              <a:t>وحرمة الزنى</a:t>
            </a:r>
            <a:r>
              <a:rPr lang="ar-SA" sz="2800" b="1" dirty="0"/>
              <a:t> ، ونحو ذلك مما وردت فيه نصوص قطعية ، شاع أمرها ، وعرفها  الجاهل والعالم على حد سواء ، ولم يعذر أحد بجهلها . 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72000" y="609600"/>
            <a:ext cx="4648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ما يجوز الاجتهاد فيه ، وما لا يجوز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533400" y="2120205"/>
            <a:ext cx="88929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ليست الأحكام الشرعية كلها تصلح أن تكون محل اجتهاد ، ولهذا قال بعض علماء الأصول : ( المجتهد فيه هو كل حكم شرعي ليس فيه دليل قطعي ) ، أي إن الأحكام الشرعية التي فيها أدلة قطعية لا تحتمل الاجتهاد والاختلاف ،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5046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06506" y="3048000"/>
            <a:ext cx="8915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فإذا </a:t>
            </a:r>
            <a:r>
              <a:rPr lang="ar-SA" sz="2800" b="1" dirty="0"/>
              <a:t>كانت نصوصاً ظنية الثبوت ، وهذه تكون في السنة ، بحث المجتهد عن مدى ثبوت النص ومقدار صحة سنده وقوته والوثوق برواته والركون إليهم ، ونحو ذلك مما يقضيه البحث والنظر . والمجتهدون يختلفون في هذه المسائل اختلافاً كبيراً ، فقد يثبت هذا الحديث عند مجتهد ولا يثبت عند مجتهد آخر فلا يعمل به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62000" y="16764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- أما الأحكام التي لم ترد فيها </a:t>
            </a:r>
            <a:r>
              <a:rPr lang="ar-SA" sz="2800" b="1" dirty="0">
                <a:solidFill>
                  <a:srgbClr val="FF0000"/>
                </a:solidFill>
              </a:rPr>
              <a:t>نصوص قطعية </a:t>
            </a:r>
            <a:r>
              <a:rPr lang="ar-SA" sz="2800" b="1" dirty="0"/>
              <a:t>، وإنما وردت فيها نصوص ظنية الثبوت أو الدلالة ، فهي التي يجري فيها الاجتهاد . </a:t>
            </a:r>
          </a:p>
        </p:txBody>
      </p:sp>
    </p:spTree>
    <p:extLst>
      <p:ext uri="{BB962C8B-B14F-4D97-AF65-F5344CB8AC3E}">
        <p14:creationId xmlns:p14="http://schemas.microsoft.com/office/powerpoint/2010/main" val="48614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3400" y="3657600"/>
            <a:ext cx="8991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بل </a:t>
            </a:r>
            <a:r>
              <a:rPr lang="ar-SA" sz="2800" b="1" dirty="0"/>
              <a:t>أنهم قد يختلفون في بعض هذه الموازين فيكون اختلافهم في الاستنباط واسعاً ، كما في اختلافهم في موجب الأمر والنهي ، وفي دلالة العام على أفراده أهي قطعية أم ظنية ، والمطلق وعلاقته بالمقيد وغير ذلك مما أشرنا إلى بعضه في مواضعه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81000" y="167640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أما الأحكام </a:t>
            </a:r>
            <a:r>
              <a:rPr lang="ar-SA" sz="2800" b="1" dirty="0">
                <a:solidFill>
                  <a:srgbClr val="FF0000"/>
                </a:solidFill>
              </a:rPr>
              <a:t>الظنية الدلالة</a:t>
            </a:r>
            <a:r>
              <a:rPr lang="ar-SA" sz="2800" b="1" dirty="0"/>
              <a:t> ، فإن الاجتهاد فيها ينصب على كشف المعنى المراد منها ، بالتعرف على قوة دلالة اللفظ على المعنى وترجيح دلالة على أخرى ، والفقهاء يختلفون في هذه الأمور ، وإن كانوا يتفقون على الموازين العامة والقواعد الضابطة لدلالات الألفاظ وترجيح بعضها على بعض </a:t>
            </a:r>
            <a:r>
              <a:rPr lang="ar-SA" sz="2800" b="1" dirty="0" smtClean="0"/>
              <a:t>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4803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09600" y="2690336"/>
            <a:ext cx="8763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- ويجري </a:t>
            </a:r>
            <a:r>
              <a:rPr lang="ar-SA" sz="2800" b="1" dirty="0"/>
              <a:t>الاجتهاد أيضاً في المسائل التي لم يرد نص من الشارع بشأنها ، فيضطر المجتهد إلى اللجوء إلى دلائل الشريعة الأخرى من قياس وغيره ، ولا </a:t>
            </a:r>
            <a:r>
              <a:rPr lang="ar-SA" sz="2800" b="1" dirty="0" smtClean="0"/>
              <a:t>شك </a:t>
            </a:r>
            <a:r>
              <a:rPr lang="ar-SA" sz="2800" b="1" dirty="0"/>
              <a:t>أن أنظار المجتهدين يختلف في مدى صحة هذه الأدلة وفي كيفية الاستنباط منها وفي الأحكام المستنبطة بناء عليها . </a:t>
            </a:r>
          </a:p>
        </p:txBody>
      </p:sp>
    </p:spTree>
    <p:extLst>
      <p:ext uri="{BB962C8B-B14F-4D97-AF65-F5344CB8AC3E}">
        <p14:creationId xmlns:p14="http://schemas.microsoft.com/office/powerpoint/2010/main" val="105711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09600" y="1741944"/>
            <a:ext cx="8839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	</a:t>
            </a:r>
            <a:r>
              <a:rPr lang="ar-SA" sz="2800" b="1" dirty="0">
                <a:solidFill>
                  <a:srgbClr val="FF0000"/>
                </a:solidFill>
              </a:rPr>
              <a:t>الاجتهاد</a:t>
            </a:r>
            <a:r>
              <a:rPr lang="ar-SA" sz="2800" b="1" dirty="0"/>
              <a:t> لا يقيده زمان ولا مكان ، </a:t>
            </a:r>
            <a:r>
              <a:rPr lang="ar-SA" sz="2800" b="1" dirty="0">
                <a:solidFill>
                  <a:srgbClr val="FF0000"/>
                </a:solidFill>
              </a:rPr>
              <a:t>بمعنى :</a:t>
            </a:r>
            <a:r>
              <a:rPr lang="ar-SA" sz="2800" b="1" dirty="0"/>
              <a:t> أنه ليس مخصوصاً بوقت دون وقت ولا بمكان دون مكان ، لأن مبناه توافر شروطه في الشخص ، وهذا أمر ممكن في كل عصر ، فلا يجوز قصره على زمان دون زمان ، فإن فضل الله واسع غير محصور بالمتقدمين دون المتأخرين ، وقد نص أهل العلم على أنه لا يجوز أن يخلو زمان من مجتهد قائم يبين للناس ما نزل ربهم إليهم وبلغه سيدنا محمد </a:t>
            </a:r>
            <a:r>
              <a:rPr lang="ar-SA" sz="2800" b="1" dirty="0" smtClean="0"/>
              <a:t>صلى الله عليه وسلم .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800600" y="533400"/>
            <a:ext cx="4419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الاجتهاد لا يقيد بالزمان والمكان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533400" y="4419600"/>
            <a:ext cx="8839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وما </a:t>
            </a:r>
            <a:r>
              <a:rPr lang="ar-SA" sz="2800" b="1" dirty="0"/>
              <a:t>أفتى </a:t>
            </a:r>
            <a:r>
              <a:rPr lang="ar-SA" sz="2800" b="1" dirty="0" smtClean="0"/>
              <a:t>به بعض العلماء من القول بسد باب الاجتهاد كان مبعثه الحرص على الشريعة من عبث </a:t>
            </a:r>
            <a:r>
              <a:rPr lang="ar-SA" sz="2800" b="1" dirty="0"/>
              <a:t>الجهال أدعياء الاجتهاد ، وينصرف قولهم إلى هؤلاء دون أهل العلم وأرباب الاجتهاد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5302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99247" y="1828800"/>
            <a:ext cx="8534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وعلى هذا ف</a:t>
            </a:r>
            <a:r>
              <a:rPr lang="ar-SA" sz="2800" b="1" dirty="0">
                <a:solidFill>
                  <a:srgbClr val="FF0000"/>
                </a:solidFill>
              </a:rPr>
              <a:t>الاجتهاد</a:t>
            </a:r>
            <a:r>
              <a:rPr lang="ar-SA" sz="2800" b="1" dirty="0"/>
              <a:t> باقٍ إلى يوم القيامة ، ومباح للجميع ، بشرط أن تكمل في الشخص أدوات الاجتهاد وشروطه ، فلا يرقى إلى هذه المرتبة وهذا المنصب الشريف إلا </a:t>
            </a:r>
            <a:r>
              <a:rPr lang="ar-SA" sz="2800" b="1" dirty="0"/>
              <a:t>أ</a:t>
            </a:r>
            <a:r>
              <a:rPr lang="ar-SA" sz="2800" b="1" dirty="0" smtClean="0"/>
              <a:t>هله </a:t>
            </a:r>
            <a:r>
              <a:rPr lang="ar-SA" sz="2800" b="1" dirty="0"/>
              <a:t>وهم أهل الاجتهاد حقاً ، فليس الاجتهاد إذن ، حكراً على طائفة معينة ، أو سلالة معينة ، أو بلد معين ، أو عصر دون عصر ، وإنما هو مباح لجميع الخلق بشروطه ، لأن شرع الله لجميع البشر وعليهم أن يتدبروا ويفهموا أحكامه ، قال تعالى : { أفلا يتدبرون القرآن أم على قلوب أقفالها } </a:t>
            </a:r>
            <a:r>
              <a:rPr lang="en-US" sz="2800" b="1" dirty="0"/>
              <a:t>]  </a:t>
            </a:r>
            <a:r>
              <a:rPr lang="ar-SA" sz="2800" b="1" dirty="0"/>
              <a:t>طه : 114</a:t>
            </a:r>
            <a:r>
              <a:rPr lang="en-US" sz="2800" b="1" dirty="0"/>
              <a:t> [ </a:t>
            </a:r>
            <a:r>
              <a:rPr lang="ar-SA" sz="2800" b="1" dirty="0"/>
              <a:t>  .</a:t>
            </a:r>
          </a:p>
        </p:txBody>
      </p:sp>
    </p:spTree>
    <p:extLst>
      <p:ext uri="{BB962C8B-B14F-4D97-AF65-F5344CB8AC3E}">
        <p14:creationId xmlns:p14="http://schemas.microsoft.com/office/powerpoint/2010/main" val="371278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5800" y="441960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وهو </a:t>
            </a:r>
            <a:r>
              <a:rPr lang="ar-SA" sz="2800" b="1" dirty="0"/>
              <a:t>إن أصاب في اجتهاده فله أجران ، وإن أخطأ فله أجر واحد ، وبهذا جاء الحديث الشريف عن 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إذ يقول </a:t>
            </a:r>
            <a:r>
              <a:rPr lang="ar-SA" sz="2800" b="1" dirty="0" smtClean="0"/>
              <a:t>:( </a:t>
            </a:r>
            <a:r>
              <a:rPr lang="ar-SA" sz="2800" b="1" dirty="0"/>
              <a:t>إذا اجتهد الحاكم فأصاب فله أجران ، وإن أخطأ فله أجر واحد </a:t>
            </a:r>
            <a:r>
              <a:rPr lang="ar-SA" sz="2800" b="1" dirty="0" smtClean="0"/>
              <a:t>) </a:t>
            </a:r>
            <a:r>
              <a:rPr lang="ar-SA" sz="2800" b="1" dirty="0"/>
              <a:t>.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7010400" y="609600"/>
            <a:ext cx="22098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حكم الاجتهاد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457200" y="1752600"/>
            <a:ext cx="8789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الاجتهاد </a:t>
            </a:r>
            <a:r>
              <a:rPr lang="ar-SA" sz="2800" b="1" dirty="0">
                <a:solidFill>
                  <a:srgbClr val="FF0000"/>
                </a:solidFill>
              </a:rPr>
              <a:t>واجب</a:t>
            </a:r>
            <a:r>
              <a:rPr lang="ar-SA" sz="2800" b="1" dirty="0"/>
              <a:t> على من كان أهلاً له بأن قامت فيه ملكة الاجتهاد وتهيأت له أسبابه ووسائله . 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381000" y="2882205"/>
            <a:ext cx="899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وعلى المجتهد أن يصل إلى الحكم الشرعي بطريق النظر والبحث في الأدلة وما يؤدي إليه اجتهاده هو الحكم الشرعي في حقه ، الواجب اتباعه ، فلا يجوز له تركه تقليداً لغيره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61244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3400" y="1715631"/>
            <a:ext cx="8915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الاجتهاد </a:t>
            </a:r>
            <a:r>
              <a:rPr lang="ar-SA" sz="2800" b="1" dirty="0"/>
              <a:t>مبناه النظر واستفراغ الوسع والطاقة للوصول إلى </a:t>
            </a:r>
            <a:r>
              <a:rPr lang="ar-SA" sz="2800" b="1" dirty="0">
                <a:solidFill>
                  <a:srgbClr val="C00000"/>
                </a:solidFill>
              </a:rPr>
              <a:t>الحكم الشرعي </a:t>
            </a:r>
            <a:r>
              <a:rPr lang="ar-SA" sz="2800" b="1" dirty="0"/>
              <a:t>، فإذا بحث المجتهد في مسألة ، وأمعن النظر فيها ، وبذل غاية جهده حتى توصل إلى حكم في المسألة ، وكان هذا الحكم هو الواجب في حقه ، وهو الذي يفتي به ، ولكن إذا تغير اجتهاده في هذه المسألة ذاتها فعليه أن يعمل بمقتضى اجتهاده الجديد ، ويفتي به ويترك قوله الأول .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324600" y="533400"/>
            <a:ext cx="28194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تغير الاجتهاد ونقضه</a:t>
            </a:r>
            <a:r>
              <a:rPr lang="ar-SA" sz="2800" dirty="0"/>
              <a:t> :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73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3124200"/>
            <a:ext cx="8991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sz="2800" b="1" dirty="0"/>
          </a:p>
          <a:p>
            <a:r>
              <a:rPr lang="ar-SA" sz="2800" b="1" dirty="0" smtClean="0"/>
              <a:t>لأن </a:t>
            </a:r>
            <a:r>
              <a:rPr lang="ar-SA" sz="2800" b="1" dirty="0"/>
              <a:t>القاعدة : إن الاجتهاد لا ينقض بمثله ، ولكن لو عرضت مسألة أخرى مثل الأولى على الحاكم نفسه ، وبدا له رأي جديد في هذه المسألة ، فإن عليه أن يحكم باجتهاده الجديد ،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81000" y="19050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وإذا كان المجتهد حاكماً وقضى في مسألة بحكم معين حسب اجتهاده ، فلا يجوز لحاكم آخر نقض هذا الاجتهاد . </a:t>
            </a:r>
          </a:p>
        </p:txBody>
      </p:sp>
    </p:spTree>
    <p:extLst>
      <p:ext uri="{BB962C8B-B14F-4D97-AF65-F5344CB8AC3E}">
        <p14:creationId xmlns:p14="http://schemas.microsoft.com/office/powerpoint/2010/main" val="389844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23900" y="4572000"/>
            <a:ext cx="8724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/>
            <a:r>
              <a:rPr lang="ar-SA" sz="2800" b="1" dirty="0" smtClean="0"/>
              <a:t>- أما </a:t>
            </a:r>
            <a:r>
              <a:rPr lang="ar-SA" sz="2800" b="1" dirty="0"/>
              <a:t>إذا كان الاجتهاد مخالفاً للنص القطعي ، فإنه ينقض ولا عبرة به ، إذ ليس هو في الحقيقة اجتهاداً 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81000" y="18288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 algn="just"/>
            <a:r>
              <a:rPr lang="ar-SA" sz="2800" b="1" dirty="0" smtClean="0"/>
              <a:t>- أما </a:t>
            </a:r>
            <a:r>
              <a:rPr lang="ar-SA" sz="2800" b="1" dirty="0"/>
              <a:t>ما حكم به أولاً فلا ينتقض بل يمضي ، وهذا يعني أن السوابق القضائية لا تفيد القاضي المسلم ، وعلى هذا دل عمل القضاة في الإسلام </a:t>
            </a:r>
            <a:r>
              <a:rPr lang="ar-SA" sz="2800" b="1" dirty="0" smtClean="0"/>
              <a:t>. 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381000" y="2971800"/>
            <a:ext cx="8686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من ذلك : </a:t>
            </a:r>
            <a:r>
              <a:rPr lang="ar-SA" sz="2800" b="1" dirty="0"/>
              <a:t>أن عمر بن الخطاب رضي الله عنه  قضى في المسألة الحجرية في الميراث بعدم توريث أولاد الأبوين مع الأولاد لأم ، فاعترض عليه أصحاب القضية الأولى ، فقال : ذلك ما قضينا وهذا على ما نقضي 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19515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85800" y="4710319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ar-SA" sz="2800" b="1" dirty="0" smtClean="0"/>
              <a:t>فإن </a:t>
            </a:r>
            <a:r>
              <a:rPr lang="ar-SA" sz="2800" b="1" dirty="0"/>
              <a:t>له أن يجتهد في هذه المسائل ، وإن كان غير </a:t>
            </a:r>
            <a:r>
              <a:rPr lang="ar-SA" sz="2800" b="1" dirty="0" smtClean="0"/>
              <a:t>قادرٍ </a:t>
            </a:r>
            <a:r>
              <a:rPr lang="ar-SA" sz="2800" b="1" dirty="0"/>
              <a:t>على الاجتهاد في غيرها ، لعدم توافر وسائل الاجتهاد عنده فيها . </a:t>
            </a:r>
            <a:endParaRPr lang="en-US" sz="2800" b="1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705600" y="609600"/>
            <a:ext cx="23622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تجزؤ </a:t>
            </a:r>
            <a:r>
              <a:rPr lang="ar-SA" sz="2800" b="1" dirty="0"/>
              <a:t>الاجتهاد : 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381000" y="1524000"/>
            <a:ext cx="91305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معنى </a:t>
            </a:r>
            <a:r>
              <a:rPr lang="ar-SA" sz="2800" b="1" dirty="0" smtClean="0">
                <a:solidFill>
                  <a:srgbClr val="FF0000"/>
                </a:solidFill>
              </a:rPr>
              <a:t>تجزؤ </a:t>
            </a:r>
            <a:r>
              <a:rPr lang="ar-SA" sz="2800" b="1" dirty="0">
                <a:solidFill>
                  <a:srgbClr val="FF0000"/>
                </a:solidFill>
              </a:rPr>
              <a:t>الاجتهاد </a:t>
            </a:r>
            <a:r>
              <a:rPr lang="ar-SA" sz="2800" b="1" dirty="0"/>
              <a:t>: هو كون العالم مجتهداً في مسألة دون غيرها ، أي أن يكون قادراً على الاجتهاد في بعض المسائل دون البعض ، نظراً لتوافر وسائل الاجتهاد له في هذه المسائل .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81000" y="3160693"/>
            <a:ext cx="91305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كمن أحاط بجميع أدلة الميراث ونصوصه وما ورد فيه، السنة ومن أقوال العلماء </a:t>
            </a:r>
            <a:r>
              <a:rPr lang="ar-SA" sz="2800" b="1" dirty="0" smtClean="0"/>
              <a:t>.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34643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62000" y="3048000"/>
            <a:ext cx="88167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 smtClean="0"/>
              <a:t>والقول </a:t>
            </a:r>
            <a:r>
              <a:rPr lang="ar-SA" sz="2800" b="1" u="sng" dirty="0"/>
              <a:t>الأول هو الراجح </a:t>
            </a:r>
            <a:r>
              <a:rPr lang="ar-SA" sz="2800" b="1" dirty="0"/>
              <a:t>، وتدل عليه سير المجتهدين القدامى ، فقد كان أحدهم يسأل عن مسائل كثيرة فلا يجيب إلا عن بعضها ، ويتوقف عن الباقي ويقول : لا أدري . 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2438400" y="1752600"/>
            <a:ext cx="69969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ar-SA" sz="2800" b="1" dirty="0"/>
              <a:t>ذهب بعض العلماء إلى </a:t>
            </a:r>
            <a:r>
              <a:rPr lang="ar-SA" sz="2800" b="1" u="sng"/>
              <a:t>منع </a:t>
            </a:r>
            <a:r>
              <a:rPr lang="ar-SA" sz="2800" b="1" u="sng" smtClean="0"/>
              <a:t>تجزؤ </a:t>
            </a:r>
            <a:r>
              <a:rPr lang="ar-SA" sz="2800" b="1" u="sng" dirty="0"/>
              <a:t>الاجتهاد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53774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2525</TotalTime>
  <Words>889</Words>
  <Application>Microsoft Office PowerPoint</Application>
  <PresentationFormat>A4 Paper (210x297 mm)</PresentationFormat>
  <Paragraphs>40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عرض تقديمي في PowerPoint</vt:lpstr>
      <vt:lpstr>المحاضرة الثالثة عشر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198</cp:revision>
  <dcterms:created xsi:type="dcterms:W3CDTF">2009-10-14T19:14:34Z</dcterms:created>
  <dcterms:modified xsi:type="dcterms:W3CDTF">2011-11-15T20:21:36Z</dcterms:modified>
</cp:coreProperties>
</file>