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283" r:id="rId4"/>
    <p:sldId id="284" r:id="rId5"/>
    <p:sldId id="285" r:id="rId6"/>
    <p:sldId id="286" r:id="rId7"/>
    <p:sldId id="287" r:id="rId8"/>
    <p:sldId id="288" r:id="rId9"/>
    <p:sldId id="290" r:id="rId10"/>
    <p:sldId id="291" r:id="rId11"/>
    <p:sldId id="295" r:id="rId12"/>
    <p:sldId id="292" r:id="rId13"/>
    <p:sldId id="296" r:id="rId14"/>
    <p:sldId id="293" r:id="rId15"/>
    <p:sldId id="282" r:id="rId16"/>
    <p:sldId id="294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71" d="100"/>
          <a:sy n="71" d="100"/>
        </p:scale>
        <p:origin x="-888" y="-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الرابعة عشر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التقليد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xmlns="" val="16832304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42942" y="4401459"/>
            <a:ext cx="902496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ويخلص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لنا من 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التعاريف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: إن التقليد يعني أخذ رأي الغير بلا معرفة دليله ولا قوته ، كمن يرى جواز فسخ النكاح للعيب ، لأن المجتهد الفلاني قال هذا القول دون أن يعرف دليله ، وقوة هذا الدليل .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453198" y="571480"/>
            <a:ext cx="271464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b="1" dirty="0" smtClean="0"/>
              <a:t>تعريف التقليد :</a:t>
            </a:r>
            <a:endParaRPr lang="en-US" sz="3200" b="1" dirty="0"/>
          </a:p>
        </p:txBody>
      </p:sp>
      <p:sp>
        <p:nvSpPr>
          <p:cNvPr id="6" name="مستطيل 5"/>
          <p:cNvSpPr/>
          <p:nvPr/>
        </p:nvSpPr>
        <p:spPr>
          <a:xfrm>
            <a:off x="2870630" y="1758253"/>
            <a:ext cx="6559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التقليد في اللغة : 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مأخوذ من القلادة التي يقلد الإنسان غيره </a:t>
            </a:r>
            <a:r>
              <a:rPr lang="ar-SA" sz="28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بها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500066" y="2357430"/>
            <a:ext cx="89535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وفي الاصطلاح 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: </a:t>
            </a:r>
          </a:p>
          <a:p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- قال الغزالي : (( هو قبول قول بلا حجة )) . </a:t>
            </a:r>
          </a:p>
          <a:p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- وقال غيره : (( التقليد هو العمل بقول من ليس قوله إحدى الحجج بلا حجة )) </a:t>
            </a:r>
          </a:p>
          <a:p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- وقال آخرون في معناه : إنه (( قبول قول القائل وأنت لا تعلم من أين قاله )) .</a:t>
            </a:r>
            <a:endParaRPr lang="en-US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14314" y="2428868"/>
            <a:ext cx="959647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وقد اختلف العلماء في جواز التقليد في الأحكام الشرعية العملية :</a:t>
            </a:r>
          </a:p>
          <a:p>
            <a:pPr marR="0" lvl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- فذهب جمع إلى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عدم الجواز مطلقاً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، وأوجبوا على المكلف الاجتهاد وتعلم وسائله وأدواته . </a:t>
            </a:r>
          </a:p>
          <a:p>
            <a:pPr marR="0" lvl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- وقال آخرون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بالجواز مطلقاً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للقادر على الاجتهاد والعاجز عنه . </a:t>
            </a:r>
          </a:p>
          <a:p>
            <a:pPr marR="0" lvl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- وذهب البعض إلى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التفصيل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: الجواز في حق العاجز ، والتحريم في حق المجتهد القادر ، وهذا القول هو الراجح .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881826" y="500042"/>
            <a:ext cx="2428892" cy="7143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288925" algn="ctr"/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حكم التقليد :</a:t>
            </a:r>
            <a:endParaRPr lang="en-US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09530" y="1357298"/>
            <a:ext cx="9453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algn="justLow" eaLnBrk="0" hangingPunct="0"/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الأصل في الشريعة ذم التقليد ، لأنه إتباع بلا دليل ولا برهان ، فضلاً عما يؤدي إليه من تعصب ذميم بين جموع المقلدين . </a:t>
            </a:r>
            <a:endParaRPr lang="en-US" sz="1100" b="1" dirty="0" smtClean="0"/>
          </a:p>
        </p:txBody>
      </p:sp>
      <p:sp>
        <p:nvSpPr>
          <p:cNvPr id="7" name="مستطيل 6"/>
          <p:cNvSpPr/>
          <p:nvPr/>
        </p:nvSpPr>
        <p:spPr>
          <a:xfrm>
            <a:off x="166654" y="4786322"/>
            <a:ext cx="9453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	وقد أكثر الناس الكلام في مسألة التقليد دفاعاً عنه وهجوماً عليه ، واشتدت اللجاجة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والخصومة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بين الفريقين .</a:t>
            </a:r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0968" y="1500174"/>
            <a:ext cx="92869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والذي أراه : </a:t>
            </a:r>
            <a:r>
              <a:rPr lang="ar-SA" sz="2800" b="1" dirty="0" smtClean="0"/>
              <a:t>أن المسألة واضحة هينة لا ينبغي أن تكون مثار جدل وكلام طويل ، ذلك أن المطلوب من كل مكلف هو طاعة الله ورسوله ، وعلى هذا دلت النصوص الكثيرة </a:t>
            </a:r>
            <a:r>
              <a:rPr lang="ar-SA" sz="2800" b="1" dirty="0" smtClean="0"/>
              <a:t>الصريحة . </a:t>
            </a:r>
            <a:r>
              <a:rPr lang="ar-SA" sz="2800" b="1" dirty="0" smtClean="0"/>
              <a:t>من ذلك </a:t>
            </a:r>
            <a:r>
              <a:rPr lang="ar-SA" sz="2800" b="1" dirty="0" smtClean="0"/>
              <a:t>:</a:t>
            </a:r>
            <a:endParaRPr lang="ar-SA" sz="2800" b="1" dirty="0" smtClean="0"/>
          </a:p>
          <a:p>
            <a:r>
              <a:rPr lang="ar-SA" sz="2800" b="1" dirty="0" smtClean="0"/>
              <a:t>قوله تعالى { وأطيعوا الله والرسول لعلكم ترحمون }</a:t>
            </a:r>
            <a:r>
              <a:rPr lang="en-US" sz="2800" b="1" dirty="0" smtClean="0"/>
              <a:t>]  </a:t>
            </a:r>
            <a:r>
              <a:rPr lang="ar-SA" sz="2800" b="1" dirty="0" smtClean="0"/>
              <a:t>آل عمران :132 </a:t>
            </a:r>
            <a:r>
              <a:rPr lang="en-US" sz="2800" b="1" dirty="0" smtClean="0"/>
              <a:t>[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/>
              <a:t> {وما آتاكم الرسول فخذوه وما نهاكم عنه فانتهوا }</a:t>
            </a:r>
            <a:r>
              <a:rPr lang="en-US" sz="2800" b="1" dirty="0" smtClean="0"/>
              <a:t>]  </a:t>
            </a:r>
            <a:r>
              <a:rPr lang="ar-SA" sz="2800" b="1" dirty="0" smtClean="0"/>
              <a:t>الحشر : 7 </a:t>
            </a:r>
            <a:r>
              <a:rPr lang="en-US" sz="2800" b="1" dirty="0" smtClean="0"/>
              <a:t>[</a:t>
            </a:r>
            <a:r>
              <a:rPr lang="ar-SA" sz="2800" b="1" dirty="0" smtClean="0"/>
              <a:t>  </a:t>
            </a:r>
          </a:p>
          <a:p>
            <a:r>
              <a:rPr lang="ar-SA" sz="2800" b="1" dirty="0" smtClean="0"/>
              <a:t>{فلا وربك لا يؤمنون حتى يحكموك فيما شجر بينهم ثم لا يجدوا في أنفسهم حرجاً مما قضيت ويسلموا تسليماً } }</a:t>
            </a:r>
            <a:r>
              <a:rPr lang="en-US" sz="2800" b="1" dirty="0" smtClean="0"/>
              <a:t>]  </a:t>
            </a:r>
            <a:r>
              <a:rPr lang="ar-SA" sz="2800" b="1" dirty="0" smtClean="0"/>
              <a:t>النساء :65 </a:t>
            </a:r>
            <a:r>
              <a:rPr lang="en-US" sz="2800" b="1" dirty="0" smtClean="0"/>
              <a:t>[ </a:t>
            </a:r>
            <a:endParaRPr lang="ar-SA" sz="2800" b="1" dirty="0" smtClean="0"/>
          </a:p>
          <a:p>
            <a:r>
              <a:rPr lang="ar-SA" sz="2800" b="1" dirty="0" smtClean="0"/>
              <a:t>{واتبعوا ما انزل إليكم من ربكم }</a:t>
            </a:r>
            <a:r>
              <a:rPr lang="en-US" sz="2800" b="1" dirty="0" smtClean="0"/>
              <a:t>]  </a:t>
            </a:r>
            <a:r>
              <a:rPr lang="ar-SA" sz="2800" b="1" dirty="0" smtClean="0"/>
              <a:t>الأعراف : 3 </a:t>
            </a:r>
            <a:r>
              <a:rPr lang="en-US" sz="2800" b="1" dirty="0" smtClean="0"/>
              <a:t>[</a:t>
            </a:r>
            <a:r>
              <a:rPr lang="ar-SA" sz="2800" b="1" dirty="0" smtClean="0"/>
              <a:t>  .</a:t>
            </a:r>
            <a:endParaRPr lang="en-US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38092" y="4258583"/>
            <a:ext cx="9286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فإن </a:t>
            </a:r>
            <a:r>
              <a:rPr lang="ar-SA" sz="2800" b="1" dirty="0" smtClean="0"/>
              <a:t>لم يجد </a:t>
            </a:r>
            <a:r>
              <a:rPr lang="ar-SA" sz="2800" b="1" dirty="0" smtClean="0"/>
              <a:t>المكلف الحكم صريحاً في هذه النصوص يتحول إلى الاجتهاد كما أمر </a:t>
            </a:r>
            <a:r>
              <a:rPr lang="ar-SA" sz="2800" b="1" dirty="0" err="1" smtClean="0"/>
              <a:t>الشرع</a:t>
            </a:r>
            <a:r>
              <a:rPr lang="ar-SA" sz="2800" b="1" dirty="0" smtClean="0"/>
              <a:t> ، فيجتهد في نطاق الشريعة وفي ضوء مبادئها العامة وفي ظل مقاصدها ومعانيها . هذا هو السبيل القويم للتعرف على الأحكام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38092" y="1428736"/>
            <a:ext cx="9167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فالواجب إذن ، على كل مكلف ، بلا استثناء ، طاعة الله ورسوله ، وهذا الواجب يستلزم حتماً معرفة ما </a:t>
            </a:r>
            <a:r>
              <a:rPr lang="ar-SA" sz="2800" b="1" dirty="0" smtClean="0"/>
              <a:t>شرعه </a:t>
            </a:r>
            <a:r>
              <a:rPr lang="ar-SA" sz="2800" b="1" dirty="0" smtClean="0"/>
              <a:t>الله جل جلاله في القرآن ، أو على لسان رسوله الكريم صلى الله عليه وسلم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38092" y="2974959"/>
            <a:ext cx="9239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ومعرفة ما </a:t>
            </a:r>
            <a:r>
              <a:rPr lang="ar-SA" sz="2800" b="1" dirty="0" smtClean="0"/>
              <a:t>شرعه </a:t>
            </a:r>
            <a:r>
              <a:rPr lang="ar-SA" sz="2800" b="1" dirty="0" smtClean="0"/>
              <a:t>الله إنما تكون بالرجوع إلى نصوص القرآن والسنة واستفادة الأحكام منها بعد فهمها ومعرفة المراد منها 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0968" y="1357298"/>
            <a:ext cx="9096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ولا شك أن سلوك هذا السبيل يستلزم قدراً معيناً من المعرفة والإدراك ، يقل ويكثر حسب حال الشخص وعلمه حتى يصل إلى الحد الذي يؤهله لمنصب الاجتهاد الرفيع .. </a:t>
            </a:r>
            <a:endParaRPr lang="en-US" sz="2800" dirty="0"/>
          </a:p>
        </p:txBody>
      </p:sp>
      <p:sp>
        <p:nvSpPr>
          <p:cNvPr id="5" name="مستطيل 4"/>
          <p:cNvSpPr/>
          <p:nvPr/>
        </p:nvSpPr>
        <p:spPr>
          <a:xfrm>
            <a:off x="380968" y="2786058"/>
            <a:ext cx="90964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فإذا عجز المكلف عن معرفة الأحكام بهذا الطريق </a:t>
            </a:r>
            <a:r>
              <a:rPr lang="ar-SA" sz="2800" b="1" dirty="0" smtClean="0"/>
              <a:t>فإن </a:t>
            </a:r>
            <a:r>
              <a:rPr lang="ar-SA" sz="2800" b="1" dirty="0" smtClean="0"/>
              <a:t>عليه أن يعمل ، كما أمره الله ، فيسأل أهل العلم عن حكم الله في الواقعة التي يريد معرفة حكمها ، قال تعالى : { فاسألوا أهل الذكر إن كنتم لا تعلمون } ولا يلزمه أن يسأل عالماً معيناً ، ولا يتقيد بواحد بعينه ، لأن الله لم يلزمه بهذا ، ولا التزام بلا إلزام شرعي ، والآية الكريمة أمرته بسؤال (أهل العلم ) لا عالماً معيناً ، وإنما عليه أن يتخير الأعلم الأفضل </a:t>
            </a:r>
            <a:r>
              <a:rPr lang="ar-SA" sz="2800" b="1" dirty="0" err="1" smtClean="0"/>
              <a:t>الأعدل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الأورع</a:t>
            </a:r>
            <a:r>
              <a:rPr lang="ar-SA" sz="2800" b="1" dirty="0" smtClean="0"/>
              <a:t> حسب ما يشيع ويشتهر وهذا هو الذي يقدر عليه </a:t>
            </a:r>
            <a:r>
              <a:rPr lang="ar-SA" sz="2800" b="1" dirty="0" err="1" smtClean="0"/>
              <a:t>و</a:t>
            </a:r>
            <a:r>
              <a:rPr lang="ar-SA" sz="2800" b="1" dirty="0" smtClean="0"/>
              <a:t> { لا يكلف الله نفساً إلا وسعها }.</a:t>
            </a:r>
            <a:endParaRPr lang="en-US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1357298"/>
            <a:ext cx="95250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هذا نراه في مسألة الاجتهاد والتقليد ، وهو ما تدل عليه نصوص القرآن ، وسار عليه السلف الصالح ، فقد كان المجتهد يتعرف على الأحكام بطريق الاستنباط والاجتهاد . وكان العامي يسأل المجتهدين عن أحكام </a:t>
            </a:r>
            <a:r>
              <a:rPr lang="ar-SA" sz="2800" b="1" dirty="0" err="1" smtClean="0"/>
              <a:t>الشرع</a:t>
            </a:r>
            <a:r>
              <a:rPr lang="ar-SA" sz="2800" b="1" dirty="0" smtClean="0"/>
              <a:t> ولا يتقيد بسؤال واحد بعينه لا يسأل غيره .</a:t>
            </a:r>
            <a:endParaRPr lang="en-US" sz="28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0968" y="4000504"/>
            <a:ext cx="92869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المذاهب الإسلامية ، مدارس فقهية ، عرفت بأسماء مؤسسيها ، وهم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مجتهدون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عظام ، مشهود لهم بالعلم والاجتهاد والصلاح والتقوى . ومن هذه المذاهب ما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اندرس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 وعفت آثاره بموت أصحابه ، ولم تبق من آرائه وأقواله إلا ما نجده في كتب الخلاف .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953264" y="3357562"/>
            <a:ext cx="2428892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288925" algn="justLow"/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تقليد المذاهب</a:t>
            </a:r>
            <a:r>
              <a:rPr lang="ar-SA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: </a:t>
            </a:r>
            <a:endParaRPr lang="en-US" sz="11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0968" y="4401459"/>
            <a:ext cx="9239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أما </a:t>
            </a:r>
            <a:r>
              <a:rPr lang="ar-SA" sz="2800" b="1" u="sng" dirty="0" smtClean="0"/>
              <a:t>العاجز عن الاجتهاد </a:t>
            </a:r>
            <a:r>
              <a:rPr lang="ar-SA" sz="2800" b="1" dirty="0" smtClean="0"/>
              <a:t>، فقد </a:t>
            </a:r>
            <a:r>
              <a:rPr lang="ar-SA" sz="2800" b="1" dirty="0" smtClean="0">
                <a:solidFill>
                  <a:srgbClr val="FF0000"/>
                </a:solidFill>
              </a:rPr>
              <a:t>قلنا</a:t>
            </a:r>
            <a:r>
              <a:rPr lang="ar-SA" sz="2800" b="1" dirty="0" smtClean="0"/>
              <a:t> : إن عليه أن يسأل أهل العلم ، وسؤال أهل العلم قد يكون مشافهة ، وقد يكون بالرجوع إلى أقوالهم المدونة في الكتب الموثوق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التي تحكي أقوالهم وتنقلها نقلاً صحيحاً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9530" y="3214686"/>
            <a:ext cx="9167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قلنا : </a:t>
            </a:r>
            <a:r>
              <a:rPr lang="ar-SA" sz="2800" b="1" dirty="0" smtClean="0"/>
              <a:t>إن المجتهد عليه أن يتعرف على الأحكام من منابعها الأصلية عن طريق النظر والاجتهاد ولا يجوز له التقليد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95282" y="1500174"/>
            <a:ext cx="9001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ومن هذه المذاهب </a:t>
            </a:r>
            <a:r>
              <a:rPr lang="ar-SA" sz="28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المندرسة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مذهب </a:t>
            </a:r>
            <a:r>
              <a:rPr lang="ar-SA" sz="28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الأوزاعي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وسفيان الثوري وغيرهما . ومن المذاهب ما بقي حتى الآن وله 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أتباع </a:t>
            </a:r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ومؤلفات تحكي أقوال فقهائه . </a:t>
            </a:r>
          </a:p>
          <a:p>
            <a:r>
              <a:rPr lang="ar-SA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فهل يسوغ تقليد هذه المذاهب أم لا ؟ </a:t>
            </a:r>
            <a:endParaRPr lang="en-U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571504" y="1716464"/>
            <a:ext cx="9096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/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وعلى هذا يسوغ للعامي أن يتبع مذهباً معيناً من المذاهب المعروفة والقائمة حتى الآن والمنقولة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إلينا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نقلاً صحيحاً على أن نستحضر في أذهاننا ما يأتي : </a:t>
            </a:r>
            <a:endParaRPr lang="en-US" sz="3200" b="1" dirty="0" smtClean="0"/>
          </a:p>
        </p:txBody>
      </p:sp>
      <p:sp>
        <p:nvSpPr>
          <p:cNvPr id="6" name="مستطيل 5"/>
          <p:cNvSpPr/>
          <p:nvPr/>
        </p:nvSpPr>
        <p:spPr>
          <a:xfrm>
            <a:off x="309530" y="3788166"/>
            <a:ext cx="93583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eaLnBrk="0" hangingPunct="0"/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أولاً :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إن المذاهب الإسلامية مدارس فقهية لتفسير نصوص الشريعة واستنباط الأحكام منها ، فهي مناهج فقهية في الاستنباط والتعرف على الأحكام ، وليست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هي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شرعاً جديداً ، ولا شيئاً آخر غير الإسلام . </a:t>
            </a:r>
            <a:endParaRPr lang="en-US" sz="3200" b="1" dirty="0" smtClean="0">
              <a:solidFill>
                <a:srgbClr val="000000"/>
              </a:solidFill>
              <a:latin typeface="Traditional Arabic" pitchFamily="18" charset="-78"/>
              <a:ea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404850" y="2285992"/>
            <a:ext cx="9906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ثانياً :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إن الشريعة الإسلامية – وهي نصوص القرآن والسنة فقط – أكبر وأوسع من أي مذهب ، وليس أي مذهب أكبر ولا أوسع منها</a:t>
            </a:r>
            <a:r>
              <a:rPr kumimoji="0" lang="ar-SA" sz="3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 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4314" y="3786190"/>
            <a:ext cx="95964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ثالثاً :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+mn-cs"/>
              </a:rPr>
              <a:t>إن الشريعة الإسلامية حجة على كل المذاهب ، وليس أي مذهب حجة على الشريعة الإسلامية . 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38092" y="2214554"/>
            <a:ext cx="94298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algn="just"/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رابعاً :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إن المسوغ </a:t>
            </a:r>
            <a:r>
              <a:rPr lang="ar-SA" sz="32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لا</a:t>
            </a:r>
            <a:r>
              <a:rPr lang="ar-SA" sz="32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تباع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 </a:t>
            </a:r>
            <a:r>
              <a:rPr lang="ar-SA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+mn-cs"/>
              </a:rPr>
              <a:t>هذه المذاهب هو أنها مظنة تعريف متبعيها بأحكام التشريعية ، أي إنها مظنة تعريفنا بحكم الله المنزل في القرآن أو في السنة ، فإذا تبين أن المذهب الفلاني أخطأ في هذا المسألة وأن الصواب فيها عند غيره ، وظهر هذا الصواب ظهوراً كافياً فعلى متبع المذهب أن يتحول عن مذهبه في هذه المسألة إلى القول الصواب .</a:t>
            </a:r>
            <a:endParaRPr lang="en-US" sz="3200" b="1" dirty="0" smtClean="0">
              <a:solidFill>
                <a:srgbClr val="000000"/>
              </a:solidFill>
              <a:latin typeface="Traditional Arabic" pitchFamily="18" charset="-78"/>
              <a:ea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438" y="2214554"/>
            <a:ext cx="959647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خامساً :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يجوز لمتبع مذهب معين أن يتبع غيره في بعض المسائل ، إذ لا إلزام عليه بالتقليد بجميع اجتهادات هذا المذهب . 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ea typeface="Times New Roman" pitchFamily="18" charset="0"/>
              <a:cs typeface="+mn-cs"/>
            </a:endParaRP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على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أن يكون ذلك منه عن دليل دعاه إلى هذا التحول عن مذهبه إلى مذهب آخر في هذه المسائل . </a:t>
            </a: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كما له أن يسأل أي  فقيه من غير مذهبه عن حكم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الشرع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 في مسألة من المسائل ، ويعمل بما يفتيه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به</a:t>
            </a:r>
            <a:r>
              <a:rPr kumimoji="0" lang="ar-SA" sz="3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Times New Roman" pitchFamily="18" charset="0"/>
                <a:cs typeface="+mn-cs"/>
              </a:rPr>
              <a:t> 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38092" y="1946025"/>
            <a:ext cx="93107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سادساً : </a:t>
            </a:r>
            <a:r>
              <a:rPr lang="ar-SA" sz="3200" b="1" dirty="0" smtClean="0"/>
              <a:t>على المقلد أن يطهر نفسه من </a:t>
            </a:r>
            <a:r>
              <a:rPr lang="ar-SA" sz="3200" b="1" dirty="0" smtClean="0"/>
              <a:t>التعصب </a:t>
            </a:r>
            <a:r>
              <a:rPr lang="ar-SA" sz="3200" b="1" dirty="0" smtClean="0"/>
              <a:t>الذميم للمذهب ، فليست المذاهب تجزئة للإسلام ، وليست هي أدياناً ناسخة للإسلام ، وإنما </a:t>
            </a:r>
            <a:r>
              <a:rPr lang="ar-SA" sz="3200" b="1" dirty="0" smtClean="0"/>
              <a:t>هي </a:t>
            </a:r>
            <a:r>
              <a:rPr lang="ar-SA" sz="3200" b="1" dirty="0" smtClean="0"/>
              <a:t>وجوه في تفسير الشريعة وفهمها ، ومنافذ تطل عليها ، ومناهج في البحث والدراسة والفهم ، وأساليب علمية في الاستنباط ، وكلها تريد الوصول إلى معرفة ما نزّل الله وما شرّعه . </a:t>
            </a:r>
            <a:endParaRPr lang="en-US" sz="32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9530" y="1928802"/>
            <a:ext cx="92155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سابعاً : </a:t>
            </a:r>
            <a:r>
              <a:rPr lang="ar-SA" sz="3200" b="1" dirty="0" smtClean="0"/>
              <a:t>لا نضيق أبداً باختلاف المذاهب ، لأن الاختلاف في الفهم والاستنباط أمر طبيعي بديهي ، لأنه من لوازم العقل البشري ، فإن العقول والمدارك </a:t>
            </a:r>
            <a:r>
              <a:rPr lang="ar-SA" sz="3200" b="1" dirty="0" err="1" smtClean="0"/>
              <a:t>والأفهام</a:t>
            </a:r>
            <a:r>
              <a:rPr lang="ar-SA" sz="3200" b="1" dirty="0" smtClean="0"/>
              <a:t> </a:t>
            </a:r>
            <a:r>
              <a:rPr lang="ar-SA" sz="3200" b="1" dirty="0" smtClean="0"/>
              <a:t>مختلفة قطعاً ، فتختلف في الاستنباط والفهم حتماً ، بل إننا نعتز بهذا الاختلاف العلمي الفقهي الذي خلف لنا ثروة فقهية عظيمة ، ونعتبره من دلائل نمو الفقه وحياته ، ودلائل سعة تفكير فقهائنا العظام وقيامهم بواجبهم نحو خدمة الشريعة الإسلامية الغراء 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9510245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38092" y="2143116"/>
            <a:ext cx="95012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ثامناً : </a:t>
            </a:r>
            <a:r>
              <a:rPr lang="ar-SA" sz="3200" b="1" dirty="0" smtClean="0"/>
              <a:t>وأخيراً فعلينا أن نعرف أقدار المجتهدين في </a:t>
            </a:r>
            <a:r>
              <a:rPr lang="ar-SA" sz="3200" b="1" dirty="0" smtClean="0"/>
              <a:t>هذه </a:t>
            </a:r>
            <a:r>
              <a:rPr lang="ar-SA" sz="3200" b="1" dirty="0" smtClean="0"/>
              <a:t>المذاهب المختلفة ونبجلهم ونحترمهم ونتأدب معهم وندعو لهم  ، ونعتقد أنهم مأجورون إذا أصابوا أو </a:t>
            </a:r>
            <a:r>
              <a:rPr lang="ar-SA" sz="3200" b="1" dirty="0" err="1" smtClean="0"/>
              <a:t>أخطأوا</a:t>
            </a:r>
            <a:r>
              <a:rPr lang="ar-SA" sz="3200" b="1" dirty="0" smtClean="0"/>
              <a:t> </a:t>
            </a:r>
            <a:r>
              <a:rPr lang="ar-SA" sz="3200" b="1" dirty="0" smtClean="0"/>
              <a:t>، </a:t>
            </a:r>
          </a:p>
          <a:p>
            <a:pPr algn="just"/>
            <a:r>
              <a:rPr lang="ar-SA" sz="3200" b="1" dirty="0" smtClean="0"/>
              <a:t>ونقول كما علمنا الله جل جلاله :{ والذين جاؤوا من بعدهم يقولون ربنا اغفر لنا ولإخواننا الذين سبقونا بالإيمان ولا تجعل في قلوبنا غلاً للذين آمنوا ربنا إنك </a:t>
            </a:r>
            <a:r>
              <a:rPr lang="ar-SA" sz="3200" b="1" dirty="0" err="1" smtClean="0"/>
              <a:t>رؤوف</a:t>
            </a:r>
            <a:r>
              <a:rPr lang="ar-SA" sz="3200" b="1" dirty="0" smtClean="0"/>
              <a:t> رحيم } .</a:t>
            </a:r>
            <a:endParaRPr lang="en-US" sz="32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2567</TotalTime>
  <Words>1158</Words>
  <Application>Microsoft Office PowerPoint</Application>
  <PresentationFormat>A4 Paper (210x297 mm)‎</PresentationFormat>
  <Paragraphs>53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الرابعة عشر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216</cp:revision>
  <dcterms:created xsi:type="dcterms:W3CDTF">2009-10-14T19:14:34Z</dcterms:created>
  <dcterms:modified xsi:type="dcterms:W3CDTF">2011-11-22T20:18:10Z</dcterms:modified>
</cp:coreProperties>
</file>