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(1)</a:t>
            </a: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منير عبد الله خضير</a:t>
            </a:r>
            <a:endParaRPr lang="ar-SA" sz="28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الاولى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0" y="4038600"/>
            <a:ext cx="373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علم المواريث</a:t>
            </a:r>
            <a:endParaRPr lang="ar-SA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810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ar-SA" sz="6600" dirty="0" smtClean="0">
                <a:solidFill>
                  <a:srgbClr val="C00000"/>
                </a:solidFill>
              </a:rPr>
              <a:t>عناصر المحاضرة</a:t>
            </a:r>
            <a:endParaRPr lang="en-US" sz="6600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648199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4400" b="1" dirty="0" smtClean="0">
                <a:cs typeface="Arial" pitchFamily="34" charset="0"/>
              </a:rPr>
              <a:t>تعريف علم المواريث.</a:t>
            </a:r>
          </a:p>
          <a:p>
            <a:pPr rtl="1">
              <a:buFont typeface="Arial" pitchFamily="34" charset="0"/>
              <a:buChar char="•"/>
            </a:pPr>
            <a:r>
              <a:rPr lang="ar-SA" sz="4400" b="1" dirty="0" smtClean="0">
                <a:cs typeface="Arial" pitchFamily="34" charset="0"/>
              </a:rPr>
              <a:t>مزايا نظام الإرث في الإسلام.</a:t>
            </a:r>
          </a:p>
          <a:p>
            <a:pPr rtl="1">
              <a:buFont typeface="Arial" pitchFamily="34" charset="0"/>
              <a:buChar char="•"/>
            </a:pPr>
            <a:r>
              <a:rPr lang="ar-SA" sz="4400" b="1" dirty="0" smtClean="0">
                <a:cs typeface="Arial" pitchFamily="34" charset="0"/>
              </a:rPr>
              <a:t>مكانة علم الفرائض (المواريث) في الإسلام.</a:t>
            </a:r>
          </a:p>
          <a:p>
            <a:pPr rtl="1">
              <a:buFont typeface="Arial" pitchFamily="34" charset="0"/>
              <a:buChar char="•"/>
            </a:pPr>
            <a:r>
              <a:rPr lang="ar-SA" sz="4400" b="1" dirty="0" smtClean="0">
                <a:cs typeface="Arial" pitchFamily="34" charset="0"/>
              </a:rPr>
              <a:t>عناية الفقهاء بعلم الفرائض.</a:t>
            </a:r>
            <a:endParaRPr lang="ar-EG" sz="4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7200" b="1" dirty="0" smtClean="0"/>
              <a:t>تعريف علم المواريث</a:t>
            </a:r>
            <a:endParaRPr lang="ar-SA" sz="7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343400"/>
          </a:xfrm>
        </p:spPr>
        <p:txBody>
          <a:bodyPr/>
          <a:lstStyle/>
          <a:p>
            <a:pPr algn="just" rtl="1"/>
            <a:r>
              <a:rPr lang="ar-SA" b="1" dirty="0" smtClean="0"/>
              <a:t>	تعريف علم المواريث:</a:t>
            </a:r>
            <a:endParaRPr lang="en-US" sz="2000" b="1" dirty="0" smtClean="0"/>
          </a:p>
          <a:p>
            <a:pPr algn="just" rtl="1"/>
            <a:r>
              <a:rPr lang="ar-SA" dirty="0" smtClean="0"/>
              <a:t>هو قواعد فقهية، وحسابية، يُعرف </a:t>
            </a:r>
            <a:r>
              <a:rPr lang="ar-SA" dirty="0" err="1" smtClean="0"/>
              <a:t>بها</a:t>
            </a:r>
            <a:r>
              <a:rPr lang="ar-SA" dirty="0" smtClean="0"/>
              <a:t> نصيب كل وارث، من التركة.</a:t>
            </a:r>
            <a:endParaRPr lang="en-US" sz="2000" b="1" dirty="0" smtClean="0"/>
          </a:p>
          <a:p>
            <a:pPr algn="just" rtl="1"/>
            <a:r>
              <a:rPr lang="ar-SA" b="1" dirty="0" smtClean="0"/>
              <a:t>	والمواريث</a:t>
            </a:r>
            <a:r>
              <a:rPr lang="ar-SA" dirty="0" smtClean="0"/>
              <a:t>: جمع موروث، أي ميراث، وهو اسم لما يرثه الوارث عن الميت.</a:t>
            </a:r>
            <a:endParaRPr lang="en-US" sz="2000" b="1" dirty="0" smtClean="0"/>
          </a:p>
          <a:p>
            <a:pPr algn="just" rtl="1"/>
            <a:r>
              <a:rPr lang="ar-SA" dirty="0" smtClean="0"/>
              <a:t> 	وتسمى </a:t>
            </a:r>
            <a:r>
              <a:rPr lang="ar-SA" b="1" dirty="0" smtClean="0"/>
              <a:t>(الفرائض</a:t>
            </a:r>
            <a:r>
              <a:rPr lang="ar-SA" dirty="0" smtClean="0"/>
              <a:t>) أيضاً، وهي جمع فريضة، بمعنى مفروضة، وهي مشتقة من الفرض والتقدير، لأنَّ </a:t>
            </a:r>
            <a:r>
              <a:rPr lang="ar-SA" dirty="0" err="1" smtClean="0"/>
              <a:t>أنصباء</a:t>
            </a:r>
            <a:r>
              <a:rPr lang="ar-SA" dirty="0" smtClean="0"/>
              <a:t> الورثة مقدَّرة ومفروضة من الشارع الحكيم في قوله تعالى: </a:t>
            </a:r>
            <a:r>
              <a:rPr lang="ar-SA" b="1" dirty="0" smtClean="0"/>
              <a:t>(فريضة من الله).</a:t>
            </a:r>
            <a:r>
              <a:rPr lang="ar-SA" dirty="0" smtClean="0"/>
              <a:t> (النساء:12)</a:t>
            </a:r>
            <a:endParaRPr lang="en-US" sz="2000" b="1" dirty="0" smtClean="0"/>
          </a:p>
          <a:p>
            <a:pPr lvl="5" algn="just" rtl="1">
              <a:buNone/>
            </a:pPr>
            <a:endParaRPr lang="ar-SA" sz="2400" b="1" dirty="0">
              <a:solidFill>
                <a:srgbClr val="00206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7200" b="1" dirty="0" smtClean="0"/>
              <a:t>مزايا نظام الإرث في الإسلام</a:t>
            </a:r>
            <a:endParaRPr lang="ar-SA" sz="7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800600"/>
          </a:xfrm>
        </p:spPr>
        <p:txBody>
          <a:bodyPr/>
          <a:lstStyle/>
          <a:p>
            <a:pPr rtl="1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endParaRPr lang="en-US" sz="2400" b="1" dirty="0" smtClean="0"/>
          </a:p>
          <a:p>
            <a:pPr lvl="0" algn="just" rtl="1"/>
            <a:r>
              <a:rPr lang="ar-SA" sz="2800" dirty="0" smtClean="0"/>
              <a:t>1-الإرث يعمل على تفتيت الثروة وتداولها، ويمنع تكدسها في يد فرد أو جهة، بوساطة السهام المقدّرة المختلفة.</a:t>
            </a:r>
            <a:endParaRPr lang="en-US" sz="2800" b="1" dirty="0" smtClean="0"/>
          </a:p>
          <a:p>
            <a:pPr lvl="0" algn="just" rtl="1"/>
            <a:r>
              <a:rPr lang="ar-SA" sz="2800" dirty="0" smtClean="0"/>
              <a:t>2-الإرث يمنح للمورث قدراً من الحرية، حيث منحه حرية التصرف في ثلث ماله، يضعه حيث يشاء، من الأقارب غير الوارثين، أو الأصدقاء أو الجيران أو جهات الخير، بطريق الوصية.</a:t>
            </a:r>
            <a:endParaRPr lang="en-US" sz="2800" b="1" dirty="0" smtClean="0"/>
          </a:p>
          <a:p>
            <a:pPr lvl="0" algn="just" rtl="1"/>
            <a:r>
              <a:rPr lang="ar-SA" sz="2800" dirty="0" smtClean="0"/>
              <a:t>3-الإرث جعل للمرأة نصيباً منه، فلم يحرمها كغيره من الأنظمة الوضعية. </a:t>
            </a:r>
            <a:endParaRPr lang="en-US" sz="2800" b="1" dirty="0" smtClean="0"/>
          </a:p>
          <a:p>
            <a:pPr lvl="0" algn="just" rtl="1"/>
            <a:r>
              <a:rPr lang="ar-SA" sz="2800" dirty="0" smtClean="0"/>
              <a:t>4-الإرث إجباري على المورث، فليس له أن يحرم أحداً من ورثته، وإجباري على الوارث، فليس له الامتناع عن قبول الإرث.</a:t>
            </a:r>
            <a:endParaRPr lang="en-US" sz="2800" b="1" dirty="0" smtClean="0"/>
          </a:p>
          <a:p>
            <a:pPr rtl="1"/>
            <a:endParaRPr lang="ar-SA" sz="2400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سهم إلى اليسار 3"/>
          <p:cNvSpPr/>
          <p:nvPr/>
        </p:nvSpPr>
        <p:spPr>
          <a:xfrm>
            <a:off x="1219200" y="5562600"/>
            <a:ext cx="12192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6600" b="1" dirty="0" smtClean="0"/>
              <a:t>تابع-مزايا نظام الإرث</a:t>
            </a:r>
            <a:endParaRPr lang="ar-SA" sz="6600" b="1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457200" y="1752600"/>
            <a:ext cx="8915400" cy="4525963"/>
          </a:xfrm>
        </p:spPr>
        <p:txBody>
          <a:bodyPr/>
          <a:lstStyle/>
          <a:p>
            <a:pPr lvl="0" algn="just" rtl="1"/>
            <a:r>
              <a:rPr lang="ar-SA" dirty="0" smtClean="0"/>
              <a:t>5-الإرث حق ذاتي، يعطى للوارث الصغير، ولو كان جنيناً، وللوارث الكبير، ولو كان هرماً فانياً. </a:t>
            </a:r>
            <a:endParaRPr lang="en-US" b="1" dirty="0" smtClean="0"/>
          </a:p>
          <a:p>
            <a:pPr lvl="0" algn="just" rtl="1"/>
            <a:r>
              <a:rPr lang="ar-SA" dirty="0" smtClean="0"/>
              <a:t>6-الإرث ينحصر في دائرة الأسرة، المبنية على النسب الحقيقي، أو الزواج أو النسب الحكمي، وهو الولاء، فلا تبني في الإسلام، ولا إرث في التبني.</a:t>
            </a:r>
            <a:endParaRPr lang="en-US" b="1" dirty="0" smtClean="0"/>
          </a:p>
          <a:p>
            <a:pPr lvl="0" algn="just" rtl="1"/>
            <a:r>
              <a:rPr lang="ar-SA" dirty="0" smtClean="0"/>
              <a:t>7-الإرث اعتبر الرابطة الزوجية، فأعطى كلا الزوجين، احتراماً لهذا الميثاق. </a:t>
            </a:r>
            <a:endParaRPr lang="en-US" b="1" dirty="0" smtClean="0"/>
          </a:p>
          <a:p>
            <a:pPr lvl="0" algn="just" rtl="1"/>
            <a:r>
              <a:rPr lang="ar-SA" dirty="0" smtClean="0"/>
              <a:t>8-الإرث مقدّر من الشارع الحكيم الذي قدَّر </a:t>
            </a:r>
            <a:r>
              <a:rPr lang="ar-SA" dirty="0" err="1" smtClean="0"/>
              <a:t>الأنصباء</a:t>
            </a:r>
            <a:r>
              <a:rPr lang="ar-SA" dirty="0" smtClean="0"/>
              <a:t>، وجعلها متفاوتة، لاعتبارات شرعية وعقلية وعرفية. 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6600" b="1" dirty="0" smtClean="0"/>
              <a:t>ومن هذه الاعتبارات:</a:t>
            </a:r>
            <a:endParaRPr lang="ar-SA" sz="6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en-US" sz="2800" b="1" dirty="0" smtClean="0"/>
          </a:p>
          <a:p>
            <a:pPr rtl="1"/>
            <a:r>
              <a:rPr lang="ar-SA" sz="2800" b="1" dirty="0" smtClean="0"/>
              <a:t>آ-الواجبات الشرعية:</a:t>
            </a:r>
            <a:r>
              <a:rPr lang="ar-SA" sz="2800" dirty="0" smtClean="0"/>
              <a:t> فالزوج يأخذ أكثر من الزوجة، لواجباته والتزاماته تجاهها، من مهر ونفقة وسكنى. </a:t>
            </a:r>
            <a:endParaRPr lang="en-US" sz="2800" b="1" dirty="0" smtClean="0"/>
          </a:p>
          <a:p>
            <a:pPr rtl="1"/>
            <a:r>
              <a:rPr lang="ar-SA" sz="2800" b="1" dirty="0" smtClean="0"/>
              <a:t>ب-قوّة القرابة:</a:t>
            </a:r>
            <a:r>
              <a:rPr lang="ar-SA" sz="2800" dirty="0" smtClean="0"/>
              <a:t> فقرابة الورثة من الميت متفاوتة، ويجب أخذها بالاعتبار، فالابن يقدّم على الأخ، والأخ مقدّم على العمّ. </a:t>
            </a:r>
            <a:endParaRPr lang="en-US" sz="2800" b="1" dirty="0" smtClean="0"/>
          </a:p>
          <a:p>
            <a:pPr rtl="1"/>
            <a:r>
              <a:rPr lang="ar-SA" sz="2800" b="1" dirty="0" smtClean="0"/>
              <a:t>ج-الواجبات تجاه المورّث:</a:t>
            </a:r>
            <a:r>
              <a:rPr lang="ar-SA" sz="2800" dirty="0" smtClean="0"/>
              <a:t> فالابن يأخذ من الإرث أكثر من البنت عموماً، لأنه مكلف بالإنفاق على المورّث أكثر من البنت، والقاعدة: (الغنم بالغرم).</a:t>
            </a:r>
            <a:endParaRPr lang="en-US" sz="2800" b="1" dirty="0" smtClean="0"/>
          </a:p>
          <a:p>
            <a:pPr rtl="1"/>
            <a:r>
              <a:rPr lang="ar-SA" sz="2800" b="1" dirty="0" smtClean="0"/>
              <a:t>د-الاعتبارات العُرفية:</a:t>
            </a:r>
            <a:r>
              <a:rPr lang="ar-SA" sz="2800" dirty="0" smtClean="0"/>
              <a:t> فالابن مقبل على الحياة، وهو أكثر حاجة، فيأخذ الأكثر من الميراث، والجد مدبر من الحياة، وهو أقل حاجة، فيأخذ الأقل من الميراث عموماً.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مكانة علم الفرائض (المواريث) في الإسلام: </a:t>
            </a:r>
            <a:r>
              <a:rPr lang="ar-SA" sz="7200" b="1" dirty="0" smtClean="0"/>
              <a:t>	</a:t>
            </a:r>
            <a:endParaRPr lang="en-US" sz="72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46237"/>
            <a:ext cx="8915400" cy="4525963"/>
          </a:xfrm>
        </p:spPr>
        <p:txBody>
          <a:bodyPr/>
          <a:lstStyle/>
          <a:p>
            <a:pPr algn="just" rtl="1"/>
            <a:r>
              <a:rPr lang="en-US" sz="2800" dirty="0" smtClean="0"/>
              <a:t> 	</a:t>
            </a:r>
            <a:r>
              <a:rPr lang="ar-SA" sz="2800" dirty="0" smtClean="0"/>
              <a:t>أعطت الشريعة الإسلامية أحكامَ المواريث أهمية بارزة، تمثلت في ورود الآيات الكريمة المفصَّلة، والأحاديث الشريفة المبيّنة، التي بيّنت </a:t>
            </a:r>
            <a:r>
              <a:rPr lang="ar-SA" sz="2800" dirty="0" err="1" smtClean="0"/>
              <a:t>أنصباء</a:t>
            </a:r>
            <a:r>
              <a:rPr lang="ar-SA" sz="2800" dirty="0" smtClean="0"/>
              <a:t> الورثة.</a:t>
            </a:r>
            <a:endParaRPr lang="en-US" sz="2800" b="1" dirty="0" smtClean="0"/>
          </a:p>
          <a:p>
            <a:pPr algn="just" rtl="1"/>
            <a:r>
              <a:rPr lang="en-US" sz="2800" dirty="0" smtClean="0"/>
              <a:t>	</a:t>
            </a:r>
            <a:r>
              <a:rPr lang="ar-SA" sz="2800" dirty="0" smtClean="0"/>
              <a:t>كما وردت أحاديث نبوية بيّنت فضل علم الفرائض وحثّتْ على تعلمه، ومنها: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1-عن أبي هريرة-رضي الله عنه-أن رسول الله-صلى الله عليه وسلم-قال له: </a:t>
            </a:r>
            <a:r>
              <a:rPr lang="ar-SA" sz="2800" b="1" dirty="0" smtClean="0"/>
              <a:t>(يا أبا هريرة، تعلموا الفرائض، وعلموها الناس، فإنها نصف العلم، وهو يُنسى، وإنه أول شيء يُنزع من أمتي). </a:t>
            </a:r>
            <a:r>
              <a:rPr lang="ar-SA" sz="2800" dirty="0" smtClean="0"/>
              <a:t>(الحاكم).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6000" b="1" dirty="0" smtClean="0"/>
              <a:t>تابع- مكانة علم الفرائض </a:t>
            </a:r>
            <a:endParaRPr lang="ar-SA" sz="6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71600"/>
            <a:ext cx="8915400" cy="5181600"/>
          </a:xfrm>
        </p:spPr>
        <p:txBody>
          <a:bodyPr/>
          <a:lstStyle/>
          <a:p>
            <a:pPr rtl="1"/>
            <a:r>
              <a:rPr lang="ar-SA" sz="2400" b="1" dirty="0" smtClean="0">
                <a:latin typeface="Simplified Arabic" pitchFamily="18" charset="-78"/>
                <a:cs typeface="Simplified Arabic" pitchFamily="18" charset="-78"/>
              </a:rPr>
              <a:t>  </a:t>
            </a:r>
          </a:p>
          <a:p>
            <a:pPr rtl="1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800" b="1" dirty="0" smtClean="0"/>
              <a:t>2-</a:t>
            </a:r>
            <a:r>
              <a:rPr lang="ar-SA" sz="2800" dirty="0" smtClean="0"/>
              <a:t>عن ابن مسعود-رضي الله عنه-قال: قال رسول الله-صلى الله عليه وسلم-: </a:t>
            </a:r>
            <a:r>
              <a:rPr lang="ar-SA" sz="2800" b="1" dirty="0" smtClean="0"/>
              <a:t>(تعلموا القرآن، وعلموه الناس، وتعلموا الفرائض، وعلموها، فإني امرؤ مقبوض، والعلم سيقبض، وتظهر الفتن، ويوشك أن يختلف اثنان في الفريضة والمسألة، فلا يجدان أحداً يفصل بينهما). </a:t>
            </a:r>
            <a:r>
              <a:rPr lang="ar-SA" sz="2800" dirty="0" smtClean="0"/>
              <a:t>(أحمد والحاكم).</a:t>
            </a:r>
            <a:endParaRPr lang="en-US" sz="2800" b="1" dirty="0" smtClean="0"/>
          </a:p>
          <a:p>
            <a:pPr rtl="1"/>
            <a:r>
              <a:rPr lang="ar-SA" sz="2800" dirty="0" smtClean="0"/>
              <a:t>3-وعن عبد الله بن عمرو-رضي الله عنهما-أنّ رسول الله-صلى الله عليه وسلم-قال:</a:t>
            </a:r>
            <a:r>
              <a:rPr lang="ar-SA" sz="2800" b="1" dirty="0" smtClean="0"/>
              <a:t> (العلم ثلاثة، وما سوى ذلك فضل؛ آية محكمة، أو سنّة قائمة، أو فريضة عادلة). </a:t>
            </a:r>
            <a:r>
              <a:rPr lang="ar-SA" sz="2800" dirty="0" smtClean="0"/>
              <a:t>(الحاكم).</a:t>
            </a:r>
            <a:endParaRPr lang="en-US" sz="2800" b="1" dirty="0" smtClean="0"/>
          </a:p>
          <a:p>
            <a:pPr rtl="1"/>
            <a:r>
              <a:rPr lang="ar-SA" sz="2800" dirty="0" smtClean="0"/>
              <a:t>4-قال رسول الله-صلى الله عليه وسلم-:</a:t>
            </a:r>
            <a:r>
              <a:rPr lang="ar-SA" sz="2800" b="1" dirty="0" smtClean="0"/>
              <a:t> (..وأفرضهم زيد بن ثابت).</a:t>
            </a:r>
            <a:r>
              <a:rPr lang="ar-SA" sz="2800" dirty="0" smtClean="0"/>
              <a:t> (الحاكم).</a:t>
            </a:r>
            <a:endParaRPr lang="en-US" sz="2800" b="1" dirty="0" smtClean="0"/>
          </a:p>
          <a:p>
            <a:pPr rtl="1"/>
            <a:r>
              <a:rPr lang="ar-SA" sz="2800" dirty="0" smtClean="0"/>
              <a:t>5-عن عمر-رضي الله عنه-قال:</a:t>
            </a:r>
            <a:r>
              <a:rPr lang="ar-SA" sz="2800" b="1" dirty="0" smtClean="0"/>
              <a:t>(تعلموا الفرائض، فإنها من دينكم).</a:t>
            </a:r>
            <a:r>
              <a:rPr lang="ar-SA" sz="2800" dirty="0" smtClean="0"/>
              <a:t>(الحاكم).</a:t>
            </a:r>
            <a:endParaRPr lang="en-US" sz="2800" b="1" dirty="0" smtClean="0"/>
          </a:p>
          <a:p>
            <a:pPr rtl="1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 </a:t>
            </a:r>
            <a:r>
              <a:rPr lang="ar-SA" sz="3600" b="1" dirty="0" smtClean="0">
                <a:latin typeface="Simplified Arabic" pitchFamily="18" charset="-78"/>
                <a:cs typeface="Simplified Arabic" pitchFamily="18" charset="-78"/>
              </a:rPr>
              <a:t>       </a:t>
            </a:r>
            <a:endParaRPr lang="ar-SA" sz="3600" b="1" dirty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7200" b="1" dirty="0" smtClean="0"/>
              <a:t>عناية الفقهاء بعلم الفرائض:</a:t>
            </a:r>
            <a:endParaRPr lang="en-US" sz="72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800600"/>
          </a:xfrm>
        </p:spPr>
        <p:txBody>
          <a:bodyPr/>
          <a:lstStyle/>
          <a:p>
            <a:pPr rtl="1"/>
            <a:r>
              <a:rPr lang="ar-SA" dirty="0" smtClean="0"/>
              <a:t>عنيَ الفقهاء بعلم الفرائض بدءً من الصحابة الكرام، فقد اشتهر منهم الخلفاء الراشدون، </a:t>
            </a:r>
            <a:r>
              <a:rPr lang="ar-SA" dirty="0" err="1" smtClean="0"/>
              <a:t>والعبادلة</a:t>
            </a:r>
            <a:r>
              <a:rPr lang="ar-SA" dirty="0" smtClean="0"/>
              <a:t>، وزيد بن ثابت-رضي الله عنهم-، ثم التابعون ومنهم سعيد بن </a:t>
            </a:r>
            <a:r>
              <a:rPr lang="ar-SA" dirty="0" err="1" smtClean="0"/>
              <a:t>جبير</a:t>
            </a:r>
            <a:r>
              <a:rPr lang="ar-SA" dirty="0" smtClean="0"/>
              <a:t> وعبيدة </a:t>
            </a:r>
            <a:r>
              <a:rPr lang="ar-SA" dirty="0" err="1" smtClean="0"/>
              <a:t>السلماني</a:t>
            </a:r>
            <a:r>
              <a:rPr lang="ar-SA" dirty="0" smtClean="0"/>
              <a:t>، والفقهاء السبعة؛ ابن </a:t>
            </a:r>
            <a:r>
              <a:rPr lang="ar-SA" dirty="0" err="1" smtClean="0"/>
              <a:t>المسيب</a:t>
            </a:r>
            <a:r>
              <a:rPr lang="ar-SA" dirty="0" smtClean="0"/>
              <a:t> وعروة والقاسم بن محمد وخارجة بن زيد وسليمان بن يسار وأبو بكر بن الحارث وعبيد الله بن عتبة.</a:t>
            </a:r>
            <a:endParaRPr lang="en-US" b="1" dirty="0" smtClean="0"/>
          </a:p>
          <a:p>
            <a:pPr rtl="1"/>
            <a:r>
              <a:rPr lang="ar-SA" dirty="0" smtClean="0"/>
              <a:t>كما أفرد له الفقهاء باباُ مستقلاً، عُرف (بباب الفرائض)، ونظمت فيه المتون، كمتن </a:t>
            </a:r>
            <a:r>
              <a:rPr lang="ar-SA" dirty="0" err="1" smtClean="0"/>
              <a:t>السراجية</a:t>
            </a:r>
            <a:r>
              <a:rPr lang="ar-SA" dirty="0" smtClean="0"/>
              <a:t> لسراج الدين محمد بن محمود الحنفي، ومتن </a:t>
            </a:r>
            <a:r>
              <a:rPr lang="ar-SA" dirty="0" err="1" smtClean="0"/>
              <a:t>الرحبية</a:t>
            </a:r>
            <a:r>
              <a:rPr lang="ar-SA" dirty="0" smtClean="0"/>
              <a:t> لسبط </a:t>
            </a:r>
            <a:r>
              <a:rPr lang="ar-SA" dirty="0" err="1" smtClean="0"/>
              <a:t>المارديني</a:t>
            </a:r>
            <a:r>
              <a:rPr lang="ar-SA" dirty="0" smtClean="0"/>
              <a:t>.</a:t>
            </a:r>
            <a:endParaRPr lang="en-US" b="1" dirty="0" smtClean="0"/>
          </a:p>
          <a:p>
            <a:pPr rtl="1"/>
            <a:r>
              <a:rPr lang="ar-SA" sz="2400" dirty="0" smtClean="0"/>
              <a:t> </a:t>
            </a:r>
            <a:endParaRPr lang="en-US" sz="2400" b="1" dirty="0" smtClean="0"/>
          </a:p>
          <a:p>
            <a:pPr rtl="1"/>
            <a:endParaRPr lang="ar-SA" sz="2400" b="1" dirty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1584</TotalTime>
  <Words>572</Words>
  <Application>Microsoft Office PowerPoint</Application>
  <PresentationFormat>A4 Paper (210x297 mm)</PresentationFormat>
  <Paragraphs>54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المحاضرة الاولى</vt:lpstr>
      <vt:lpstr>عناصر المحاضرة</vt:lpstr>
      <vt:lpstr>تعريف علم المواريث</vt:lpstr>
      <vt:lpstr>مزايا نظام الإرث في الإسلام</vt:lpstr>
      <vt:lpstr>تابع-مزايا نظام الإرث</vt:lpstr>
      <vt:lpstr>ومن هذه الاعتبارات:</vt:lpstr>
      <vt:lpstr>مكانة علم الفرائض (المواريث) في الإسلام:  </vt:lpstr>
      <vt:lpstr>تابع- مكانة علم الفرائض </vt:lpstr>
      <vt:lpstr>عناية الفقهاء بعلم الفرائض: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106</cp:revision>
  <dcterms:created xsi:type="dcterms:W3CDTF">2009-10-14T19:14:34Z</dcterms:created>
  <dcterms:modified xsi:type="dcterms:W3CDTF">2012-02-08T14:28:44Z</dcterms:modified>
</cp:coreProperties>
</file>