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68" r:id="rId4"/>
    <p:sldId id="270" r:id="rId5"/>
    <p:sldId id="271" r:id="rId6"/>
    <p:sldId id="272" r:id="rId7"/>
    <p:sldId id="273" r:id="rId8"/>
    <p:sldId id="274" r:id="rId9"/>
    <p:sldId id="275" r:id="rId10"/>
    <p:sldId id="276" r:id="rId11"/>
    <p:sldId id="277" r:id="rId12"/>
    <p:sldId id="278" r:id="rId13"/>
    <p:sldId id="279"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outlineView">
  <p:normalViewPr>
    <p:restoredLeft sz="34578" autoAdjust="0"/>
    <p:restoredTop sz="86420" autoAdjust="0"/>
  </p:normalViewPr>
  <p:slideViewPr>
    <p:cSldViewPr>
      <p:cViewPr>
        <p:scale>
          <a:sx n="60" d="100"/>
          <a:sy n="60" d="100"/>
        </p:scale>
        <p:origin x="-66" y="-120"/>
      </p:cViewPr>
      <p:guideLst>
        <p:guide orient="horz" pos="2160"/>
        <p:guide pos="3120"/>
      </p:guideLst>
    </p:cSldViewPr>
  </p:slideViewPr>
  <p:outlineViewPr>
    <p:cViewPr>
      <p:scale>
        <a:sx n="33" d="100"/>
        <a:sy n="33" d="100"/>
      </p:scale>
      <p:origin x="0" y="12522"/>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2/8/2012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743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FF0000"/>
                </a:solidFill>
                <a:latin typeface="AYM Wadiy S_U normal."/>
                <a:cs typeface="Times New Roman" pitchFamily="18" charset="0"/>
              </a:rPr>
              <a:t>فقه المواريث (1)</a:t>
            </a:r>
          </a:p>
          <a:p>
            <a:pPr algn="ctr"/>
            <a:endParaRPr lang="en-US" sz="2800" b="1" dirty="0">
              <a:solidFill>
                <a:srgbClr val="7F7F7F"/>
              </a:solidFill>
              <a:latin typeface="Calibri" pitchFamily="34" charset="0"/>
            </a:endParaRPr>
          </a:p>
          <a:p>
            <a:pPr algn="ctr"/>
            <a:r>
              <a:rPr lang="ar-SA" sz="2800" b="1" dirty="0" smtClean="0">
                <a:solidFill>
                  <a:srgbClr val="0070C0"/>
                </a:solidFill>
                <a:latin typeface="AYM Wadiy S_U normal."/>
                <a:cs typeface="Times New Roman" pitchFamily="18" charset="0"/>
              </a:rPr>
              <a:t>د. منير عبد الله خضير</a:t>
            </a:r>
            <a:endParaRPr lang="ar-SA" sz="2800" b="1" dirty="0">
              <a:solidFill>
                <a:srgbClr val="0070C0"/>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b="1" spc="-150" dirty="0" smtClean="0">
                <a:solidFill>
                  <a:srgbClr val="376092"/>
                </a:solidFill>
                <a:latin typeface="ae_AlMateen" pitchFamily="2" charset="-78"/>
                <a:cs typeface="ae_AlMateen" pitchFamily="2" charset="-78"/>
              </a:rPr>
              <a:t>المحاضرة الثانية</a:t>
            </a:r>
            <a:endParaRPr lang="en-US" b="1" spc="-150" dirty="0" smtClean="0">
              <a:solidFill>
                <a:srgbClr val="376092"/>
              </a:solidFill>
              <a:latin typeface="ae_AlMateen" pitchFamily="2" charset="-78"/>
              <a:cs typeface="ae_AlMateen" pitchFamily="2" charset="-78"/>
            </a:endParaRPr>
          </a:p>
        </p:txBody>
      </p:sp>
      <p:sp>
        <p:nvSpPr>
          <p:cNvPr id="3" name="Rectangle 2"/>
          <p:cNvSpPr/>
          <p:nvPr/>
        </p:nvSpPr>
        <p:spPr>
          <a:xfrm>
            <a:off x="990600" y="4038600"/>
            <a:ext cx="7924800" cy="1200329"/>
          </a:xfrm>
          <a:prstGeom prst="rect">
            <a:avLst/>
          </a:prstGeom>
        </p:spPr>
        <p:txBody>
          <a:bodyPr wrap="square">
            <a:spAutoFit/>
          </a:bodyPr>
          <a:lstStyle/>
          <a:p>
            <a:pPr algn="ctr"/>
            <a:r>
              <a:rPr lang="ar-SA" sz="3600" b="1" dirty="0" smtClean="0"/>
              <a:t>أركان الميراث، وأسبابه، وشروطه، وموانعه </a:t>
            </a:r>
            <a:r>
              <a:rPr lang="en-US" sz="4800" b="1" dirty="0" smtClean="0"/>
              <a:t/>
            </a:r>
            <a:br>
              <a:rPr lang="en-US" sz="4800" b="1" dirty="0" smtClean="0"/>
            </a:br>
            <a:endParaRPr lang="ar-SA" sz="36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810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eaLnBrk="1" hangingPunct="1">
              <a:defRPr/>
            </a:pPr>
            <a:r>
              <a:rPr lang="ar-SA" sz="6600" dirty="0" smtClean="0">
                <a:solidFill>
                  <a:srgbClr val="C00000"/>
                </a:solidFill>
              </a:rPr>
              <a:t>عناصر المحاضرة</a:t>
            </a:r>
            <a:endParaRPr lang="en-US" sz="6600" dirty="0">
              <a:solidFill>
                <a:srgbClr val="C00000"/>
              </a:solidFill>
            </a:endParaRPr>
          </a:p>
        </p:txBody>
      </p:sp>
      <p:sp>
        <p:nvSpPr>
          <p:cNvPr id="7171" name="Text Placeholder 5"/>
          <p:cNvSpPr>
            <a:spLocks noGrp="1"/>
          </p:cNvSpPr>
          <p:nvPr>
            <p:ph idx="1"/>
          </p:nvPr>
        </p:nvSpPr>
        <p:spPr>
          <a:xfrm>
            <a:off x="495300" y="1600200"/>
            <a:ext cx="8915400" cy="4648199"/>
          </a:xfrm>
        </p:spPr>
        <p:txBody>
          <a:bodyPr/>
          <a:lstStyle/>
          <a:p>
            <a:pPr rtl="1"/>
            <a:r>
              <a:rPr lang="ar-SA" sz="4400" b="1" dirty="0" smtClean="0"/>
              <a:t>أركان الميراث ثلاثة:</a:t>
            </a:r>
          </a:p>
          <a:p>
            <a:pPr rtl="1"/>
            <a:r>
              <a:rPr lang="ar-SA" sz="4400" dirty="0" smtClean="0"/>
              <a:t>1-المورِّث: وهو الميت، ومَن بحكمه، كالمفقود.</a:t>
            </a:r>
            <a:endParaRPr lang="en-US" sz="4400" b="1" dirty="0" smtClean="0"/>
          </a:p>
          <a:p>
            <a:pPr rtl="1"/>
            <a:r>
              <a:rPr lang="ar-SA" sz="4400" dirty="0" smtClean="0"/>
              <a:t>2-الوارث: وهو الحي الذي ينتمي إلى الميت بسبب شرعي، ومَن بحكمه كالجنين.</a:t>
            </a:r>
            <a:endParaRPr lang="en-US" sz="4400" b="1" dirty="0" smtClean="0"/>
          </a:p>
          <a:p>
            <a:pPr rtl="1"/>
            <a:r>
              <a:rPr lang="ar-SA" sz="4400" dirty="0" smtClean="0"/>
              <a:t>3-الموروث: وهو التركة من مال نقدي، أو عيني، أو شخصي.</a:t>
            </a:r>
            <a:endParaRPr lang="en-US" sz="4400" b="1" dirty="0" smtClean="0"/>
          </a:p>
          <a:p>
            <a:pPr rtl="1">
              <a:buFont typeface="Arial" pitchFamily="34" charset="0"/>
              <a:buChar char="•"/>
            </a:pPr>
            <a:endParaRPr lang="ar-EG" sz="44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7200" b="1" dirty="0" smtClean="0"/>
              <a:t>أسباب الميراث ثلاثة</a:t>
            </a:r>
            <a:endParaRPr lang="ar-SA" sz="7200" dirty="0"/>
          </a:p>
        </p:txBody>
      </p:sp>
      <p:sp>
        <p:nvSpPr>
          <p:cNvPr id="3" name="عنصر نائب للمحتوى 2"/>
          <p:cNvSpPr>
            <a:spLocks noGrp="1"/>
          </p:cNvSpPr>
          <p:nvPr>
            <p:ph idx="1"/>
          </p:nvPr>
        </p:nvSpPr>
        <p:spPr>
          <a:xfrm>
            <a:off x="304800" y="1600200"/>
            <a:ext cx="9105900" cy="4800600"/>
          </a:xfrm>
        </p:spPr>
        <p:txBody>
          <a:bodyPr/>
          <a:lstStyle/>
          <a:p>
            <a:pPr rtl="1"/>
            <a:r>
              <a:rPr lang="ar-SA" sz="2400" dirty="0" smtClean="0"/>
              <a:t>السبب </a:t>
            </a:r>
            <a:r>
              <a:rPr lang="ar-SA" sz="2400" b="1" dirty="0" smtClean="0"/>
              <a:t>لغةً: </a:t>
            </a:r>
            <a:r>
              <a:rPr lang="ar-SA" sz="2400" dirty="0" smtClean="0"/>
              <a:t>ما يتوصل </a:t>
            </a:r>
            <a:r>
              <a:rPr lang="ar-SA" sz="2400" dirty="0" err="1" smtClean="0"/>
              <a:t>به</a:t>
            </a:r>
            <a:r>
              <a:rPr lang="ar-SA" sz="2400" dirty="0" smtClean="0"/>
              <a:t> إلى مقصود. </a:t>
            </a:r>
            <a:endParaRPr lang="en-US" sz="2400" b="1" dirty="0" smtClean="0"/>
          </a:p>
          <a:p>
            <a:pPr rtl="1"/>
            <a:r>
              <a:rPr lang="ar-SA" sz="2400" b="1" dirty="0" smtClean="0"/>
              <a:t>واصطلاحاً:</a:t>
            </a:r>
            <a:r>
              <a:rPr lang="ar-SA" sz="2400" dirty="0" smtClean="0"/>
              <a:t> ما تفوت </a:t>
            </a:r>
            <a:r>
              <a:rPr lang="ar-SA" sz="2400" dirty="0" err="1" smtClean="0"/>
              <a:t>به</a:t>
            </a:r>
            <a:r>
              <a:rPr lang="ar-SA" sz="2400" dirty="0" smtClean="0"/>
              <a:t> أهلية الإرث، مع قيام سببه.</a:t>
            </a:r>
          </a:p>
          <a:p>
            <a:pPr rtl="1"/>
            <a:r>
              <a:rPr lang="ar-SA" sz="2400" b="1" dirty="0" smtClean="0"/>
              <a:t>والأسباب ثلاثة، وقد أضيف لها رابع، وهي: نكاح وولاء ونسب، وبيت المال.</a:t>
            </a:r>
            <a:endParaRPr lang="en-US" sz="2400" b="1" dirty="0" smtClean="0"/>
          </a:p>
          <a:p>
            <a:pPr rtl="1"/>
            <a:r>
              <a:rPr lang="ar-SA" sz="2400" b="1" dirty="0" smtClean="0"/>
              <a:t>1-النكاح: </a:t>
            </a:r>
            <a:r>
              <a:rPr lang="ar-SA" sz="2400" dirty="0" smtClean="0"/>
              <a:t>والمقصود </a:t>
            </a:r>
            <a:r>
              <a:rPr lang="ar-SA" sz="2400" dirty="0" err="1" smtClean="0"/>
              <a:t>به</a:t>
            </a:r>
            <a:r>
              <a:rPr lang="ar-SA" sz="2400" dirty="0" smtClean="0"/>
              <a:t> النكاح الصحيح القائم، ولو من غير دخول، أو خلوة.</a:t>
            </a:r>
            <a:endParaRPr lang="en-US" sz="2400" b="1" dirty="0" smtClean="0"/>
          </a:p>
          <a:p>
            <a:pPr rtl="1"/>
            <a:r>
              <a:rPr lang="ar-SA" sz="2400" dirty="0" smtClean="0"/>
              <a:t>ويقع التوارث في عدة الطلاق الرجعي، لأن الزوجية لا تزال قائمة، باتفاق الأئمة الأربعة. </a:t>
            </a:r>
            <a:endParaRPr lang="en-US" sz="2400" b="1" dirty="0" smtClean="0"/>
          </a:p>
          <a:p>
            <a:pPr rtl="1"/>
            <a:r>
              <a:rPr lang="ar-SA" sz="2400" dirty="0" smtClean="0"/>
              <a:t>أما الطلاق </a:t>
            </a:r>
            <a:r>
              <a:rPr lang="ar-SA" sz="2400" dirty="0" err="1" smtClean="0"/>
              <a:t>البائن</a:t>
            </a:r>
            <a:r>
              <a:rPr lang="ar-SA" sz="2400" dirty="0" smtClean="0"/>
              <a:t> ففيه تفصيل: </a:t>
            </a:r>
            <a:endParaRPr lang="en-US" sz="2400" b="1" dirty="0" smtClean="0"/>
          </a:p>
          <a:p>
            <a:pPr rtl="1"/>
            <a:r>
              <a:rPr lang="ar-SA" sz="2400" dirty="0" smtClean="0"/>
              <a:t>-عند الحنفية:لا ترث إن طلقها في حال صحته،إلاّ في(طلاق الفارّ) فترث ما لم تنقض عدتها. </a:t>
            </a:r>
            <a:endParaRPr lang="en-US" sz="2400" b="1" dirty="0" smtClean="0"/>
          </a:p>
          <a:p>
            <a:pPr rtl="1"/>
            <a:r>
              <a:rPr lang="ar-SA" sz="2400" dirty="0" smtClean="0"/>
              <a:t>-وعند المالكية: ترث مطلقاً، لإطلاق الأدلة.</a:t>
            </a:r>
            <a:endParaRPr lang="en-US" sz="2400" b="1" dirty="0" smtClean="0"/>
          </a:p>
          <a:p>
            <a:pPr rtl="1"/>
            <a:r>
              <a:rPr lang="ar-SA" sz="2400" dirty="0" smtClean="0"/>
              <a:t>-وعند الشافعية: لا ترث مطلقاً، لأنّ البينونة قطعت الزوجية.</a:t>
            </a:r>
            <a:endParaRPr lang="en-US" sz="2400" dirty="0" smtClean="0"/>
          </a:p>
          <a:p>
            <a:pPr rtl="1"/>
            <a:r>
              <a:rPr lang="ar-SA" sz="2400" dirty="0" smtClean="0"/>
              <a:t>-وعند الحنابلة ترث ما لم تتزوج، لأنّ عثمان-رضي الله عنه-ورّث امرأة عبد الرحمن بن عوف-رضي الله عنه-</a:t>
            </a:r>
            <a:r>
              <a:rPr lang="ar-SA" sz="2400" dirty="0" err="1" smtClean="0"/>
              <a:t>المبتوتة</a:t>
            </a:r>
            <a:r>
              <a:rPr lang="ar-SA" sz="2400" dirty="0" smtClean="0"/>
              <a:t> بعد انقضاء عدتها.</a:t>
            </a:r>
            <a:endParaRPr lang="en-US" sz="2400" dirty="0" smtClean="0"/>
          </a:p>
          <a:p>
            <a:pPr rtl="1"/>
            <a:endParaRPr lang="ar-SA" sz="2400" b="1" dirty="0" smtClean="0">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8000" b="1" dirty="0" smtClean="0"/>
              <a:t>تابع</a:t>
            </a:r>
            <a:r>
              <a:rPr lang="en-US" sz="8000" b="1" dirty="0" smtClean="0"/>
              <a:t>-</a:t>
            </a:r>
            <a:r>
              <a:rPr lang="ar-SA" sz="4800" b="1" dirty="0" smtClean="0"/>
              <a:t>أسباب الميراث</a:t>
            </a:r>
            <a:endParaRPr lang="ar-SA" sz="4800" dirty="0"/>
          </a:p>
        </p:txBody>
      </p:sp>
      <p:sp>
        <p:nvSpPr>
          <p:cNvPr id="3" name="عنصر نائب للمحتوى 2"/>
          <p:cNvSpPr>
            <a:spLocks noGrp="1"/>
          </p:cNvSpPr>
          <p:nvPr>
            <p:ph idx="1"/>
          </p:nvPr>
        </p:nvSpPr>
        <p:spPr>
          <a:xfrm>
            <a:off x="495300" y="1600200"/>
            <a:ext cx="8915400" cy="4724400"/>
          </a:xfrm>
        </p:spPr>
        <p:txBody>
          <a:bodyPr/>
          <a:lstStyle/>
          <a:p>
            <a:pPr rtl="1"/>
            <a:r>
              <a:rPr lang="ar-SA" sz="2800" dirty="0" smtClean="0"/>
              <a:t>ولا توارث بين المتزوجَين في مرض الموت. </a:t>
            </a:r>
            <a:endParaRPr lang="en-US" sz="2800" b="1" dirty="0" smtClean="0"/>
          </a:p>
          <a:p>
            <a:pPr rtl="1"/>
            <a:r>
              <a:rPr lang="ar-SA" sz="2800" dirty="0" smtClean="0"/>
              <a:t>ولا توارث في النكاح الباطل، كالمتعة، والزواج المؤقت، ولو أعقبه دخول أو خلوة. </a:t>
            </a:r>
            <a:endParaRPr lang="en-US" sz="2800" b="1" dirty="0" smtClean="0"/>
          </a:p>
          <a:p>
            <a:pPr rtl="1"/>
            <a:r>
              <a:rPr lang="ar-SA" sz="2800" dirty="0" smtClean="0"/>
              <a:t>ولا توارث في النكاح المتفق على فساده، كنكاح الخامسة، ونكاح بلا شهود.</a:t>
            </a:r>
            <a:endParaRPr lang="en-US" sz="2800" b="1" dirty="0" smtClean="0"/>
          </a:p>
          <a:p>
            <a:pPr rtl="1"/>
            <a:r>
              <a:rPr lang="ar-SA" sz="2800" dirty="0" smtClean="0"/>
              <a:t>واختلف الفقهاء في النكاح المختلف في فساده، كنكاح من غير وليّ، أو نكاح المحرم بحج أو عمرة، أو نكاح </a:t>
            </a:r>
            <a:r>
              <a:rPr lang="ar-SA" sz="2800" dirty="0" err="1" smtClean="0"/>
              <a:t>الشغار</a:t>
            </a:r>
            <a:r>
              <a:rPr lang="ar-SA" sz="2800" dirty="0" smtClean="0"/>
              <a:t>.</a:t>
            </a:r>
            <a:endParaRPr lang="en-US" sz="2800" b="1" dirty="0" smtClean="0"/>
          </a:p>
          <a:p>
            <a:pPr rtl="1"/>
            <a:r>
              <a:rPr lang="ar-SA" sz="2800" b="1" dirty="0" smtClean="0"/>
              <a:t>2-الولاء: </a:t>
            </a:r>
            <a:r>
              <a:rPr lang="ar-SA" sz="2800" dirty="0" smtClean="0"/>
              <a:t>وهو صفة تثبت للمعتِق ولعصبته بمجرّد عتقه. وهي </a:t>
            </a:r>
            <a:r>
              <a:rPr lang="ar-SA" sz="2800" dirty="0" err="1" smtClean="0"/>
              <a:t>عصوبة</a:t>
            </a:r>
            <a:r>
              <a:rPr lang="ar-SA" sz="2800" dirty="0" smtClean="0"/>
              <a:t> سببها نعمة المعتِق على </a:t>
            </a:r>
            <a:r>
              <a:rPr lang="ar-SA" sz="2800" dirty="0" err="1" smtClean="0"/>
              <a:t>عتيقه</a:t>
            </a:r>
            <a:r>
              <a:rPr lang="ar-SA" sz="2800" dirty="0" smtClean="0"/>
              <a:t>، ويرث </a:t>
            </a:r>
            <a:r>
              <a:rPr lang="ar-SA" sz="2800" dirty="0" err="1" smtClean="0"/>
              <a:t>بها</a:t>
            </a:r>
            <a:r>
              <a:rPr lang="ar-SA" sz="2800" dirty="0" smtClean="0"/>
              <a:t> المعتِق وعصبته العبدَ المعتَق من غير وارث. ودليله حديث: </a:t>
            </a:r>
            <a:r>
              <a:rPr lang="ar-SA" sz="2800" b="1" dirty="0" smtClean="0"/>
              <a:t>(إنما الولاء لمن أعتق). </a:t>
            </a:r>
            <a:r>
              <a:rPr lang="ar-SA" sz="2800" dirty="0" smtClean="0"/>
              <a:t>(البخاري ومسلم).  </a:t>
            </a:r>
            <a:endParaRPr lang="en-US" sz="2800" dirty="0" smtClean="0"/>
          </a:p>
          <a:p>
            <a:pPr rtl="1"/>
            <a:r>
              <a:rPr lang="ar-SA" sz="2800" dirty="0" smtClean="0"/>
              <a:t>وحديث: </a:t>
            </a:r>
            <a:r>
              <a:rPr lang="ar-SA" sz="2800" b="1" dirty="0" smtClean="0"/>
              <a:t>(الولاء لحمة كلحمة النسب، لا يباع ولا يوهب). </a:t>
            </a:r>
            <a:r>
              <a:rPr lang="ar-SA" sz="2800" dirty="0" smtClean="0"/>
              <a:t>(الحاكم وابن حبان) </a:t>
            </a:r>
            <a:endParaRPr lang="en-US" sz="2800" dirty="0" smtClean="0"/>
          </a:p>
          <a:p>
            <a:pPr rtl="1"/>
            <a:endParaRPr lang="ar-SA" sz="2800" b="1" dirty="0">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5400" b="1" dirty="0" smtClean="0"/>
              <a:t>تابع</a:t>
            </a:r>
            <a:r>
              <a:rPr lang="en-US" sz="5400" b="1" dirty="0" smtClean="0"/>
              <a:t>-</a:t>
            </a:r>
            <a:r>
              <a:rPr lang="ar-SA" sz="5400" b="1" dirty="0" smtClean="0"/>
              <a:t>أسباب الميراث</a:t>
            </a:r>
            <a:r>
              <a:rPr lang="ar-SA" sz="8000" b="1" dirty="0" smtClean="0"/>
              <a:t>-النسب</a:t>
            </a:r>
            <a:endParaRPr lang="ar-SA" sz="8000" b="1" dirty="0"/>
          </a:p>
        </p:txBody>
      </p:sp>
      <p:sp>
        <p:nvSpPr>
          <p:cNvPr id="3" name="عنصر نائب للمحتوى 2"/>
          <p:cNvSpPr>
            <a:spLocks noGrp="1"/>
          </p:cNvSpPr>
          <p:nvPr>
            <p:ph idx="1"/>
          </p:nvPr>
        </p:nvSpPr>
        <p:spPr>
          <a:xfrm>
            <a:off x="457200" y="1447800"/>
            <a:ext cx="9448800" cy="4953000"/>
          </a:xfrm>
        </p:spPr>
        <p:txBody>
          <a:bodyPr/>
          <a:lstStyle/>
          <a:p>
            <a:pPr algn="just" rtl="1"/>
            <a:r>
              <a:rPr lang="ar-SA" b="1" dirty="0" smtClean="0"/>
              <a:t>3-النسب: </a:t>
            </a:r>
            <a:r>
              <a:rPr lang="ar-SA" dirty="0" smtClean="0"/>
              <a:t>وهو صلة سببها الولادة، ويسميها الحنفية الرحم، وتشمل القرابة من جهة الأبوين، ومن أدلى </a:t>
            </a:r>
            <a:r>
              <a:rPr lang="ar-SA" dirty="0" err="1" smtClean="0"/>
              <a:t>بهما</a:t>
            </a:r>
            <a:r>
              <a:rPr lang="ar-SA" dirty="0" smtClean="0"/>
              <a:t>، أي الإخوة، كما تشمل أصحاب الفروض </a:t>
            </a:r>
            <a:r>
              <a:rPr lang="ar-SA" dirty="0" err="1" smtClean="0"/>
              <a:t>والعصبات</a:t>
            </a:r>
            <a:r>
              <a:rPr lang="ar-SA" dirty="0" smtClean="0"/>
              <a:t> وذوي الأرحام.</a:t>
            </a:r>
            <a:endParaRPr lang="en-US" b="1" dirty="0" smtClean="0"/>
          </a:p>
          <a:p>
            <a:pPr algn="just" rtl="1"/>
            <a:r>
              <a:rPr lang="ar-SA" b="1" dirty="0" smtClean="0"/>
              <a:t>4-جهة المسلمين (بيت المال):</a:t>
            </a:r>
            <a:r>
              <a:rPr lang="ar-SA" dirty="0" smtClean="0"/>
              <a:t> </a:t>
            </a:r>
            <a:endParaRPr lang="ar-SA" b="1" dirty="0" smtClean="0"/>
          </a:p>
          <a:p>
            <a:pPr algn="just" rtl="1"/>
            <a:r>
              <a:rPr lang="ar-SA" dirty="0" smtClean="0"/>
              <a:t>هذا عند المالكية والشافعية، إذا لم يوجد وارث، أو لم تُستغرَق التركة، فيوضع في بيت المال، إرثاً للمسلمين </a:t>
            </a:r>
            <a:r>
              <a:rPr lang="ar-SA" dirty="0" err="1" smtClean="0"/>
              <a:t>عصوبة</a:t>
            </a:r>
            <a:r>
              <a:rPr lang="ar-SA" dirty="0" smtClean="0"/>
              <a:t>، لا مصلحة. لقوله-صلى الله عليه وسلم-:</a:t>
            </a:r>
            <a:r>
              <a:rPr lang="ar-SA" b="1" dirty="0" smtClean="0"/>
              <a:t> (من ترك مالاً فلورثته، وأنا وارث من لا وارث له، أعقل عنه، وأرثه). </a:t>
            </a:r>
            <a:r>
              <a:rPr lang="ar-SA" dirty="0" smtClean="0"/>
              <a:t>(ابن حبان والنسائي). </a:t>
            </a:r>
            <a:endParaRPr lang="en-US" b="1" dirty="0" smtClean="0"/>
          </a:p>
          <a:p>
            <a:pPr algn="just" rtl="1"/>
            <a:r>
              <a:rPr lang="ar-SA" dirty="0" smtClean="0"/>
              <a:t>وهو عند الحنفية والحنابلة، لا على سبيل الإرث، وإنما على سبيل الأموال الضائعة، أو الفيء، يصرف في المصالح العامة.   </a:t>
            </a:r>
            <a:endParaRPr lang="en-US" b="1" dirty="0" smtClean="0"/>
          </a:p>
          <a:p>
            <a:pPr rtl="1"/>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600200"/>
            <a:ext cx="8915400" cy="4876800"/>
          </a:xfrm>
        </p:spPr>
        <p:txBody>
          <a:bodyPr/>
          <a:lstStyle/>
          <a:p>
            <a:pPr algn="just" rtl="1"/>
            <a:r>
              <a:rPr lang="ar-SA" b="1" dirty="0" smtClean="0"/>
              <a:t>1-موت المورّث: </a:t>
            </a:r>
            <a:r>
              <a:rPr lang="ar-SA" dirty="0" smtClean="0"/>
              <a:t>حقيقة، بالمعاينة أو بالسماع، أو حكماً، كالمفقود والمرتدّ، أو تقديراً كالجنين الذي أسقط بضرب، فإنه لا يرث، ولكن يحكم بحياته تقديراً، حتى تورث عنه غرته، وهي: (50 ديناراً).</a:t>
            </a:r>
            <a:endParaRPr lang="en-US" dirty="0" smtClean="0"/>
          </a:p>
          <a:p>
            <a:pPr algn="just" rtl="1"/>
            <a:r>
              <a:rPr lang="ar-SA" b="1" dirty="0" smtClean="0"/>
              <a:t>2-حياة الوارث عند موت المورث: </a:t>
            </a:r>
            <a:r>
              <a:rPr lang="ar-SA" dirty="0" smtClean="0"/>
              <a:t>حقيقة، أو تقديراً كالحمل. فلا توارث بين الغرقى </a:t>
            </a:r>
            <a:r>
              <a:rPr lang="ar-SA" dirty="0" err="1" smtClean="0"/>
              <a:t>والحرقى</a:t>
            </a:r>
            <a:r>
              <a:rPr lang="ar-SA" dirty="0" smtClean="0"/>
              <a:t> </a:t>
            </a:r>
            <a:r>
              <a:rPr lang="ar-SA" dirty="0" err="1" smtClean="0"/>
              <a:t>والهدمى</a:t>
            </a:r>
            <a:r>
              <a:rPr lang="ar-SA" dirty="0" smtClean="0"/>
              <a:t>.</a:t>
            </a:r>
            <a:endParaRPr lang="en-US" dirty="0" smtClean="0"/>
          </a:p>
          <a:p>
            <a:pPr algn="just" rtl="1"/>
            <a:r>
              <a:rPr lang="ar-SA" b="1" dirty="0" smtClean="0"/>
              <a:t>3-ألا يقوم بالوارث مانع: </a:t>
            </a:r>
            <a:r>
              <a:rPr lang="ar-SA" dirty="0" smtClean="0"/>
              <a:t>من موانع الإرث المبيّنة في الفقرة التالية.</a:t>
            </a:r>
            <a:endParaRPr lang="en-US" dirty="0" smtClean="0"/>
          </a:p>
          <a:p>
            <a:pPr rtl="1"/>
            <a:endParaRPr lang="en-US" sz="2400" dirty="0" smtClean="0"/>
          </a:p>
          <a:p>
            <a:pPr rtl="1"/>
            <a:endParaRPr lang="ar-SA" sz="2400" b="1" dirty="0">
              <a:latin typeface="Simplified Arabic" pitchFamily="18" charset="-78"/>
              <a:cs typeface="Simplified Arabic" pitchFamily="18" charset="-78"/>
            </a:endParaRPr>
          </a:p>
        </p:txBody>
      </p:sp>
      <p:sp>
        <p:nvSpPr>
          <p:cNvPr id="4" name="عنوان 1"/>
          <p:cNvSpPr>
            <a:spLocks noGrp="1"/>
          </p:cNvSpPr>
          <p:nvPr>
            <p:ph type="title"/>
          </p:nvPr>
        </p:nvSpPr>
        <p:spPr/>
        <p:txBody>
          <a:bodyPr/>
          <a:lstStyle/>
          <a:p>
            <a:pPr algn="ctr" rtl="1"/>
            <a:r>
              <a:rPr lang="ar-SA" sz="6000" b="1" dirty="0" smtClean="0"/>
              <a:t>شروط الميراث ثلاثة</a:t>
            </a:r>
            <a:endParaRPr lang="ar-SA" sz="60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7200" b="1" dirty="0" smtClean="0"/>
              <a:t>موانع الميراث ثلاثة</a:t>
            </a:r>
            <a:endParaRPr lang="ar-SA" sz="7200" dirty="0"/>
          </a:p>
        </p:txBody>
      </p:sp>
      <p:sp>
        <p:nvSpPr>
          <p:cNvPr id="3" name="عنصر نائب للمحتوى 2"/>
          <p:cNvSpPr>
            <a:spLocks noGrp="1"/>
          </p:cNvSpPr>
          <p:nvPr>
            <p:ph idx="1"/>
          </p:nvPr>
        </p:nvSpPr>
        <p:spPr/>
        <p:txBody>
          <a:bodyPr/>
          <a:lstStyle/>
          <a:p>
            <a:pPr algn="just" rtl="1"/>
            <a:r>
              <a:rPr lang="ar-SA" sz="2800" dirty="0" smtClean="0"/>
              <a:t>المانع </a:t>
            </a:r>
            <a:r>
              <a:rPr lang="ar-SA" sz="2800" b="1" dirty="0" smtClean="0"/>
              <a:t>لغةً: </a:t>
            </a:r>
            <a:r>
              <a:rPr lang="ar-SA" sz="2800" dirty="0" smtClean="0"/>
              <a:t>الحائل بين شيئين. </a:t>
            </a:r>
            <a:endParaRPr lang="en-US" sz="2800" b="1" dirty="0" smtClean="0"/>
          </a:p>
          <a:p>
            <a:pPr algn="just" rtl="1"/>
            <a:r>
              <a:rPr lang="ar-SA" sz="2800" b="1" dirty="0" smtClean="0"/>
              <a:t>واصطلاحاً:</a:t>
            </a:r>
            <a:r>
              <a:rPr lang="ar-SA" sz="2800" dirty="0" smtClean="0"/>
              <a:t> ما تفوت </a:t>
            </a:r>
            <a:r>
              <a:rPr lang="ar-SA" sz="2800" dirty="0" err="1" smtClean="0"/>
              <a:t>به</a:t>
            </a:r>
            <a:r>
              <a:rPr lang="ar-SA" sz="2800" dirty="0" smtClean="0"/>
              <a:t> أهلية الإرث، مع قيام سببه.</a:t>
            </a:r>
            <a:endParaRPr lang="en-US" sz="2800" b="1" dirty="0" smtClean="0"/>
          </a:p>
          <a:p>
            <a:pPr algn="just" rtl="1"/>
            <a:r>
              <a:rPr lang="ar-SA" sz="2800" dirty="0" smtClean="0"/>
              <a:t>ومعنى قولهم: ما تفوت </a:t>
            </a:r>
            <a:r>
              <a:rPr lang="ar-SA" sz="2800" dirty="0" err="1" smtClean="0"/>
              <a:t>به</a:t>
            </a:r>
            <a:r>
              <a:rPr lang="ar-SA" sz="2800" dirty="0" smtClean="0"/>
              <a:t> أهلية الإرث، أخرج (المحجوب) حجب حرمان، فإنه لا يأخذ من الميراث شيئاً، مع أنه أهل للميراث، كالجد يُحجب بالأب، بخلاف (المحروم) كالقاتل.</a:t>
            </a:r>
            <a:endParaRPr lang="en-US" sz="2800" b="1" dirty="0" smtClean="0"/>
          </a:p>
          <a:p>
            <a:pPr algn="just" rtl="1"/>
            <a:r>
              <a:rPr lang="ar-SA" sz="2800" b="1" dirty="0" smtClean="0"/>
              <a:t>(المحروم)</a:t>
            </a:r>
            <a:r>
              <a:rPr lang="ar-SA" sz="2800" dirty="0" smtClean="0"/>
              <a:t> لا يعتبر موجوداً بين الورثة، كأنه لم يكن، فلا يحجب غيره.</a:t>
            </a:r>
            <a:endParaRPr lang="en-US" sz="2800" b="1" dirty="0" smtClean="0"/>
          </a:p>
          <a:p>
            <a:pPr algn="just" rtl="1"/>
            <a:r>
              <a:rPr lang="ar-SA" sz="2800" dirty="0" smtClean="0"/>
              <a:t>أما </a:t>
            </a:r>
            <a:r>
              <a:rPr lang="ar-SA" sz="2800" b="1" dirty="0" smtClean="0"/>
              <a:t>(المحجوب)</a:t>
            </a:r>
            <a:r>
              <a:rPr lang="ar-SA" sz="2800" dirty="0" smtClean="0"/>
              <a:t> فإنه موجود، ويحجب غيره، لكنه لا يرث.</a:t>
            </a:r>
            <a:endParaRPr lang="en-US" sz="2800" b="1" dirty="0" smtClean="0"/>
          </a:p>
          <a:p>
            <a:pPr algn="just" rtl="1"/>
            <a:r>
              <a:rPr lang="ar-SA" sz="2800" dirty="0" smtClean="0"/>
              <a:t>ومعنى قولهم: مع قيام سببه، أخرج الأجنبي، فإنه ليس أهلاً للميراث.</a:t>
            </a:r>
            <a:endParaRPr lang="en-US" sz="2800" b="1" dirty="0" smtClean="0"/>
          </a:p>
          <a:p>
            <a:pPr algn="just" rtl="1"/>
            <a:r>
              <a:rPr lang="ar-SA" sz="2800" b="1" dirty="0" smtClean="0"/>
              <a:t>	وموانع الإرث ثلاثة: رقٌّ، وقتلٌ، واختلاف دين.</a:t>
            </a:r>
            <a:endParaRPr lang="en-US" sz="2800" dirty="0" smtClean="0"/>
          </a:p>
          <a:p>
            <a:pPr rtl="1"/>
            <a:endParaRPr lang="ar-SA" sz="2400" b="1" u="sng" dirty="0">
              <a:solidFill>
                <a:srgbClr val="0070C0"/>
              </a:solidFill>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7200" b="1" dirty="0" smtClean="0"/>
              <a:t>1-مانع الرقّ</a:t>
            </a:r>
            <a:endParaRPr lang="ar-SA" sz="7200" dirty="0"/>
          </a:p>
        </p:txBody>
      </p:sp>
      <p:sp>
        <p:nvSpPr>
          <p:cNvPr id="3" name="عنصر نائب للمحتوى 2"/>
          <p:cNvSpPr>
            <a:spLocks noGrp="1"/>
          </p:cNvSpPr>
          <p:nvPr>
            <p:ph idx="1"/>
          </p:nvPr>
        </p:nvSpPr>
        <p:spPr>
          <a:xfrm>
            <a:off x="495300" y="1600200"/>
            <a:ext cx="8915400" cy="4724400"/>
          </a:xfrm>
        </p:spPr>
        <p:txBody>
          <a:bodyPr/>
          <a:lstStyle/>
          <a:p>
            <a:pPr algn="just" rtl="1"/>
            <a:r>
              <a:rPr lang="ar-SA" sz="2800" b="1" dirty="0" smtClean="0"/>
              <a:t>1-الرق: </a:t>
            </a:r>
            <a:r>
              <a:rPr lang="ar-SA" sz="2800" dirty="0" smtClean="0"/>
              <a:t>لغة: العبودية. واصطلاحاً: عجز حكمي، بالإنسان، سببه الكفر.</a:t>
            </a:r>
            <a:endParaRPr lang="en-US" sz="2800" b="1" dirty="0" smtClean="0"/>
          </a:p>
          <a:p>
            <a:pPr algn="just" rtl="1"/>
            <a:r>
              <a:rPr lang="ar-SA" sz="2800" dirty="0" smtClean="0"/>
              <a:t>ودليله أنّ الرقيق ليس أهلاً للتمليك، فتوريثه تورث لسيده، وهذا لا يصح. </a:t>
            </a:r>
            <a:endParaRPr lang="en-US" sz="2800" b="1" dirty="0" smtClean="0"/>
          </a:p>
          <a:p>
            <a:pPr algn="just" rtl="1"/>
            <a:r>
              <a:rPr lang="ar-SA" sz="2800" b="1" dirty="0" smtClean="0"/>
              <a:t>والرقيق أنواع: </a:t>
            </a:r>
            <a:endParaRPr lang="en-US" sz="2800" b="1" dirty="0" smtClean="0"/>
          </a:p>
          <a:p>
            <a:pPr algn="just" rtl="1"/>
            <a:r>
              <a:rPr lang="ar-SA" sz="2800" dirty="0" smtClean="0"/>
              <a:t>تام، </a:t>
            </a:r>
            <a:r>
              <a:rPr lang="ar-SA" sz="2800" dirty="0" err="1" smtClean="0"/>
              <a:t>كالقنّ</a:t>
            </a:r>
            <a:r>
              <a:rPr lang="ar-SA" sz="2800" dirty="0" smtClean="0"/>
              <a:t>، وناقص، </a:t>
            </a:r>
            <a:r>
              <a:rPr lang="ar-SA" sz="2800" dirty="0" err="1" smtClean="0"/>
              <a:t>كالمبعَّض</a:t>
            </a:r>
            <a:r>
              <a:rPr lang="ar-SA" sz="2800" dirty="0" smtClean="0"/>
              <a:t> وأم ولد، والمكاتَب، والمعلّق عتقه على شرط، كالمدبَّر والموصى بعتقه. </a:t>
            </a:r>
            <a:endParaRPr lang="en-US" sz="2800" b="1" dirty="0" smtClean="0"/>
          </a:p>
          <a:p>
            <a:pPr algn="just" rtl="1"/>
            <a:r>
              <a:rPr lang="ar-SA" sz="2800" dirty="0" err="1" smtClean="0"/>
              <a:t>والقنّ</a:t>
            </a:r>
            <a:r>
              <a:rPr lang="ar-SA" sz="2800" dirty="0" smtClean="0"/>
              <a:t> هو العبد كامل العبودية، </a:t>
            </a:r>
            <a:r>
              <a:rPr lang="ar-SA" sz="2800" dirty="0" err="1" smtClean="0"/>
              <a:t>والمبعَّض</a:t>
            </a:r>
            <a:r>
              <a:rPr lang="ar-SA" sz="2800" dirty="0" smtClean="0"/>
              <a:t> ما كان بعضه عبد وبعضه حر، والمدبّر، وهو الذي عُلِّق عتقه على موت سيده، والمكاتَب، وهو الذي تعاقد مع سيده على أقساط، فإن أداها، أصبح حراً، والموصى بعتقه، والمعلّق عتقه على شرط، وأم ولد، وهي </a:t>
            </a:r>
            <a:r>
              <a:rPr lang="ar-AE" sz="2800" dirty="0" smtClean="0"/>
              <a:t>مملوكة جامعها سيدها، </a:t>
            </a:r>
            <a:r>
              <a:rPr lang="ar-SA" sz="2800" dirty="0" smtClean="0"/>
              <a:t>ف</a:t>
            </a:r>
            <a:r>
              <a:rPr lang="ar-AE" sz="2800" dirty="0" smtClean="0"/>
              <a:t>أتت بولد، ويمتنع عليه بيعها </a:t>
            </a:r>
            <a:r>
              <a:rPr lang="ar-AE" sz="2800" dirty="0" err="1" smtClean="0"/>
              <a:t>و</a:t>
            </a:r>
            <a:r>
              <a:rPr lang="ar-AE" sz="2800" dirty="0" smtClean="0"/>
              <a:t> هبتها، وإذا مات سيدها، أصبحت حرّة</a:t>
            </a:r>
            <a:r>
              <a:rPr lang="ar-SA" sz="2800" dirty="0" smtClean="0"/>
              <a:t>.</a:t>
            </a:r>
          </a:p>
          <a:p>
            <a:pPr rtl="1"/>
            <a:endParaRPr lang="en-US" sz="2400" dirty="0" smtClean="0"/>
          </a:p>
          <a:p>
            <a:pPr rtl="1"/>
            <a:endParaRPr lang="ar-SA" sz="2400" b="1" dirty="0" smtClean="0">
              <a:latin typeface="Simplified Arabic" pitchFamily="18" charset="-78"/>
              <a:ea typeface="Arial Unicode MS"/>
              <a:cs typeface="Simplified Arabic" pitchFamily="18" charset="-7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7200" b="1" dirty="0" smtClean="0"/>
              <a:t>2-مانع القتل</a:t>
            </a:r>
            <a:endParaRPr lang="ar-SA" sz="7200" dirty="0"/>
          </a:p>
        </p:txBody>
      </p:sp>
      <p:sp>
        <p:nvSpPr>
          <p:cNvPr id="3" name="عنصر نائب للمحتوى 2"/>
          <p:cNvSpPr>
            <a:spLocks noGrp="1"/>
          </p:cNvSpPr>
          <p:nvPr>
            <p:ph idx="1"/>
          </p:nvPr>
        </p:nvSpPr>
        <p:spPr>
          <a:xfrm>
            <a:off x="495300" y="1600200"/>
            <a:ext cx="8915400" cy="4724400"/>
          </a:xfrm>
        </p:spPr>
        <p:txBody>
          <a:bodyPr/>
          <a:lstStyle/>
          <a:p>
            <a:pPr algn="just" rtl="1"/>
            <a:r>
              <a:rPr lang="ar-SA" sz="2800" dirty="0" smtClean="0"/>
              <a:t>2-القتل: ودليله حديث: </a:t>
            </a:r>
            <a:r>
              <a:rPr lang="ar-SA" sz="2800" b="1" dirty="0" smtClean="0"/>
              <a:t>(ليس لقاتل ميراث).</a:t>
            </a:r>
            <a:r>
              <a:rPr lang="ar-SA" sz="2800" dirty="0" smtClean="0"/>
              <a:t> (</a:t>
            </a:r>
            <a:r>
              <a:rPr lang="ar-SA" sz="2800" dirty="0" err="1" smtClean="0"/>
              <a:t>البيهقي</a:t>
            </a:r>
            <a:r>
              <a:rPr lang="ar-SA" sz="2800" dirty="0" smtClean="0"/>
              <a:t> </a:t>
            </a:r>
            <a:r>
              <a:rPr lang="ar-SA" sz="2800" dirty="0" err="1" smtClean="0"/>
              <a:t>والدارقطني</a:t>
            </a:r>
            <a:r>
              <a:rPr lang="ar-SA" sz="2800" dirty="0" smtClean="0"/>
              <a:t>).</a:t>
            </a:r>
            <a:endParaRPr lang="en-US" sz="2800" b="1" dirty="0" smtClean="0"/>
          </a:p>
          <a:p>
            <a:pPr algn="just" rtl="1"/>
            <a:r>
              <a:rPr lang="ar-SA" sz="2800" dirty="0" smtClean="0"/>
              <a:t>والقتل قسمان: قتل بغير حق، وقتل بحق. </a:t>
            </a:r>
            <a:endParaRPr lang="en-US" sz="2800" b="1" dirty="0" smtClean="0"/>
          </a:p>
          <a:p>
            <a:pPr algn="just" rtl="1"/>
            <a:r>
              <a:rPr lang="ar-SA" sz="2800" b="1" dirty="0" smtClean="0"/>
              <a:t>أولاً-القتل بغير حق:</a:t>
            </a:r>
            <a:r>
              <a:rPr lang="ar-SA" sz="2800" dirty="0" smtClean="0"/>
              <a:t> وهو خمسة أنواع: </a:t>
            </a:r>
            <a:endParaRPr lang="en-US" sz="2800" b="1" dirty="0" smtClean="0"/>
          </a:p>
          <a:p>
            <a:pPr algn="just" rtl="1"/>
            <a:r>
              <a:rPr lang="ar-SA" sz="2800" dirty="0" smtClean="0"/>
              <a:t>آ-قتل عمد: ما كان بآلة قاتلة، قصداً.</a:t>
            </a:r>
            <a:endParaRPr lang="en-US" sz="2800" b="1" dirty="0" smtClean="0"/>
          </a:p>
          <a:p>
            <a:pPr algn="just" rtl="1"/>
            <a:r>
              <a:rPr lang="ar-SA" sz="2800" dirty="0" smtClean="0"/>
              <a:t>ب-قتل شبه عمد: ما كان بآلة غير قاتلة، قصداً.</a:t>
            </a:r>
            <a:endParaRPr lang="en-US" sz="2800" b="1" dirty="0" smtClean="0"/>
          </a:p>
          <a:p>
            <a:pPr algn="just" rtl="1"/>
            <a:r>
              <a:rPr lang="ar-SA" sz="2800" dirty="0" smtClean="0"/>
              <a:t>ج-قتل خطأ: كأن يرمي شبحاً ظنه حيواناً، فإذا هو إنسان.</a:t>
            </a:r>
            <a:endParaRPr lang="en-US" sz="2800" b="1" dirty="0" smtClean="0"/>
          </a:p>
          <a:p>
            <a:pPr algn="just" rtl="1"/>
            <a:r>
              <a:rPr lang="ar-SA" sz="2800" dirty="0" smtClean="0"/>
              <a:t>د-قتل جار مجرى الخطأ: كأن ينقلب النائم على إنسان فيقتله، والقتل الصادر من صبي أو مجنون.</a:t>
            </a:r>
            <a:endParaRPr lang="en-US" sz="2800" b="1" dirty="0" smtClean="0"/>
          </a:p>
          <a:p>
            <a:pPr algn="just" rtl="1"/>
            <a:r>
              <a:rPr lang="ar-SA" sz="2800" dirty="0" smtClean="0"/>
              <a:t>هـ-قتل بالتسبب: كأن يضع السم في الطعام، أو يحفر بئراً فيقع فيه إنسان، أو يشارك القاتل برأي أو إعانة أو تحريض أو مراقبة أو شهادة زور.</a:t>
            </a:r>
            <a:endParaRPr lang="en-US" sz="2800" b="1" dirty="0" smtClean="0"/>
          </a:p>
          <a:p>
            <a:pPr rtl="1"/>
            <a:endParaRPr lang="ar-SA" sz="2400" b="1" dirty="0">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5400" b="1" dirty="0" smtClean="0"/>
              <a:t>تابع-</a:t>
            </a:r>
            <a:r>
              <a:rPr lang="ar-SA" sz="7200" b="1" dirty="0" smtClean="0"/>
              <a:t>مانع القتل</a:t>
            </a:r>
            <a:endParaRPr lang="ar-SA" sz="7200" dirty="0"/>
          </a:p>
        </p:txBody>
      </p:sp>
      <p:sp>
        <p:nvSpPr>
          <p:cNvPr id="3" name="عنصر نائب للمحتوى 2"/>
          <p:cNvSpPr>
            <a:spLocks noGrp="1"/>
          </p:cNvSpPr>
          <p:nvPr>
            <p:ph idx="1"/>
          </p:nvPr>
        </p:nvSpPr>
        <p:spPr/>
        <p:txBody>
          <a:bodyPr/>
          <a:lstStyle/>
          <a:p>
            <a:pPr algn="just" rtl="1"/>
            <a:r>
              <a:rPr lang="ar-SA" sz="2800" b="1" dirty="0" smtClean="0"/>
              <a:t>ثانياً-القتل بحق:</a:t>
            </a:r>
            <a:r>
              <a:rPr lang="ar-SA" sz="2800" dirty="0" smtClean="0"/>
              <a:t> وهو ثلاثة أنواع: </a:t>
            </a:r>
            <a:endParaRPr lang="en-US" sz="2800" b="1" dirty="0" smtClean="0"/>
          </a:p>
          <a:p>
            <a:pPr algn="just" rtl="1"/>
            <a:r>
              <a:rPr lang="ar-SA" sz="2800" dirty="0" smtClean="0"/>
              <a:t>1-القتل قصاصاً، 2-القتل حدّاً، 3-القتل دفاعاً عن النفس أو المال أو العرض.</a:t>
            </a:r>
            <a:endParaRPr lang="en-US" sz="2800" b="1" dirty="0" smtClean="0"/>
          </a:p>
          <a:p>
            <a:pPr algn="just" rtl="1"/>
            <a:r>
              <a:rPr lang="ar-SA" sz="2800" b="1" dirty="0" smtClean="0"/>
              <a:t>القتل المانع من الإرث عند الفقهاء:</a:t>
            </a:r>
            <a:endParaRPr lang="en-US" sz="2800" b="1" dirty="0" smtClean="0"/>
          </a:p>
          <a:p>
            <a:pPr algn="just" rtl="1"/>
            <a:r>
              <a:rPr lang="ar-SA" sz="2800" b="1" dirty="0" smtClean="0"/>
              <a:t>-عند الحنفية: </a:t>
            </a:r>
            <a:r>
              <a:rPr lang="ar-SA" sz="2800" dirty="0" smtClean="0"/>
              <a:t>القتل العمد العدوان، وكل قتل أوجب الكفارة.</a:t>
            </a:r>
            <a:endParaRPr lang="en-US" sz="2800" b="1" dirty="0" smtClean="0"/>
          </a:p>
          <a:p>
            <a:pPr algn="just" rtl="1"/>
            <a:r>
              <a:rPr lang="ar-SA" sz="2800" b="1" dirty="0" smtClean="0"/>
              <a:t>-عند المالكية: </a:t>
            </a:r>
            <a:r>
              <a:rPr lang="ar-SA" sz="2800" dirty="0" smtClean="0"/>
              <a:t>القتل العدوان العمد، من غير حق، ولا عذر.</a:t>
            </a:r>
            <a:endParaRPr lang="en-US" sz="2800" b="1" dirty="0" smtClean="0"/>
          </a:p>
          <a:p>
            <a:pPr algn="just" rtl="1"/>
            <a:r>
              <a:rPr lang="ar-SA" sz="2800" b="1" dirty="0" smtClean="0"/>
              <a:t>-عند الشافعية: </a:t>
            </a:r>
            <a:r>
              <a:rPr lang="ar-SA" sz="2800" dirty="0" smtClean="0"/>
              <a:t>كل أنواع القتل، سواء كان عمداً أو خطأ، بحق أو بغير حق، مباشرة أو بالتسبب، أو بالحكم على القاتل، أو شهد، أو زكى شاهداً.</a:t>
            </a:r>
            <a:endParaRPr lang="en-US" sz="2800" b="1" dirty="0" smtClean="0"/>
          </a:p>
          <a:p>
            <a:pPr algn="just" rtl="1"/>
            <a:r>
              <a:rPr lang="ar-SA" sz="2800" b="1" dirty="0" smtClean="0"/>
              <a:t>-عند الحنابلة:</a:t>
            </a:r>
            <a:r>
              <a:rPr lang="ar-SA" sz="2800" dirty="0" smtClean="0"/>
              <a:t> كل قتل فيه قصاص أو دية أو كفارة، ولو من قاصر. </a:t>
            </a:r>
            <a:endParaRPr lang="en-US" sz="2800" b="1" dirty="0" smtClean="0"/>
          </a:p>
          <a:p>
            <a:pPr rtl="1"/>
            <a:endParaRPr lang="ar-SA" sz="2400" b="1" dirty="0">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7200" b="1" dirty="0" smtClean="0"/>
              <a:t>3-مانع اختلاف الدين</a:t>
            </a:r>
            <a:endParaRPr lang="ar-SA" sz="7200" dirty="0"/>
          </a:p>
        </p:txBody>
      </p:sp>
      <p:sp>
        <p:nvSpPr>
          <p:cNvPr id="3" name="عنصر نائب للمحتوى 2"/>
          <p:cNvSpPr>
            <a:spLocks noGrp="1"/>
          </p:cNvSpPr>
          <p:nvPr>
            <p:ph idx="1"/>
          </p:nvPr>
        </p:nvSpPr>
        <p:spPr>
          <a:xfrm>
            <a:off x="495300" y="1600200"/>
            <a:ext cx="8915400" cy="4648200"/>
          </a:xfrm>
        </p:spPr>
        <p:txBody>
          <a:bodyPr/>
          <a:lstStyle/>
          <a:p>
            <a:pPr algn="just" rtl="1"/>
            <a:r>
              <a:rPr lang="ar-SA" sz="2800" dirty="0" smtClean="0"/>
              <a:t>3-اختلاف الدين: أجمع العلماء على أنَّ المسلم والكافر لا يتوارثان. </a:t>
            </a:r>
          </a:p>
          <a:p>
            <a:pPr algn="just" rtl="1"/>
            <a:r>
              <a:rPr lang="ar-SA" sz="2800" dirty="0" smtClean="0"/>
              <a:t>والدليل حديث: </a:t>
            </a:r>
            <a:r>
              <a:rPr lang="ar-SA" sz="2800" b="1" dirty="0" smtClean="0"/>
              <a:t>(لا يرث المسلم الكافر ولا الكافر المسلم). </a:t>
            </a:r>
            <a:r>
              <a:rPr lang="ar-SA" sz="2800" dirty="0" smtClean="0"/>
              <a:t>(البخاري ومسلم)</a:t>
            </a:r>
            <a:endParaRPr lang="ar-SA" sz="2800" b="1" dirty="0" smtClean="0"/>
          </a:p>
          <a:p>
            <a:pPr algn="just" rtl="1"/>
            <a:r>
              <a:rPr lang="ar-SA" sz="2800" dirty="0" smtClean="0"/>
              <a:t>وحديث: </a:t>
            </a:r>
            <a:r>
              <a:rPr lang="ar-SA" sz="2800" b="1" dirty="0" smtClean="0"/>
              <a:t>(لا يتوارث أهل ملتين شتى).</a:t>
            </a:r>
            <a:r>
              <a:rPr lang="ar-SA" sz="2800" dirty="0" smtClean="0"/>
              <a:t> (أحمد وأصحاب السنن).</a:t>
            </a:r>
            <a:endParaRPr lang="en-US" sz="2800" b="1" dirty="0" smtClean="0"/>
          </a:p>
          <a:p>
            <a:pPr algn="just" rtl="1"/>
            <a:r>
              <a:rPr lang="ar-SA" sz="2800" b="1" dirty="0" smtClean="0"/>
              <a:t>		التوارث بين غير المسلمين: </a:t>
            </a:r>
            <a:endParaRPr lang="en-US" sz="2800" b="1" dirty="0" smtClean="0"/>
          </a:p>
          <a:p>
            <a:pPr algn="just" rtl="1"/>
            <a:r>
              <a:rPr lang="ar-SA" sz="2800" dirty="0" smtClean="0"/>
              <a:t>-عند الحنفية والشافعية والحنابلة في رواية: يرث بعضهم بعضاً، لأن الكفر ملة واحدة، لقوله تعالى: </a:t>
            </a:r>
            <a:r>
              <a:rPr lang="ar-SA" sz="2800" b="1" dirty="0" smtClean="0"/>
              <a:t>(فماذا بعد الحق إلا الضلال).</a:t>
            </a:r>
            <a:r>
              <a:rPr lang="ar-SA" sz="2800" dirty="0" smtClean="0"/>
              <a:t> (يونس:32). </a:t>
            </a:r>
            <a:endParaRPr lang="en-US" sz="2800" b="1" dirty="0" smtClean="0"/>
          </a:p>
          <a:p>
            <a:pPr algn="just" rtl="1"/>
            <a:r>
              <a:rPr lang="ar-SA" sz="2800" dirty="0" smtClean="0"/>
              <a:t>-عند المالكية والحنابلة في رواية: لا يتوارثون إذا اختلفت مللهم، فاليهودية ملة، والنصرانية ملة، وما عداهما ملة. لقوله تعالى: </a:t>
            </a:r>
            <a:r>
              <a:rPr lang="ar-SA" sz="2800" b="1" dirty="0" smtClean="0"/>
              <a:t>(لكلٍّ جعلنا منكم شرعة ومنهاجاً).</a:t>
            </a:r>
            <a:r>
              <a:rPr lang="ar-SA" sz="2800" dirty="0" smtClean="0"/>
              <a:t> (المائدة:48).</a:t>
            </a:r>
            <a:endParaRPr lang="en-US" sz="2800" b="1" dirty="0" smtClean="0"/>
          </a:p>
          <a:p>
            <a:pPr rtl="1"/>
            <a:endParaRPr lang="en-US" sz="2400" dirty="0" smtClean="0"/>
          </a:p>
          <a:p>
            <a:pPr rtl="1"/>
            <a:endParaRPr lang="ar-SA" sz="2400" b="1" dirty="0">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7200" b="1" dirty="0" smtClean="0"/>
              <a:t>موانع الإرث الفرعية </a:t>
            </a:r>
            <a:endParaRPr lang="ar-SA" sz="7200" dirty="0"/>
          </a:p>
        </p:txBody>
      </p:sp>
      <p:sp>
        <p:nvSpPr>
          <p:cNvPr id="3" name="عنصر نائب للمحتوى 2"/>
          <p:cNvSpPr>
            <a:spLocks noGrp="1"/>
          </p:cNvSpPr>
          <p:nvPr>
            <p:ph idx="1"/>
          </p:nvPr>
        </p:nvSpPr>
        <p:spPr/>
        <p:txBody>
          <a:bodyPr/>
          <a:lstStyle/>
          <a:p>
            <a:pPr algn="just" rtl="1"/>
            <a:r>
              <a:rPr lang="ar-SA" sz="2800" b="1" dirty="0" smtClean="0">
                <a:latin typeface="Simplified Arabic" pitchFamily="18" charset="-78"/>
                <a:cs typeface="Simplified Arabic" pitchFamily="18" charset="-78"/>
              </a:rPr>
              <a:t> </a:t>
            </a:r>
            <a:r>
              <a:rPr lang="ar-SA" sz="2800" b="1" dirty="0" smtClean="0"/>
              <a:t>موانع الإرث الفرعية المختلف فيها عند الفقهاء:</a:t>
            </a:r>
            <a:endParaRPr lang="en-US" sz="2800" b="1" dirty="0" smtClean="0"/>
          </a:p>
          <a:p>
            <a:pPr algn="just" rtl="1"/>
            <a:r>
              <a:rPr lang="ar-SA" sz="2800" dirty="0" smtClean="0"/>
              <a:t>1-الردة، 2-اختلاف الدار، 3-جهالة تاريخ الموت، 4-جهالة الوارث، 5-ولد اللعان، 6-ولد </a:t>
            </a:r>
            <a:r>
              <a:rPr lang="ar-SA" sz="2800" dirty="0" err="1" smtClean="0"/>
              <a:t>الزنى</a:t>
            </a:r>
            <a:r>
              <a:rPr lang="ar-SA" sz="2800" dirty="0" smtClean="0"/>
              <a:t>. </a:t>
            </a:r>
          </a:p>
          <a:p>
            <a:pPr algn="just" rtl="1"/>
            <a:r>
              <a:rPr lang="ar-SA" sz="2800" dirty="0" smtClean="0"/>
              <a:t>	وسيأتي تفصيل ذلك.</a:t>
            </a:r>
            <a:endParaRPr lang="en-US" sz="2800" b="1" dirty="0" smtClean="0"/>
          </a:p>
          <a:p>
            <a:pPr algn="just" rtl="1"/>
            <a:r>
              <a:rPr lang="ar-SA" sz="2800" b="1" dirty="0" smtClean="0"/>
              <a:t>مثال تطبيقي، حلّ المسألة التالية:</a:t>
            </a:r>
            <a:endParaRPr lang="en-US" sz="2800" dirty="0" smtClean="0"/>
          </a:p>
          <a:p>
            <a:pPr algn="just" rtl="1"/>
            <a:r>
              <a:rPr lang="ar-SA" sz="2800" dirty="0" smtClean="0"/>
              <a:t>	مات رجل مسلمٌ عن:</a:t>
            </a:r>
            <a:endParaRPr lang="en-US" sz="2800" dirty="0" smtClean="0"/>
          </a:p>
          <a:p>
            <a:pPr algn="just" rtl="1"/>
            <a:r>
              <a:rPr lang="ar-SA" sz="2800" dirty="0" smtClean="0"/>
              <a:t>أب حرّ، وأم كافرة، وزوجة نصرانية، وولد قتل أباه، وولد رقيق، وبنت مرتدّة.</a:t>
            </a:r>
          </a:p>
          <a:p>
            <a:pPr algn="just" rtl="1"/>
            <a:r>
              <a:rPr lang="ar-SA" sz="2800" b="1" dirty="0" smtClean="0"/>
              <a:t>الجواب: </a:t>
            </a:r>
            <a:r>
              <a:rPr lang="ar-SA" sz="2800" dirty="0" smtClean="0"/>
              <a:t>..................................................................</a:t>
            </a:r>
            <a:endParaRPr lang="en-US" sz="2800" dirty="0" smtClean="0"/>
          </a:p>
          <a:p>
            <a:pPr rtl="1"/>
            <a:endParaRPr lang="ar-SA" sz="2400" b="1" dirty="0">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1586</TotalTime>
  <Words>1090</Words>
  <Application>Microsoft Office PowerPoint</Application>
  <PresentationFormat>A4 Paper (210x297 mm)</PresentationFormat>
  <Paragraphs>90</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Slide 1</vt:lpstr>
      <vt:lpstr>المحاضرة الثانية</vt:lpstr>
      <vt:lpstr>عناصر المحاضرة</vt:lpstr>
      <vt:lpstr>أسباب الميراث ثلاثة</vt:lpstr>
      <vt:lpstr>تابع-أسباب الميراث</vt:lpstr>
      <vt:lpstr>تابع-أسباب الميراث-النسب</vt:lpstr>
      <vt:lpstr>شروط الميراث ثلاثة</vt:lpstr>
      <vt:lpstr>موانع الميراث ثلاثة</vt:lpstr>
      <vt:lpstr>1-مانع الرقّ</vt:lpstr>
      <vt:lpstr>2-مانع القتل</vt:lpstr>
      <vt:lpstr>تابع-مانع القتل</vt:lpstr>
      <vt:lpstr>3-مانع اختلاف الدين</vt:lpstr>
      <vt:lpstr>موانع الإرث الفرعية </vt:lpstr>
      <vt:lpstr>Slide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almas</cp:lastModifiedBy>
  <cp:revision>108</cp:revision>
  <dcterms:created xsi:type="dcterms:W3CDTF">2009-10-14T19:14:34Z</dcterms:created>
  <dcterms:modified xsi:type="dcterms:W3CDTF">2012-02-08T14:27:25Z</dcterms:modified>
</cp:coreProperties>
</file>