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(1)</a:t>
            </a: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منير عبد الله خضير</a:t>
            </a:r>
            <a:endParaRPr lang="ar-SA" sz="28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038600"/>
            <a:ext cx="670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009900"/>
                </a:solidFill>
              </a:rPr>
              <a:t>ميراث الأب</a:t>
            </a:r>
            <a:endParaRPr lang="ar-SA" sz="44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8" name="عنوان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915400" cy="1143000"/>
          </a:xfrm>
        </p:spPr>
        <p:txBody>
          <a:bodyPr/>
          <a:lstStyle/>
          <a:p>
            <a:pPr lvl="0" algn="ctr" rtl="1">
              <a:defRPr/>
            </a:pPr>
            <a:endParaRPr lang="en-US" sz="300" dirty="0"/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 bwMode="auto">
          <a:xfrm>
            <a:off x="647700" y="17526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		للأب ثلاث حالات: 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1-</a:t>
            </a: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السدس (1/6):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عند وجود الفرع الوارث المذكر، كابن أو ابن ابن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2-</a:t>
            </a: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السدس والتعصيب (1/6+ع):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ند وجود الفرع الوارث المؤنث، كالبنت، أو بنت الابن.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3-</a:t>
            </a: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التعصيب(ع):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عند عدم وجود الفرع الوارث مطلقاً المذكر والمؤنث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-الأب لا يُحجب (حجب حرمان).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-الأب يحجب (حجب نقصان) من تعصيب إلى فرض.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-الأب يحجب غيره من الورثة، كالجدّ، والإخوة مطلقاً.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 bwMode="auto">
          <a:xfrm>
            <a:off x="647700" y="17526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 bwMode="auto">
          <a:xfrm>
            <a:off x="647700" y="4270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647700" y="17526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تابع-ميراث الأب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		الدليل القرآني: </a:t>
            </a:r>
            <a:endParaRPr lang="en-US" b="1" dirty="0" smtClean="0"/>
          </a:p>
          <a:p>
            <a:pPr rtl="1"/>
            <a:r>
              <a:rPr lang="ar-SA" b="1" dirty="0" smtClean="0"/>
              <a:t>(ولأبويه لكل واحد منهما السدس مما ترك إن كان له ولد فإن لم يكن له ولد وورثه أبواه فلأمه الثلث). </a:t>
            </a:r>
            <a:r>
              <a:rPr lang="ar-SA" dirty="0" smtClean="0"/>
              <a:t>(النساء:11)</a:t>
            </a:r>
            <a:endParaRPr lang="en-US" b="1" dirty="0" smtClean="0"/>
          </a:p>
          <a:p>
            <a:pPr rtl="1"/>
            <a:r>
              <a:rPr lang="ar-SA" dirty="0" smtClean="0"/>
              <a:t>	والآية سكتت عن نصيب الأب عند عدم وجود الولد، فدل على أن الأب يأخذ الباقي تعصيباً، بعد نصيب الأم، لأنه أولى رجل ذكر. والدليل قوله-صلى الله عليه وسلم: </a:t>
            </a:r>
          </a:p>
          <a:p>
            <a:pPr rtl="1"/>
            <a:r>
              <a:rPr lang="ar-SA" b="1" dirty="0" smtClean="0"/>
              <a:t>(ألحقوا الفرائض بأهلها، فما بقي، فلأَولى رجلٍ ذكر). </a:t>
            </a:r>
            <a:endParaRPr lang="en-US" b="1" dirty="0" smtClean="0"/>
          </a:p>
          <a:p>
            <a:pPr algn="l" rtl="1"/>
            <a:r>
              <a:rPr lang="ar-SA" sz="2400" dirty="0" smtClean="0"/>
              <a:t>(</a:t>
            </a:r>
            <a:r>
              <a:rPr lang="ar-AE" sz="2400" dirty="0" smtClean="0"/>
              <a:t>البخاري ومسلم</a:t>
            </a:r>
            <a:r>
              <a:rPr lang="ar-SA" sz="2400" dirty="0" smtClean="0"/>
              <a:t>)</a:t>
            </a:r>
            <a:r>
              <a:rPr lang="ar-AE" sz="2400" dirty="0" smtClean="0"/>
              <a:t>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53500" cy="1112838"/>
          </a:xfrm>
        </p:spPr>
        <p:txBody>
          <a:bodyPr/>
          <a:lstStyle/>
          <a:p>
            <a:pPr algn="ctr" rtl="1"/>
            <a:r>
              <a:rPr lang="ar-SA" b="1" dirty="0" smtClean="0"/>
              <a:t>مسائل-ميراث الأب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9633"/>
            <a:ext cx="8953500" cy="4406530"/>
          </a:xfrm>
        </p:spPr>
        <p:txBody>
          <a:bodyPr/>
          <a:lstStyle/>
          <a:p>
            <a:pPr rtl="1"/>
            <a:r>
              <a:rPr lang="ar-SA" dirty="0" smtClean="0"/>
              <a:t>المسألة (1):  ماتت حليمة عن: زوج وأب وابن. (أكمل).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648678" y="2498295"/>
          <a:ext cx="8723922" cy="31429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92474"/>
                <a:gridCol w="1607038"/>
                <a:gridCol w="1224410"/>
              </a:tblGrid>
              <a:tr h="788769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السبب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76920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1/4</a:t>
                      </a:r>
                      <a:endParaRPr lang="en-US" sz="3200" dirty="0"/>
                    </a:p>
                  </a:txBody>
                  <a:tcPr/>
                </a:tc>
              </a:tr>
              <a:tr h="78876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 smtClean="0"/>
                    </a:p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1/6</a:t>
                      </a:r>
                      <a:endParaRPr lang="en-US" sz="3200" dirty="0"/>
                    </a:p>
                  </a:txBody>
                  <a:tcPr/>
                </a:tc>
              </a:tr>
              <a:tr h="77156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لأنه</a:t>
                      </a:r>
                      <a:r>
                        <a:rPr lang="ar-SA" sz="2800" baseline="0" dirty="0" smtClean="0"/>
                        <a:t> أقرب عصبة.</a:t>
                      </a:r>
                      <a:r>
                        <a:rPr lang="ar-SA" dirty="0" smtClean="0"/>
                        <a:t> </a:t>
                      </a:r>
                      <a:endParaRPr lang="en-US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47050" y="196373"/>
            <a:ext cx="8763649" cy="1221265"/>
          </a:xfrm>
        </p:spPr>
        <p:txBody>
          <a:bodyPr/>
          <a:lstStyle/>
          <a:p>
            <a:pPr lvl="0" algn="ctr" rtl="1"/>
            <a:r>
              <a:rPr lang="ar-SA" sz="300" dirty="0" smtClean="0"/>
              <a:t>.</a:t>
            </a:r>
            <a:r>
              <a:rPr lang="ar-SA" sz="800" b="1" dirty="0" smtClean="0"/>
              <a:t> </a:t>
            </a:r>
            <a:r>
              <a:rPr lang="ar-SA" b="1" dirty="0" smtClean="0"/>
              <a:t>تابع-مسائل-ميراث الأب</a:t>
            </a:r>
            <a:r>
              <a:rPr lang="en-US" sz="800" dirty="0" smtClean="0"/>
              <a:t/>
            </a:r>
            <a:br>
              <a:rPr lang="en-US" sz="800" dirty="0" smtClean="0"/>
            </a:br>
            <a:endParaRPr lang="en-US" sz="3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7050" y="1290292"/>
            <a:ext cx="8763649" cy="4835872"/>
          </a:xfrm>
        </p:spPr>
        <p:txBody>
          <a:bodyPr/>
          <a:lstStyle/>
          <a:p>
            <a:pPr rtl="1"/>
            <a:endParaRPr lang="en-US" dirty="0" smtClean="0"/>
          </a:p>
          <a:p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09600" y="228600"/>
            <a:ext cx="88011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609600" y="1417902"/>
            <a:ext cx="8801100" cy="470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 (2):  مات محمّد</a:t>
            </a:r>
            <a:r>
              <a:rPr lang="ar-SA" sz="3200" dirty="0" smtClean="0">
                <a:latin typeface="+mn-lt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عن: زوجة وأب وابن</a:t>
            </a:r>
            <a:r>
              <a:rPr lang="ar-SA" sz="3200" dirty="0" smtClean="0"/>
              <a:t> . (أكمل).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797170" y="2283087"/>
          <a:ext cx="8575430" cy="33581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92177"/>
                <a:gridCol w="1579684"/>
                <a:gridCol w="1203569"/>
              </a:tblGrid>
              <a:tr h="842779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السبب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الوارثون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الأنصبة</a:t>
                      </a:r>
                      <a:endParaRPr lang="en-US" sz="3200" dirty="0"/>
                    </a:p>
                  </a:txBody>
                  <a:tcPr/>
                </a:tc>
              </a:tr>
              <a:tr h="821874"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زوجة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</a:t>
                      </a:r>
                      <a:endParaRPr lang="en-US" sz="1800" dirty="0"/>
                    </a:p>
                  </a:txBody>
                  <a:tcPr/>
                </a:tc>
              </a:tr>
              <a:tr h="84674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......................................................................</a:t>
                      </a:r>
                      <a:endParaRPr lang="en-US" dirty="0" smtClean="0"/>
                    </a:p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1/6</a:t>
                      </a:r>
                      <a:endParaRPr lang="en-US" sz="3200" dirty="0"/>
                    </a:p>
                  </a:txBody>
                  <a:tcPr/>
                </a:tc>
              </a:tr>
              <a:tr h="84674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لأنه</a:t>
                      </a:r>
                      <a:r>
                        <a:rPr lang="ar-SA" sz="2800" baseline="0" dirty="0" smtClean="0"/>
                        <a:t> أقرب عصبة.</a:t>
                      </a:r>
                      <a:r>
                        <a:rPr lang="ar-SA" dirty="0" smtClean="0"/>
                        <a:t> </a:t>
                      </a:r>
                      <a:endParaRPr lang="en-US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ابن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496299" cy="1036638"/>
          </a:xfrm>
        </p:spPr>
        <p:txBody>
          <a:bodyPr/>
          <a:lstStyle/>
          <a:p>
            <a:pPr lvl="0" algn="ctr" rtl="1"/>
            <a:r>
              <a:rPr lang="ar-SA" b="1" dirty="0" smtClean="0"/>
              <a:t>تابع-مسائل-ميراث الأب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4400" y="2021362"/>
            <a:ext cx="8496299" cy="41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990600" y="2472128"/>
            <a:ext cx="8351681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1023329" y="339245"/>
            <a:ext cx="8387371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762000" y="1447800"/>
            <a:ext cx="8387371" cy="427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المسألة(3): ماتت </a:t>
            </a:r>
            <a:r>
              <a:rPr lang="ar-SA" sz="2800" dirty="0" err="1" smtClean="0">
                <a:latin typeface="+mn-lt"/>
                <a:cs typeface="Arial" charset="0"/>
              </a:rPr>
              <a:t>ثُوَيْبة</a:t>
            </a:r>
            <a:r>
              <a:rPr lang="ar-SA" sz="2800" dirty="0" smtClean="0">
                <a:latin typeface="+mn-lt"/>
                <a:cs typeface="Arial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عن: زوج</a:t>
            </a:r>
            <a:r>
              <a:rPr kumimoji="0" lang="ar-S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وأب و7</a:t>
            </a:r>
            <a:r>
              <a:rPr kumimoji="0" lang="ar-S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أبناء وتركت 120 ديناراً</a:t>
            </a:r>
            <a:r>
              <a:rPr lang="ar-SA" sz="2800" dirty="0" smtClean="0"/>
              <a:t>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914399" y="2819400"/>
          <a:ext cx="8551004" cy="31049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6801"/>
                <a:gridCol w="1219200"/>
                <a:gridCol w="3509106"/>
                <a:gridCol w="1524977"/>
                <a:gridCol w="1230920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التركة</a:t>
                      </a:r>
                    </a:p>
                    <a:p>
                      <a:pPr algn="ctr"/>
                      <a:r>
                        <a:rPr lang="ar-SA" sz="2000" dirty="0" smtClean="0"/>
                        <a:t>120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الأصل</a:t>
                      </a:r>
                    </a:p>
                    <a:p>
                      <a:pPr algn="ctr"/>
                      <a:r>
                        <a:rPr lang="ar-SA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السبب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الوارثون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الأنصبة</a:t>
                      </a:r>
                      <a:endParaRPr lang="en-US" sz="2000" dirty="0"/>
                    </a:p>
                  </a:txBody>
                  <a:tcPr/>
                </a:tc>
              </a:tr>
              <a:tr h="706279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زوج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</a:t>
                      </a:r>
                      <a:endParaRPr lang="en-US" sz="1800" dirty="0"/>
                    </a:p>
                  </a:txBody>
                  <a:tcPr/>
                </a:tc>
              </a:tr>
              <a:tr h="767951">
                <a:tc>
                  <a:txBody>
                    <a:bodyPr/>
                    <a:lstStyle/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لوجود</a:t>
                      </a:r>
                      <a:r>
                        <a:rPr lang="ar-SA" dirty="0" smtClean="0"/>
                        <a:t>  .................................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أب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......</a:t>
                      </a:r>
                      <a:endParaRPr lang="en-US" sz="1800" dirty="0"/>
                    </a:p>
                  </a:txBody>
                  <a:tcPr/>
                </a:tc>
              </a:tr>
              <a:tr h="572978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/>
                        <a:t>لأنهم</a:t>
                      </a:r>
                      <a:r>
                        <a:rPr lang="ar-SA" sz="2800" baseline="0" dirty="0" smtClean="0"/>
                        <a:t> أقرب عصبة.</a:t>
                      </a:r>
                      <a:r>
                        <a:rPr lang="ar-SA" dirty="0" smtClean="0"/>
                        <a:t> </a:t>
                      </a:r>
                      <a:endParaRPr lang="en-US" dirty="0" smtClean="0"/>
                    </a:p>
                    <a:p>
                      <a:pPr algn="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7 أبناء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ع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18" name="عنوان 8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.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تابع-مسائل ميراث الأب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0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2057400"/>
            <a:ext cx="8915400" cy="4525963"/>
          </a:xfrm>
        </p:spPr>
        <p:txBody>
          <a:bodyPr/>
          <a:lstStyle/>
          <a:p>
            <a:r>
              <a:rPr lang="ar-SA" sz="300" dirty="0" smtClean="0"/>
              <a:t>.</a:t>
            </a:r>
            <a:endParaRPr lang="en-US" sz="300" dirty="0"/>
          </a:p>
        </p:txBody>
      </p:sp>
      <p:sp>
        <p:nvSpPr>
          <p:cNvPr id="21" name="عنوان 1"/>
          <p:cNvSpPr txBox="1">
            <a:spLocks/>
          </p:cNvSpPr>
          <p:nvPr/>
        </p:nvSpPr>
        <p:spPr bwMode="auto">
          <a:xfrm>
            <a:off x="914400" y="381000"/>
            <a:ext cx="8496299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2" name="عنصر نائب للمحتوى 2"/>
          <p:cNvSpPr txBox="1">
            <a:spLocks/>
          </p:cNvSpPr>
          <p:nvPr/>
        </p:nvSpPr>
        <p:spPr bwMode="auto">
          <a:xfrm>
            <a:off x="1066800" y="1676400"/>
            <a:ext cx="8351681" cy="438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lang="ar-SA" sz="3200" dirty="0" smtClean="0">
                <a:cs typeface="Arial" charset="0"/>
              </a:rPr>
              <a:t>المسألة(4): ماتت بركة عن: زوج وأب وبنت، وتركت 120 ديناراً</a:t>
            </a:r>
            <a:r>
              <a:rPr lang="ar-SA" sz="3200" dirty="0" smtClean="0"/>
              <a:t>.</a:t>
            </a:r>
            <a:endParaRPr lang="en-US" sz="3200" dirty="0" smtClean="0">
              <a:cs typeface="Arial" charset="0"/>
            </a:endParaRPr>
          </a:p>
        </p:txBody>
      </p:sp>
      <p:sp>
        <p:nvSpPr>
          <p:cNvPr id="23" name="عنوان 1"/>
          <p:cNvSpPr txBox="1">
            <a:spLocks/>
          </p:cNvSpPr>
          <p:nvPr/>
        </p:nvSpPr>
        <p:spPr bwMode="auto">
          <a:xfrm>
            <a:off x="1023329" y="339245"/>
            <a:ext cx="8387371" cy="107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24" name="عنصر نائب للمحتوى 2"/>
          <p:cNvSpPr txBox="1">
            <a:spLocks/>
          </p:cNvSpPr>
          <p:nvPr/>
        </p:nvSpPr>
        <p:spPr bwMode="auto">
          <a:xfrm>
            <a:off x="990600" y="2590800"/>
            <a:ext cx="8387371" cy="350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5" name="جدول 24"/>
          <p:cNvGraphicFramePr>
            <a:graphicFrameLocks noGrp="1"/>
          </p:cNvGraphicFramePr>
          <p:nvPr/>
        </p:nvGraphicFramePr>
        <p:xfrm>
          <a:off x="762000" y="2895600"/>
          <a:ext cx="8551004" cy="2809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6801"/>
                <a:gridCol w="1219200"/>
                <a:gridCol w="3509106"/>
                <a:gridCol w="1524977"/>
                <a:gridCol w="1230920"/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التركة</a:t>
                      </a:r>
                    </a:p>
                    <a:p>
                      <a:pPr algn="ctr"/>
                      <a:r>
                        <a:rPr lang="ar-SA" sz="2000" dirty="0" smtClean="0"/>
                        <a:t>120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الأصل</a:t>
                      </a:r>
                    </a:p>
                    <a:p>
                      <a:pPr algn="ctr"/>
                      <a:r>
                        <a:rPr lang="ar-SA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السبب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الوارثون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الأنصبة</a:t>
                      </a:r>
                      <a:endParaRPr lang="en-US" sz="2000" dirty="0"/>
                    </a:p>
                  </a:txBody>
                  <a:tcPr/>
                </a:tc>
              </a:tr>
              <a:tr h="706279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لوجود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زوج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......</a:t>
                      </a:r>
                      <a:endParaRPr lang="en-US" sz="2400" b="1" dirty="0"/>
                    </a:p>
                  </a:txBody>
                  <a:tcPr/>
                </a:tc>
              </a:tr>
              <a:tr h="767951"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لوجود  </a:t>
                      </a:r>
                      <a:r>
                        <a:rPr lang="ar-SA" sz="1800" b="1" dirty="0" smtClean="0"/>
                        <a:t>.................................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أب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......</a:t>
                      </a:r>
                      <a:endParaRPr lang="en-US" sz="2400" b="1" dirty="0"/>
                    </a:p>
                  </a:txBody>
                  <a:tcPr/>
                </a:tc>
              </a:tr>
              <a:tr h="572978"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لأنها</a:t>
                      </a:r>
                      <a:r>
                        <a:rPr lang="ar-SA" sz="2400" b="1" baseline="0" dirty="0" smtClean="0"/>
                        <a:t> واحدة، ولا معصّب لها.</a:t>
                      </a:r>
                      <a:r>
                        <a:rPr lang="ar-SA" sz="2400" b="1" dirty="0" smtClean="0"/>
                        <a:t> </a:t>
                      </a: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بنت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1/2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183</Words>
  <Application>Microsoft Office PowerPoint</Application>
  <PresentationFormat>A4 Paper (210x297 mm)</PresentationFormat>
  <Paragraphs>93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المحاضرة الرابعة</vt:lpstr>
      <vt:lpstr>Slide 3</vt:lpstr>
      <vt:lpstr>تابع-ميراث الأب</vt:lpstr>
      <vt:lpstr>مسائل-ميراث الأب</vt:lpstr>
      <vt:lpstr>. تابع-مسائل-ميراث الأب </vt:lpstr>
      <vt:lpstr>تابع-مسائل-ميراث الأب </vt:lpstr>
      <vt:lpstr>.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almas</cp:lastModifiedBy>
  <cp:revision>108</cp:revision>
  <dcterms:created xsi:type="dcterms:W3CDTF">2009-10-14T19:14:34Z</dcterms:created>
  <dcterms:modified xsi:type="dcterms:W3CDTF">2012-02-23T19:24:29Z</dcterms:modified>
</cp:coreProperties>
</file>