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(1)</a:t>
            </a: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منير عبد الله خضير</a:t>
            </a:r>
            <a:endParaRPr lang="ar-SA" sz="28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الخامسة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4038600"/>
            <a:ext cx="6705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dirty="0" smtClean="0">
                <a:solidFill>
                  <a:srgbClr val="009900"/>
                </a:solidFill>
              </a:rPr>
              <a:t>ميراث الجدّ</a:t>
            </a:r>
            <a:endParaRPr lang="ar-SA" sz="44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SA" sz="4800" b="1" dirty="0" smtClean="0">
                <a:solidFill>
                  <a:srgbClr val="FF0000"/>
                </a:solidFill>
              </a:rPr>
              <a:t/>
            </a:r>
            <a:br>
              <a:rPr lang="ar-SA" sz="4800" b="1" dirty="0" smtClean="0">
                <a:solidFill>
                  <a:srgbClr val="FF0000"/>
                </a:solidFill>
              </a:rPr>
            </a:br>
            <a:r>
              <a:rPr lang="ar-SA" sz="4800" b="1" dirty="0" smtClean="0">
                <a:solidFill>
                  <a:srgbClr val="FF0000"/>
                </a:solidFill>
              </a:rPr>
              <a:t>المحاضرة الخامسة </a:t>
            </a:r>
            <a:br>
              <a:rPr lang="ar-SA" sz="4800" b="1" dirty="0" smtClean="0">
                <a:solidFill>
                  <a:srgbClr val="FF0000"/>
                </a:solidFill>
              </a:rPr>
            </a:br>
            <a:r>
              <a:rPr lang="ar-SA" sz="4800" b="1" dirty="0" smtClean="0">
                <a:solidFill>
                  <a:srgbClr val="009900"/>
                </a:solidFill>
              </a:rPr>
              <a:t>ميراث الجدّ</a:t>
            </a:r>
            <a:r>
              <a:rPr lang="en-US" dirty="0" smtClean="0">
                <a:solidFill>
                  <a:srgbClr val="009900"/>
                </a:solidFill>
              </a:rPr>
              <a:t/>
            </a:r>
            <a:br>
              <a:rPr lang="en-US" dirty="0" smtClean="0">
                <a:solidFill>
                  <a:srgbClr val="009900"/>
                </a:solidFill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en-US" sz="3600" b="1" dirty="0" smtClean="0"/>
              <a:t>	</a:t>
            </a:r>
            <a:r>
              <a:rPr lang="ar-SA" sz="3600" b="1" dirty="0" smtClean="0"/>
              <a:t>	الجدّ نوعان: </a:t>
            </a:r>
            <a:endParaRPr lang="en-US" sz="3600" b="1" dirty="0" smtClean="0"/>
          </a:p>
          <a:p>
            <a:pPr algn="just" rtl="1"/>
            <a:r>
              <a:rPr lang="ar-SA" sz="3600" dirty="0" smtClean="0"/>
              <a:t>1-الجدّ العصبي (الجدّ الصحيح)، من ليس بينه وبين الميت أنثى، كأب الأب، وأب أب الأب. والصحيح هو الذي يرث.</a:t>
            </a:r>
            <a:endParaRPr lang="en-US" sz="3600" b="1" dirty="0" smtClean="0"/>
          </a:p>
          <a:p>
            <a:pPr algn="just" rtl="1"/>
            <a:r>
              <a:rPr lang="ar-SA" sz="3600" dirty="0" smtClean="0"/>
              <a:t>2-الجدّ الرحمي (الجدّ الفاسد)، من يفصل بينه وبين الميت أنثى، كأب الأم، وأب أم الأب. وهذا الفاسد لا يرث.</a:t>
            </a:r>
            <a:endParaRPr lang="en-US" sz="3600" b="1" dirty="0" smtClean="0"/>
          </a:p>
          <a:p>
            <a:pPr algn="just" rtl="1"/>
            <a:r>
              <a:rPr lang="ar-SA" sz="3600" dirty="0" smtClean="0"/>
              <a:t>كما يوجد للجد حالات متعددة للإرث بدون الإخوة، ومع الإخوة.</a:t>
            </a:r>
            <a:endParaRPr lang="en-US" sz="36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ميراث الجدّ (بدون إخوة)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أولاً-توريث الجدّ عند (عدم الإخوة)، وحالاته الأربع: </a:t>
            </a:r>
            <a:endParaRPr lang="en-US" b="1" dirty="0" smtClean="0"/>
          </a:p>
          <a:p>
            <a:pPr algn="just" rtl="1"/>
            <a:r>
              <a:rPr lang="ar-SA" dirty="0" smtClean="0"/>
              <a:t>1-</a:t>
            </a:r>
            <a:r>
              <a:rPr lang="ar-SA" b="1" dirty="0" smtClean="0"/>
              <a:t>السدس (1/6):</a:t>
            </a:r>
            <a:r>
              <a:rPr lang="ar-SA" dirty="0" smtClean="0"/>
              <a:t> عند وجود الفرع الوارث المذكر.</a:t>
            </a:r>
            <a:endParaRPr lang="en-US" b="1" dirty="0" smtClean="0"/>
          </a:p>
          <a:p>
            <a:pPr algn="just" rtl="1"/>
            <a:r>
              <a:rPr lang="ar-SA" dirty="0" smtClean="0"/>
              <a:t>2-</a:t>
            </a:r>
            <a:r>
              <a:rPr lang="ar-SA" b="1" dirty="0" smtClean="0"/>
              <a:t>السدس والتعصيب (1/6+ع):</a:t>
            </a:r>
            <a:r>
              <a:rPr lang="ar-SA" dirty="0" smtClean="0"/>
              <a:t> عند وجود الفرع الوارث المؤنث؛ بنت أو بنت ابن.</a:t>
            </a:r>
            <a:endParaRPr lang="en-US" b="1" dirty="0" smtClean="0"/>
          </a:p>
          <a:p>
            <a:pPr algn="just" rtl="1"/>
            <a:r>
              <a:rPr lang="ar-SA" dirty="0" smtClean="0"/>
              <a:t>3-</a:t>
            </a:r>
            <a:r>
              <a:rPr lang="ar-SA" b="1" dirty="0" smtClean="0"/>
              <a:t>التعصيب (ع):</a:t>
            </a:r>
            <a:r>
              <a:rPr lang="ar-SA" dirty="0" smtClean="0"/>
              <a:t> عند عدم وجود الفرع الوارث مطلقاً.</a:t>
            </a:r>
            <a:endParaRPr lang="en-US" b="1" dirty="0" smtClean="0"/>
          </a:p>
          <a:p>
            <a:pPr algn="just" rtl="1"/>
            <a:r>
              <a:rPr lang="ar-SA" dirty="0" smtClean="0"/>
              <a:t>4</a:t>
            </a:r>
            <a:r>
              <a:rPr lang="ar-SA" b="1" dirty="0" smtClean="0"/>
              <a:t>-الحجب (ح): </a:t>
            </a:r>
            <a:r>
              <a:rPr lang="ar-SA" dirty="0" smtClean="0"/>
              <a:t>يُحجب (حجب حرمان)،</a:t>
            </a:r>
            <a:r>
              <a:rPr lang="ar-SA" b="1" dirty="0" smtClean="0"/>
              <a:t> </a:t>
            </a:r>
            <a:r>
              <a:rPr lang="ar-SA" dirty="0" smtClean="0"/>
              <a:t>عند وجود الأب.</a:t>
            </a:r>
          </a:p>
          <a:p>
            <a:pPr algn="just" rtl="1"/>
            <a:r>
              <a:rPr lang="ar-SA" b="1" dirty="0" smtClean="0"/>
              <a:t>(من أدلى إلى الميت بواسطة، لا يرث مع وجود تلك الواسطة). </a:t>
            </a:r>
            <a:endParaRPr lang="en-US" b="1" dirty="0" smtClean="0"/>
          </a:p>
          <a:p>
            <a:pPr algn="just" rtl="1"/>
            <a:r>
              <a:rPr lang="ar-SA" dirty="0" smtClean="0"/>
              <a:t>-وينتقل من تعصيب إلى فرض عند وجود الفرع الوارث المذكر.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الأدلة على ميراث الجدّ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		أولاً-من الكتاب:</a:t>
            </a:r>
          </a:p>
          <a:p>
            <a:pPr rtl="1"/>
            <a:r>
              <a:rPr lang="ar-SA" dirty="0" smtClean="0"/>
              <a:t> قال تعالى: </a:t>
            </a:r>
            <a:r>
              <a:rPr lang="ar-SA" b="1" dirty="0" smtClean="0"/>
              <a:t>(ولأبويه لكل واحد منهما السدس). </a:t>
            </a:r>
            <a:r>
              <a:rPr lang="ar-SA" dirty="0" smtClean="0"/>
              <a:t>(النساء:11)</a:t>
            </a:r>
            <a:endParaRPr lang="en-US" b="1" dirty="0" smtClean="0"/>
          </a:p>
          <a:p>
            <a:pPr rtl="1"/>
            <a:r>
              <a:rPr lang="ar-SA" dirty="0" smtClean="0"/>
              <a:t>	والجد يسمى أباً مجازاً،</a:t>
            </a:r>
          </a:p>
          <a:p>
            <a:pPr rtl="1"/>
            <a:r>
              <a:rPr lang="ar-SA" dirty="0" smtClean="0"/>
              <a:t> كقوله تعالى: </a:t>
            </a:r>
            <a:r>
              <a:rPr lang="ar-SA" b="1" dirty="0" smtClean="0"/>
              <a:t>(كما أخرج أبويكم من الجنة).</a:t>
            </a:r>
            <a:r>
              <a:rPr lang="ar-SA" dirty="0" smtClean="0"/>
              <a:t> (الأعراف:26). </a:t>
            </a:r>
            <a:endParaRPr lang="en-US" b="1" dirty="0" smtClean="0"/>
          </a:p>
          <a:p>
            <a:pPr rtl="1"/>
            <a:r>
              <a:rPr lang="ar-SA" dirty="0" smtClean="0"/>
              <a:t>وقوله تعالى: </a:t>
            </a:r>
            <a:r>
              <a:rPr lang="ar-SA" b="1" dirty="0" smtClean="0"/>
              <a:t>(واتبعت ملة آبائي إبراهيم وإسحق ويعقوب).</a:t>
            </a:r>
            <a:r>
              <a:rPr lang="ar-SA" dirty="0" smtClean="0"/>
              <a:t> (يوسف:37)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تابع-الأدلة على ميراث الجدّ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	ثانياً- من السنّة:</a:t>
            </a:r>
            <a:r>
              <a:rPr lang="ar-SA" dirty="0" smtClean="0"/>
              <a:t> </a:t>
            </a:r>
            <a:endParaRPr lang="en-US" b="1" dirty="0" smtClean="0"/>
          </a:p>
          <a:p>
            <a:pPr algn="just" rtl="1"/>
            <a:r>
              <a:rPr lang="ar-SA" dirty="0" smtClean="0"/>
              <a:t>ما رواه عمران بن حصين-رضي الله عنه-، أنّ رجلاً أتى النبيّ-صلى الله عليه وسلم-وقال له: إنّ ابن ابني مات، فمالي من ميراثه؟ فقال: </a:t>
            </a:r>
            <a:r>
              <a:rPr lang="ar-SA" b="1" dirty="0" smtClean="0"/>
              <a:t>(</a:t>
            </a:r>
            <a:r>
              <a:rPr lang="ar-SA" b="1" dirty="0" err="1" smtClean="0"/>
              <a:t>لك</a:t>
            </a:r>
            <a:r>
              <a:rPr lang="ar-SA" b="1" dirty="0" smtClean="0"/>
              <a:t> السدس). </a:t>
            </a:r>
          </a:p>
          <a:p>
            <a:pPr algn="l" rtl="1"/>
            <a:r>
              <a:rPr lang="ar-SA" sz="2400" dirty="0" smtClean="0"/>
              <a:t>(</a:t>
            </a:r>
            <a:r>
              <a:rPr lang="ar-AE" sz="2400" dirty="0" smtClean="0"/>
              <a:t>أحمد وأبو داود</a:t>
            </a:r>
            <a:r>
              <a:rPr lang="ar-SA" sz="2400" dirty="0" smtClean="0"/>
              <a:t> والترمذي)</a:t>
            </a:r>
            <a:r>
              <a:rPr lang="ar-AE" dirty="0" smtClean="0"/>
              <a:t>.</a:t>
            </a:r>
            <a:endParaRPr lang="en-US" dirty="0" smtClean="0"/>
          </a:p>
          <a:p>
            <a:pPr algn="just" rtl="1"/>
            <a:r>
              <a:rPr lang="ar-SA" b="1" dirty="0" smtClean="0"/>
              <a:t>	</a:t>
            </a:r>
            <a:r>
              <a:rPr lang="en-US" b="1" dirty="0" smtClean="0"/>
              <a:t>	</a:t>
            </a:r>
            <a:r>
              <a:rPr lang="ar-SA" b="1" dirty="0" smtClean="0"/>
              <a:t>ثالثاً-الإجماع: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انعقد إجماع الصحابة-رضي الله عنهم-على إقامة الجد مقام الأب عند عدمه.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تابع-ميراث الجدّ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	الفوارق (الثلاثة) بين ميراث الجدّ وميراث الأب:</a:t>
            </a:r>
            <a:endParaRPr lang="en-US" b="1" dirty="0" smtClean="0"/>
          </a:p>
          <a:p>
            <a:pPr algn="just" rtl="1"/>
            <a:r>
              <a:rPr lang="ar-SA" dirty="0" smtClean="0"/>
              <a:t>1-الجدّ يرث مع الإخوة الأشقاء والإخوة لأب (بطريقة المقاسمة)، أما الأب فيحجبهم بنوعيهم.</a:t>
            </a:r>
            <a:endParaRPr lang="en-US" dirty="0" smtClean="0"/>
          </a:p>
          <a:p>
            <a:pPr algn="just" rtl="1"/>
            <a:r>
              <a:rPr lang="ar-SA" dirty="0" smtClean="0"/>
              <a:t>2-في المسألتين العمريتين، الأم تأخذ (</a:t>
            </a:r>
            <a:r>
              <a:rPr lang="ar-SA" b="1" dirty="0" smtClean="0"/>
              <a:t>ثلث باقي المال</a:t>
            </a:r>
            <a:r>
              <a:rPr lang="ar-SA" dirty="0" smtClean="0"/>
              <a:t>) بعد الزوج أو الزوجة، بوجود الأب، لكنها تأخذ (</a:t>
            </a:r>
            <a:r>
              <a:rPr lang="ar-SA" b="1" dirty="0" smtClean="0"/>
              <a:t>ثلث المال كله)</a:t>
            </a:r>
            <a:r>
              <a:rPr lang="ar-SA" dirty="0" smtClean="0"/>
              <a:t> بوجود الجد عند الطرفين، خلافاً لأبي يوسف.</a:t>
            </a:r>
            <a:endParaRPr lang="en-US" dirty="0" smtClean="0"/>
          </a:p>
          <a:p>
            <a:pPr algn="just" rtl="1"/>
            <a:r>
              <a:rPr lang="ar-SA" dirty="0" smtClean="0"/>
              <a:t>3-الجدة (أم الأب) لا ترث مع الأب، فهي (محجوبة) لأنه واسطتها، ولكنها ترث مع الجد، لأنه زوجها، خلافاً للقاعدة.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وان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14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مسائل-ميراث الجدّ (بدون إخوة)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5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algn="ctr"/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16" name="عنوان 1"/>
          <p:cNvSpPr txBox="1">
            <a:spLocks/>
          </p:cNvSpPr>
          <p:nvPr/>
        </p:nvSpPr>
        <p:spPr bwMode="auto">
          <a:xfrm>
            <a:off x="457200" y="304800"/>
            <a:ext cx="89535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18" name="جدول 17"/>
          <p:cNvGraphicFramePr>
            <a:graphicFrameLocks noGrp="1"/>
          </p:cNvGraphicFramePr>
          <p:nvPr/>
        </p:nvGraphicFramePr>
        <p:xfrm>
          <a:off x="648678" y="2498295"/>
          <a:ext cx="8723922" cy="322716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92474"/>
                <a:gridCol w="1607038"/>
                <a:gridCol w="1224410"/>
              </a:tblGrid>
              <a:tr h="788769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السبب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الوارثون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الأنصبة</a:t>
                      </a:r>
                      <a:endParaRPr lang="en-US" sz="3200" dirty="0"/>
                    </a:p>
                  </a:txBody>
                  <a:tcPr/>
                </a:tc>
              </a:tr>
              <a:tr h="769204"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......................................................................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3200" dirty="0"/>
                    </a:p>
                  </a:txBody>
                  <a:tcPr/>
                </a:tc>
              </a:tr>
              <a:tr h="78876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......................................................................</a:t>
                      </a:r>
                      <a:endParaRPr lang="en-US" dirty="0" smtClean="0"/>
                    </a:p>
                    <a:p>
                      <a:pPr algn="l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جدّ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</a:tr>
              <a:tr h="771568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لأنه</a:t>
                      </a:r>
                      <a:r>
                        <a:rPr lang="ar-SA" sz="2800" baseline="0" dirty="0" smtClean="0"/>
                        <a:t> أقرب عصبة.</a:t>
                      </a:r>
                      <a:r>
                        <a:rPr lang="ar-SA" dirty="0" smtClean="0"/>
                        <a:t> </a:t>
                      </a:r>
                      <a:endParaRPr lang="en-US" dirty="0" smtClean="0"/>
                    </a:p>
                    <a:p>
                      <a:pPr algn="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ابن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ع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عنصر نائب للمحتوى 2"/>
          <p:cNvSpPr txBox="1">
            <a:spLocks/>
          </p:cNvSpPr>
          <p:nvPr/>
        </p:nvSpPr>
        <p:spPr bwMode="auto">
          <a:xfrm>
            <a:off x="457200" y="1676400"/>
            <a:ext cx="8839200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المسألة (1):  ماتت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lang="ar-SA" sz="3200" dirty="0" smtClean="0">
                <a:latin typeface="+mn-lt"/>
                <a:cs typeface="Arial" charset="0"/>
              </a:rPr>
              <a:t>خديجة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عن زوج وجدّ وابن.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143000"/>
          </a:xfrm>
        </p:spPr>
        <p:txBody>
          <a:bodyPr/>
          <a:lstStyle/>
          <a:p>
            <a:pPr lvl="0" algn="ctr"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تابع-مسائل-ميراث الجدّ (بدون إخوة)</a:t>
            </a:r>
            <a:br>
              <a:rPr lang="ar-SA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dirty="0" smtClean="0"/>
              <a:t>المسألة (2):  ماتت </a:t>
            </a:r>
            <a:r>
              <a:rPr lang="ar-SA" dirty="0" err="1" smtClean="0"/>
              <a:t>سَوْدَة</a:t>
            </a:r>
            <a:r>
              <a:rPr lang="ar-SA" dirty="0" smtClean="0"/>
              <a:t> عن زوج وجدّ.</a:t>
            </a:r>
          </a:p>
          <a:p>
            <a:pPr lvl="0"/>
            <a:endParaRPr lang="en-US" dirty="0" smtClean="0"/>
          </a:p>
          <a:p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57200" y="304800"/>
            <a:ext cx="89535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57200" y="1719633"/>
            <a:ext cx="8953500" cy="440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648678" y="2498295"/>
          <a:ext cx="8723922" cy="243468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92474"/>
                <a:gridCol w="1607038"/>
                <a:gridCol w="1224410"/>
              </a:tblGrid>
              <a:tr h="788769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السبب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الوارثون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الأنصبة</a:t>
                      </a:r>
                      <a:endParaRPr lang="en-US" sz="3200" dirty="0"/>
                    </a:p>
                  </a:txBody>
                  <a:tcPr/>
                </a:tc>
              </a:tr>
              <a:tr h="769204"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......................................................................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3200" dirty="0"/>
                    </a:p>
                  </a:txBody>
                  <a:tcPr/>
                </a:tc>
              </a:tr>
              <a:tr h="78876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......................................................................</a:t>
                      </a:r>
                      <a:endParaRPr lang="en-US" dirty="0" smtClean="0"/>
                    </a:p>
                    <a:p>
                      <a:pPr algn="l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جدّ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تابع-مسائل-ميراث الجدّ (بدون إخوة)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3000" dirty="0" smtClean="0"/>
              <a:t>المسألة(3):مات عبد الله عن زوجة وأب وجدّ وابن، وترك 240 ديناراً.</a:t>
            </a:r>
            <a:endParaRPr lang="en-US" sz="3000" dirty="0" smtClean="0"/>
          </a:p>
          <a:p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57200" y="304800"/>
            <a:ext cx="89535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57200" y="1719633"/>
            <a:ext cx="8953500" cy="440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sz="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648678" y="2498295"/>
          <a:ext cx="8723922" cy="304874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92474"/>
                <a:gridCol w="1612248"/>
                <a:gridCol w="1219200"/>
              </a:tblGrid>
              <a:tr h="610341"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السبب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الوارثون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832218"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......................................................................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زوجة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3200" dirty="0"/>
                    </a:p>
                  </a:txBody>
                  <a:tcPr/>
                </a:tc>
              </a:tr>
              <a:tr h="77277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......................................................................</a:t>
                      </a:r>
                      <a:endParaRPr lang="en-US" dirty="0" smtClean="0"/>
                    </a:p>
                    <a:p>
                      <a:pPr algn="l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جدّ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</a:tr>
              <a:tr h="772773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لأنه</a:t>
                      </a:r>
                      <a:r>
                        <a:rPr lang="ar-SA" sz="2800" baseline="0" dirty="0" smtClean="0"/>
                        <a:t> أقرب عصبة.</a:t>
                      </a:r>
                      <a:r>
                        <a:rPr lang="ar-SA" dirty="0" smtClean="0"/>
                        <a:t> </a:t>
                      </a:r>
                      <a:endParaRPr lang="en-US" dirty="0" smtClean="0"/>
                    </a:p>
                    <a:p>
                      <a:pPr algn="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ابن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ع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عنوان 1"/>
          <p:cNvSpPr txBox="1">
            <a:spLocks/>
          </p:cNvSpPr>
          <p:nvPr/>
        </p:nvSpPr>
        <p:spPr bwMode="auto">
          <a:xfrm>
            <a:off x="914400" y="381000"/>
            <a:ext cx="8496299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990600" y="2472128"/>
            <a:ext cx="8351681" cy="438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9" name="عنوان 1"/>
          <p:cNvSpPr txBox="1">
            <a:spLocks/>
          </p:cNvSpPr>
          <p:nvPr/>
        </p:nvSpPr>
        <p:spPr bwMode="auto">
          <a:xfrm>
            <a:off x="1023329" y="339245"/>
            <a:ext cx="8387371" cy="107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 bwMode="auto">
          <a:xfrm>
            <a:off x="609600" y="1524000"/>
            <a:ext cx="8996971" cy="427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11" name="جدول 10"/>
          <p:cNvGraphicFramePr>
            <a:graphicFrameLocks noGrp="1"/>
          </p:cNvGraphicFramePr>
          <p:nvPr/>
        </p:nvGraphicFramePr>
        <p:xfrm>
          <a:off x="685800" y="2286000"/>
          <a:ext cx="8686800" cy="383028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66801"/>
                <a:gridCol w="1143000"/>
                <a:gridCol w="3585306"/>
                <a:gridCol w="1524977"/>
                <a:gridCol w="1366716"/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التركة</a:t>
                      </a:r>
                    </a:p>
                    <a:p>
                      <a:pPr algn="ctr"/>
                      <a:r>
                        <a:rPr lang="ar-SA" sz="2000" dirty="0" smtClean="0"/>
                        <a:t>120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الأصل</a:t>
                      </a:r>
                    </a:p>
                    <a:p>
                      <a:pPr algn="ctr"/>
                      <a:r>
                        <a:rPr lang="ar-SA" sz="2000" dirty="0" smtClean="0"/>
                        <a:t>24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السبب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الوارثون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الأنصبة</a:t>
                      </a:r>
                      <a:endParaRPr lang="en-US" sz="2000" dirty="0"/>
                    </a:p>
                  </a:txBody>
                  <a:tcPr/>
                </a:tc>
              </a:tr>
              <a:tr h="706279"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/>
                        <a:t>لوجود  </a:t>
                      </a:r>
                      <a:r>
                        <a:rPr lang="ar-SA" sz="1800" b="1" dirty="0" smtClean="0"/>
                        <a:t>.................................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زوجة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......</a:t>
                      </a:r>
                      <a:endParaRPr lang="en-US" sz="2400" b="1" dirty="0"/>
                    </a:p>
                  </a:txBody>
                  <a:tcPr/>
                </a:tc>
              </a:tr>
              <a:tr h="767951">
                <a:tc>
                  <a:txBody>
                    <a:bodyPr/>
                    <a:lstStyle/>
                    <a:p>
                      <a:pPr algn="l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لوجود  </a:t>
                      </a:r>
                      <a:r>
                        <a:rPr lang="ar-SA" sz="1800" b="1" dirty="0" smtClean="0"/>
                        <a:t>.................................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أب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......</a:t>
                      </a:r>
                      <a:endParaRPr lang="en-US" sz="2400" b="1" dirty="0"/>
                    </a:p>
                  </a:txBody>
                  <a:tcPr/>
                </a:tc>
              </a:tr>
              <a:tr h="572978"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لوجود  </a:t>
                      </a:r>
                      <a:r>
                        <a:rPr lang="ar-SA" sz="1800" b="1" dirty="0" smtClean="0"/>
                        <a:t>.................................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جدّ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......</a:t>
                      </a:r>
                      <a:endParaRPr lang="en-US" sz="2400" b="1" dirty="0"/>
                    </a:p>
                  </a:txBody>
                  <a:tcPr/>
                </a:tc>
              </a:tr>
              <a:tr h="572978"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لأنه</a:t>
                      </a:r>
                      <a:r>
                        <a:rPr lang="ar-SA" sz="3200" b="1" dirty="0" smtClean="0"/>
                        <a:t>  </a:t>
                      </a:r>
                      <a:r>
                        <a:rPr lang="ar-SA" sz="1800" b="1" dirty="0" smtClean="0"/>
                        <a:t>....................................</a:t>
                      </a:r>
                      <a:endParaRPr lang="en-US" sz="1800" b="1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ابن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......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ميراث الجدّ (مع الإخوة مطلقاً)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	قَوْلان لأهل العلم في توريث الجدّ مع الإخوة:</a:t>
            </a:r>
          </a:p>
          <a:p>
            <a:pPr algn="just" rtl="1"/>
            <a:r>
              <a:rPr lang="ar-SA" b="1" dirty="0" smtClean="0"/>
              <a:t>		القول الأول-الجد يحجب الإخوة عن الإرث: </a:t>
            </a:r>
            <a:r>
              <a:rPr lang="ar-SA" dirty="0" smtClean="0"/>
              <a:t>وهو قول أبي بكر وابن عباس وابن عمر وابن الزبير وأبيّ بن كعب وحذيفة وأبي سعيد </a:t>
            </a:r>
            <a:r>
              <a:rPr lang="ar-SA" dirty="0" err="1" smtClean="0"/>
              <a:t>الخدري</a:t>
            </a:r>
            <a:r>
              <a:rPr lang="ar-SA" dirty="0" smtClean="0"/>
              <a:t> ومعاذ وأبي موسى وعائشة-رضي الله عنهم-والحسن وابن سيرين. وهو مذهب أبي حنيفة، ورواية عن أحمد، وابن تيمية، والمزني وابن </a:t>
            </a:r>
            <a:r>
              <a:rPr lang="ar-SA" dirty="0" err="1" smtClean="0"/>
              <a:t>سريج</a:t>
            </a:r>
            <a:r>
              <a:rPr lang="ar-SA" dirty="0" smtClean="0"/>
              <a:t> وابن اللبان من الشافعية.</a:t>
            </a:r>
            <a:endParaRPr lang="en-US" b="1" dirty="0" smtClean="0"/>
          </a:p>
          <a:p>
            <a:pPr algn="just" rtl="1"/>
            <a:r>
              <a:rPr lang="ar-SA" b="1" dirty="0" smtClean="0"/>
              <a:t>ودليلهم:</a:t>
            </a:r>
            <a:r>
              <a:rPr lang="ar-SA" dirty="0" smtClean="0"/>
              <a:t> إطلاق لفظ الأب على الجدّ.</a:t>
            </a:r>
            <a:endParaRPr lang="en-US" b="1" dirty="0" smtClean="0"/>
          </a:p>
          <a:p>
            <a:pPr algn="just" rtl="1"/>
            <a:r>
              <a:rPr lang="ar-SA" dirty="0" smtClean="0"/>
              <a:t>وقال ابن عباس: ألا يتقي الله زيد بن ثابت، يجعل ابن الابن ابناً، ولا يجعل أبا الأب أباً؟!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تابع-ميراث الجدّ (مع الإخوة مطلقاً)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	القول الثاني-الجد يرث مع الإخوة: </a:t>
            </a:r>
          </a:p>
          <a:p>
            <a:pPr algn="just" rtl="1"/>
            <a:r>
              <a:rPr lang="ar-SA" dirty="0" smtClean="0"/>
              <a:t>وهو قول عمر وعثمان وعليّ وزيد وابن مسعود-رضي الله عنهم. وهو مذهب مالك والشافعي، ورواية عن أحمد، وهو قول أبي يوسف ومحمد من الحنفية.</a:t>
            </a:r>
            <a:endParaRPr lang="en-US" b="1" dirty="0" smtClean="0"/>
          </a:p>
          <a:p>
            <a:pPr algn="just" rtl="1"/>
            <a:r>
              <a:rPr lang="ar-SA" dirty="0" smtClean="0"/>
              <a:t>	</a:t>
            </a:r>
            <a:r>
              <a:rPr lang="ar-SA" b="1" dirty="0" smtClean="0"/>
              <a:t>ودليلهم: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أن ميراث الإخوة ثبت بالقرآن، فلا يحجبون إلا بنص أو إجماع.</a:t>
            </a:r>
          </a:p>
          <a:p>
            <a:pPr algn="just" rtl="1"/>
            <a:r>
              <a:rPr lang="ar-SA" dirty="0" smtClean="0"/>
              <a:t>ولم يرد نصّ، ولم ينعقد إجماع على حجبهم.</a:t>
            </a:r>
            <a:endParaRPr lang="en-US" dirty="0" smtClean="0"/>
          </a:p>
          <a:p>
            <a:pPr algn="just" rtl="1"/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حالتان في حلّ مسائل ميراث الجدّ (مع الإخوة)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الحالة الأولى-لا يوجد (صاحب فرض) مع الجدّ والإخوة:</a:t>
            </a:r>
          </a:p>
          <a:p>
            <a:pPr algn="just" rtl="1"/>
            <a:r>
              <a:rPr lang="ar-SA" dirty="0" smtClean="0"/>
              <a:t>وتحلّ (</a:t>
            </a:r>
            <a:r>
              <a:rPr lang="ar-SA" b="1" dirty="0" smtClean="0"/>
              <a:t>بطريقة المقاسمة) </a:t>
            </a:r>
            <a:r>
              <a:rPr lang="ar-SA" dirty="0" smtClean="0"/>
              <a:t>في التعصيب بين الجدّ والإخوة، على اعتبار الجدّ واحداً من الإخوة، يأخذ كنصيب الأخ الواحد منهم.</a:t>
            </a:r>
          </a:p>
          <a:p>
            <a:pPr algn="just" rtl="1"/>
            <a:r>
              <a:rPr lang="ar-SA" b="1" dirty="0" smtClean="0"/>
              <a:t>	فإذا نقص نصيبه عن الثلث، أعطي الثلث فرضاً، </a:t>
            </a:r>
            <a:r>
              <a:rPr lang="ar-SA" dirty="0" smtClean="0"/>
              <a:t>لقول زيد</a:t>
            </a:r>
            <a:r>
              <a:rPr lang="ar-SA" b="1" dirty="0" smtClean="0"/>
              <a:t>.</a:t>
            </a:r>
            <a:r>
              <a:rPr lang="ar-SA" dirty="0" smtClean="0"/>
              <a:t> </a:t>
            </a:r>
            <a:endParaRPr lang="en-US" b="1" dirty="0" smtClean="0"/>
          </a:p>
          <a:p>
            <a:pPr algn="just" rtl="1"/>
            <a:r>
              <a:rPr lang="ar-SA" dirty="0" smtClean="0"/>
              <a:t>مع التذكير بأنَّ الأنثى في العدّ تُعتبر رأساً واحداً، والذكر يُعتبَر اثنين. </a:t>
            </a:r>
            <a:endParaRPr lang="en-US" b="1" dirty="0" smtClean="0"/>
          </a:p>
          <a:p>
            <a:pPr algn="just" rtl="1"/>
            <a:r>
              <a:rPr lang="ar-SA" dirty="0" smtClean="0"/>
              <a:t>فمن مات عن: جدّ وأخ شقيق، فعدد رؤوس ورثته </a:t>
            </a:r>
            <a:r>
              <a:rPr lang="ar-SA" sz="4000" b="1" dirty="0" smtClean="0"/>
              <a:t>4</a:t>
            </a:r>
            <a:endParaRPr lang="en-US" sz="4000" b="1" dirty="0" smtClean="0"/>
          </a:p>
          <a:p>
            <a:pPr algn="just" rtl="1"/>
            <a:r>
              <a:rPr lang="ar-SA" dirty="0" smtClean="0"/>
              <a:t>ومن مات عن:جدّ وأخ شقيق وأخت شقيقة، فعدد رؤوس ورثته.......</a:t>
            </a:r>
            <a:endParaRPr lang="en-US" b="1" dirty="0" smtClean="0"/>
          </a:p>
          <a:p>
            <a:pPr algn="just" rtl="1"/>
            <a:r>
              <a:rPr lang="ar-SA" dirty="0" smtClean="0"/>
              <a:t>ومن مات عن: جدّ </a:t>
            </a:r>
            <a:r>
              <a:rPr lang="ar-SA" dirty="0" err="1" smtClean="0"/>
              <a:t>و</a:t>
            </a:r>
            <a:r>
              <a:rPr lang="ar-SA" dirty="0" smtClean="0"/>
              <a:t> 5 أخوات لأب، فعدد رؤوس ورثته........ </a:t>
            </a:r>
            <a:endParaRPr lang="en-US" b="1" dirty="0" smtClean="0"/>
          </a:p>
          <a:p>
            <a:pPr rtl="1"/>
            <a:r>
              <a:rPr lang="ar-SA" b="1" dirty="0" smtClean="0"/>
              <a:t>  </a:t>
            </a:r>
            <a:endParaRPr lang="en-U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1587</TotalTime>
  <Words>265</Words>
  <Application>Microsoft Office PowerPoint</Application>
  <PresentationFormat>A4 Paper (210x297 mm)</PresentationFormat>
  <Paragraphs>126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المحاضرة الخامسة</vt:lpstr>
      <vt:lpstr> المحاضرة الخامسة  ميراث الجدّ </vt:lpstr>
      <vt:lpstr>ميراث الجدّ (بدون إخوة)</vt:lpstr>
      <vt:lpstr>الأدلة على ميراث الجدّ</vt:lpstr>
      <vt:lpstr>تابع-الأدلة على ميراث الجدّ</vt:lpstr>
      <vt:lpstr>تابع-ميراث الجدّ</vt:lpstr>
      <vt:lpstr>.</vt:lpstr>
      <vt:lpstr>  تابع-مسائل-ميراث الجدّ (بدون إخوة)  </vt:lpstr>
      <vt:lpstr> تابع-مسائل-ميراث الجدّ (بدون إخوة) </vt:lpstr>
      <vt:lpstr>ميراث الجدّ (مع الإخوة مطلقاً)</vt:lpstr>
      <vt:lpstr>تابع-ميراث الجدّ (مع الإخوة مطلقاً)</vt:lpstr>
      <vt:lpstr>حالتان في حلّ مسائل ميراث الجدّ (مع الإخوة)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109</cp:revision>
  <dcterms:created xsi:type="dcterms:W3CDTF">2009-10-14T19:14:34Z</dcterms:created>
  <dcterms:modified xsi:type="dcterms:W3CDTF">2012-02-29T22:25:12Z</dcterms:modified>
</cp:coreProperties>
</file>