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009900"/>
                </a:solidFill>
              </a:rPr>
              <a:t/>
            </a:r>
            <a:br>
              <a:rPr lang="ar-SA" sz="3200" b="1" dirty="0" smtClean="0">
                <a:solidFill>
                  <a:srgbClr val="009900"/>
                </a:solidFill>
              </a:rPr>
            </a:br>
            <a:r>
              <a:rPr lang="ar-SA" sz="3200" b="1" dirty="0" smtClean="0">
                <a:solidFill>
                  <a:srgbClr val="009900"/>
                </a:solidFill>
              </a:rPr>
              <a:t>ميراث (الإخوة لأم)</a:t>
            </a:r>
            <a:endParaRPr lang="ar-SA" sz="3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>
              <a:defRPr/>
            </a:pP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(ثلاثُ) حالات في توريث الإخوة لأم:</a:t>
            </a:r>
            <a:endParaRPr lang="en-US" b="1" dirty="0" smtClean="0"/>
          </a:p>
          <a:p>
            <a:pPr algn="just" rtl="1"/>
            <a:r>
              <a:rPr lang="ar-SA" dirty="0" smtClean="0"/>
              <a:t>1-</a:t>
            </a:r>
            <a:r>
              <a:rPr lang="ar-SA" b="1" dirty="0" smtClean="0"/>
              <a:t>السدس (1/6):</a:t>
            </a:r>
            <a:r>
              <a:rPr lang="ar-SA" dirty="0" smtClean="0"/>
              <a:t> للواحد منهم، سواء كان ذكراً أم أنثى، عند عدم وجود الفرع الوارث مطلقاً، وعدم وجود الأصل الوارث المذكر.</a:t>
            </a:r>
            <a:endParaRPr lang="en-US" b="1" dirty="0" smtClean="0"/>
          </a:p>
          <a:p>
            <a:pPr algn="just" rtl="1"/>
            <a:r>
              <a:rPr lang="ar-SA" dirty="0" smtClean="0"/>
              <a:t>2-</a:t>
            </a:r>
            <a:r>
              <a:rPr lang="ar-SA" b="1" dirty="0" smtClean="0"/>
              <a:t>الثلث (1/3):</a:t>
            </a:r>
            <a:r>
              <a:rPr lang="ar-SA" dirty="0" smtClean="0"/>
              <a:t> للاثنين منهم أو أكثر، ذكوراً أم إناثاً، عند عدم وجود الفرع الوارث مطلقاً، وعدم وجود الأصل الوارث المذكر، ويتقاسمون الثلث بالتساوي.</a:t>
            </a:r>
            <a:endParaRPr lang="en-US" b="1" dirty="0" smtClean="0"/>
          </a:p>
          <a:p>
            <a:pPr algn="just" rtl="1"/>
            <a:r>
              <a:rPr lang="ar-SA" dirty="0" smtClean="0"/>
              <a:t>3-</a:t>
            </a:r>
            <a:r>
              <a:rPr lang="ar-SA" b="1" dirty="0" smtClean="0"/>
              <a:t>الحجب(ح): </a:t>
            </a:r>
            <a:r>
              <a:rPr lang="ar-SA" dirty="0" smtClean="0"/>
              <a:t>عند وجود الفرع الوارث مطلقاً، والأصل الوارث المذكر</a:t>
            </a:r>
            <a:r>
              <a:rPr lang="ar-SA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أدلّة ميراث (الإخوة لأم)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 أولاً-من الكتاب: (وإن كان رجل يورث كلالة أو امرأة وله أخ أو أخت فلكل واحد منهما السدس فإن كانوا أكثر من ذلك فهم شركاء في الثلث). </a:t>
            </a:r>
            <a:r>
              <a:rPr lang="ar-SA" dirty="0" smtClean="0"/>
              <a:t>(النساء:12)</a:t>
            </a:r>
            <a:endParaRPr lang="en-US" b="1" dirty="0" smtClean="0"/>
          </a:p>
          <a:p>
            <a:pPr algn="just" rtl="1"/>
            <a:r>
              <a:rPr lang="ar-SA" dirty="0" smtClean="0"/>
              <a:t>	وأجمع أهل التفسير أن المراد بالكلالة، مَن ليس له والد ولا ولد.</a:t>
            </a:r>
            <a:endParaRPr lang="en-US" b="1" dirty="0" smtClean="0"/>
          </a:p>
          <a:p>
            <a:pPr algn="just" rtl="1"/>
            <a:r>
              <a:rPr lang="ar-SA" dirty="0" smtClean="0"/>
              <a:t> لقوله-صلى الله عليه وسلم: </a:t>
            </a:r>
            <a:r>
              <a:rPr lang="ar-SA" b="1" dirty="0" smtClean="0"/>
              <a:t>(مَن مات وليس له والد ولا ولد، فورثته كلالة). </a:t>
            </a:r>
            <a:endParaRPr lang="en-US" b="1" dirty="0" smtClean="0"/>
          </a:p>
          <a:p>
            <a:pPr algn="just" rtl="1"/>
            <a:r>
              <a:rPr lang="ar-SA" b="1" dirty="0" smtClean="0"/>
              <a:t>ثانياً-الإجماع:</a:t>
            </a:r>
            <a:r>
              <a:rPr lang="ar-SA" dirty="0" smtClean="0"/>
              <a:t> أجمع الصحابة على أنّ المراد بالإخوة في الآية الكريمة (الإخوة لأم)، لأنّ ميراث الأخوات الشقيقات والأخوات لأم، ورد في آية أخرى، وهي الآية 176 من سورة النساء.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800" b="1" dirty="0" smtClean="0">
                <a:solidFill>
                  <a:srgbClr val="009900"/>
                </a:solidFill>
              </a:rPr>
              <a:t>وجوه اختلاف </a:t>
            </a:r>
            <a:br>
              <a:rPr lang="ar-SA" sz="3800" b="1" dirty="0" smtClean="0">
                <a:solidFill>
                  <a:srgbClr val="009900"/>
                </a:solidFill>
              </a:rPr>
            </a:br>
            <a:r>
              <a:rPr lang="ar-SA" sz="3800" b="1" dirty="0" smtClean="0">
                <a:solidFill>
                  <a:srgbClr val="009900"/>
                </a:solidFill>
              </a:rPr>
              <a:t>ميراث (الإخوة لأم) عن ميراث (الإخوة الأشقاء أو لأب)</a:t>
            </a:r>
            <a:endParaRPr lang="en-US" sz="3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1-الإخوة لأم يرثون </a:t>
            </a:r>
            <a:r>
              <a:rPr lang="ar-SA" u="sng" dirty="0" smtClean="0"/>
              <a:t>بالفرض، </a:t>
            </a:r>
            <a:r>
              <a:rPr lang="ar-SA" dirty="0" smtClean="0"/>
              <a:t>لا بالتعصيب، فذَكَرُهم لا </a:t>
            </a:r>
            <a:r>
              <a:rPr lang="ar-SA" dirty="0" err="1" smtClean="0"/>
              <a:t>يعصِّب</a:t>
            </a:r>
            <a:r>
              <a:rPr lang="ar-SA" dirty="0" smtClean="0"/>
              <a:t> أنثاهم.</a:t>
            </a:r>
            <a:endParaRPr lang="en-US" dirty="0" smtClean="0"/>
          </a:p>
          <a:p>
            <a:pPr algn="just" rtl="1"/>
            <a:r>
              <a:rPr lang="ar-SA" dirty="0" smtClean="0"/>
              <a:t>2-الذكر والأنثى من الإخوة لأم يرثون </a:t>
            </a:r>
            <a:r>
              <a:rPr lang="ar-SA" u="sng" dirty="0" smtClean="0"/>
              <a:t>ويتقاسمون بالتساوي.</a:t>
            </a:r>
            <a:endParaRPr lang="en-US" u="sng" dirty="0" smtClean="0"/>
          </a:p>
          <a:p>
            <a:pPr algn="just" rtl="1"/>
            <a:r>
              <a:rPr lang="ar-SA" dirty="0" smtClean="0"/>
              <a:t>3-الإخوة لأم </a:t>
            </a:r>
            <a:r>
              <a:rPr lang="ar-SA" u="sng" dirty="0" smtClean="0"/>
              <a:t>لا تحجبهم الواسطة، </a:t>
            </a:r>
            <a:r>
              <a:rPr lang="ar-SA" dirty="0" smtClean="0"/>
              <a:t>وهي الأم، خلافاً للقاعدة.</a:t>
            </a:r>
            <a:endParaRPr lang="en-US" dirty="0" smtClean="0"/>
          </a:p>
          <a:p>
            <a:pPr algn="just" rtl="1"/>
            <a:r>
              <a:rPr lang="ar-SA" dirty="0" smtClean="0"/>
              <a:t>4- الإخوة لأم </a:t>
            </a:r>
            <a:r>
              <a:rPr lang="ar-SA" u="sng" dirty="0" smtClean="0"/>
              <a:t>يحجبون الواسطة، </a:t>
            </a:r>
            <a:r>
              <a:rPr lang="ar-SA" dirty="0" smtClean="0"/>
              <a:t>خلافاً للقاعدة، والواسطة هي الأم، فيحجبونها (حجب نقصان) من الثلث إلى السدس.</a:t>
            </a:r>
            <a:endParaRPr lang="en-US" dirty="0" smtClean="0"/>
          </a:p>
          <a:p>
            <a:pPr algn="just" rtl="1"/>
            <a:r>
              <a:rPr lang="ar-SA" dirty="0" smtClean="0"/>
              <a:t>5-الأخ لأم </a:t>
            </a:r>
            <a:r>
              <a:rPr lang="ar-SA" u="sng" dirty="0" smtClean="0"/>
              <a:t>يرث، مع أنه أدلى بأنثى، </a:t>
            </a:r>
            <a:r>
              <a:rPr lang="ar-SA" dirty="0" smtClean="0"/>
              <a:t>خلافاً للقاعدة.</a:t>
            </a:r>
            <a:endParaRPr lang="en-US" dirty="0" smtClean="0"/>
          </a:p>
          <a:p>
            <a:pPr algn="just" rtl="1"/>
            <a:r>
              <a:rPr lang="ar-SA" dirty="0" smtClean="0"/>
              <a:t>6-الإخوة لأم يرثون </a:t>
            </a:r>
            <a:r>
              <a:rPr lang="ar-SA" u="sng" dirty="0" smtClean="0"/>
              <a:t>دون اعتبارٍ في تقديم الجهة، </a:t>
            </a:r>
            <a:r>
              <a:rPr lang="ar-SA" dirty="0" smtClean="0"/>
              <a:t>فيقدمون على الأخ لأب، ودون قوة القرابة، فيقدمون على الأخ الشقيق.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حلّ مسائل ميراث (الإخوة لأم)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dirty="0" smtClean="0"/>
              <a:t>المسألة (1): ماتت حفصة عن: زوج، و2 إخوة لأم.</a:t>
            </a:r>
            <a:r>
              <a:rPr lang="ar-AE" sz="3000" dirty="0" smtClean="0"/>
              <a:t> (</a:t>
            </a:r>
            <a:r>
              <a:rPr lang="ar-SA" sz="3000" dirty="0" smtClean="0"/>
              <a:t>و</a:t>
            </a:r>
            <a:r>
              <a:rPr lang="ar-AE" sz="3000" dirty="0" smtClean="0"/>
              <a:t>في المسألة ردّ)</a:t>
            </a:r>
            <a:r>
              <a:rPr lang="ar-SA" sz="3000" dirty="0" smtClean="0"/>
              <a:t>.</a:t>
            </a:r>
          </a:p>
          <a:p>
            <a:pPr algn="just" rtl="1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33400" y="2514600"/>
          <a:ext cx="8991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990600"/>
                <a:gridCol w="4343400"/>
                <a:gridCol w="1371600"/>
                <a:gridCol w="1219200"/>
              </a:tblGrid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3200" dirty="0" smtClean="0"/>
                        <a:t>600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3200" dirty="0" smtClean="0"/>
                        <a:t>6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السبب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dirty="0" smtClean="0"/>
                        <a:t>لعدم</a:t>
                      </a:r>
                      <a:r>
                        <a:rPr lang="ar-SA" sz="3200" baseline="0" dirty="0" smtClean="0"/>
                        <a:t> </a:t>
                      </a:r>
                      <a:r>
                        <a:rPr lang="ar-SA" sz="1800" baseline="0" dirty="0" smtClean="0"/>
                        <a:t>.....................................................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لعدم</a:t>
                      </a:r>
                      <a:r>
                        <a:rPr lang="ar-SA" sz="1800" baseline="0" dirty="0" smtClean="0"/>
                        <a:t>........................</a:t>
                      </a:r>
                      <a:r>
                        <a:rPr lang="ar-SA" sz="3200" dirty="0" smtClean="0"/>
                        <a:t>ولعدم</a:t>
                      </a:r>
                      <a:r>
                        <a:rPr lang="ar-SA" sz="3200" baseline="0" dirty="0" smtClean="0"/>
                        <a:t> </a:t>
                      </a:r>
                      <a:r>
                        <a:rPr lang="ar-SA" sz="1800" baseline="0" dirty="0" smtClean="0"/>
                        <a:t>.................. </a:t>
                      </a:r>
                      <a:r>
                        <a:rPr lang="ar-SA" sz="3200" baseline="0" dirty="0" smtClean="0"/>
                        <a:t>ولعدم</a:t>
                      </a:r>
                      <a:r>
                        <a:rPr lang="ar-SA" sz="1800" baseline="0" dirty="0" smtClean="0"/>
                        <a:t>............................. </a:t>
                      </a:r>
                      <a:r>
                        <a:rPr lang="ar-SA" sz="3200" baseline="0" dirty="0" smtClean="0"/>
                        <a:t>و</a:t>
                      </a:r>
                      <a:r>
                        <a:rPr lang="ar-SA" sz="1800" baseline="0" dirty="0" smtClean="0"/>
                        <a:t>...................</a:t>
                      </a:r>
                      <a:endParaRPr lang="en-US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  <a:p>
                      <a:pPr algn="ctr" rtl="1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2 أخ لأم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تابع-حلّ مسائل ميراث (الإخوة لأم)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المسألة(2): مات كعب عن: زوجة وجدّ، و3 إخوة لأم، وترك 400</a:t>
            </a:r>
          </a:p>
          <a:p>
            <a:pPr rtl="1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04800" y="2590800"/>
          <a:ext cx="94488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219200"/>
                <a:gridCol w="4876800"/>
                <a:gridCol w="1066800"/>
                <a:gridCol w="1219200"/>
              </a:tblGrid>
              <a:tr h="7620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السبب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الوارثون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الأنصبة</a:t>
                      </a:r>
                      <a:endParaRPr lang="en-US" sz="24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لعدم ................................................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زوجة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لأنه .................................................</a:t>
                      </a:r>
                      <a:endParaRPr lang="en-US" sz="2400" dirty="0" smtClean="0"/>
                    </a:p>
                    <a:p>
                      <a:pPr algn="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جدّ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لوجود...............................................</a:t>
                      </a:r>
                      <a:endParaRPr lang="en-US" sz="2400" dirty="0" smtClean="0"/>
                    </a:p>
                    <a:p>
                      <a:pPr algn="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3 أخ لأم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تابع-حلّ مسائل ميراث (الإخوة لأم)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المسألة(3): ماتت زينب عن: زوج وأمّ، و2 أخ لأم، وتركت 600</a:t>
            </a:r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04800" y="2590800"/>
          <a:ext cx="9448800" cy="400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990600"/>
                <a:gridCol w="4876800"/>
                <a:gridCol w="1447800"/>
                <a:gridCol w="1066800"/>
              </a:tblGrid>
              <a:tr h="7620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400" dirty="0" smtClean="0"/>
                        <a:t>600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السبب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الوارثون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الأنصبة</a:t>
                      </a:r>
                      <a:endParaRPr lang="en-US" sz="24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dirty="0" smtClean="0"/>
                        <a:t>لعدم</a:t>
                      </a:r>
                      <a:r>
                        <a:rPr lang="ar-SA" sz="2400" dirty="0" smtClean="0"/>
                        <a:t> ..............................................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لوجود</a:t>
                      </a:r>
                      <a:r>
                        <a:rPr lang="ar-SA" sz="2400" dirty="0" smtClean="0"/>
                        <a:t> ...........................................</a:t>
                      </a:r>
                      <a:endParaRPr lang="en-US" sz="2400" dirty="0" smtClean="0"/>
                    </a:p>
                    <a:p>
                      <a:pPr algn="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أمّ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لعدم</a:t>
                      </a:r>
                      <a:r>
                        <a:rPr lang="ar-SA" sz="2400" baseline="0" dirty="0" smtClean="0"/>
                        <a:t>....................</a:t>
                      </a:r>
                      <a:r>
                        <a:rPr lang="ar-SA" sz="3200" dirty="0" smtClean="0"/>
                        <a:t>ولعدم</a:t>
                      </a:r>
                      <a:r>
                        <a:rPr lang="ar-SA" sz="4000" baseline="0" dirty="0" smtClean="0"/>
                        <a:t> </a:t>
                      </a:r>
                      <a:r>
                        <a:rPr lang="ar-SA" sz="2400" baseline="0" dirty="0" smtClean="0"/>
                        <a:t>.................. </a:t>
                      </a:r>
                      <a:r>
                        <a:rPr lang="ar-SA" sz="3200" baseline="0" dirty="0" smtClean="0"/>
                        <a:t>ولعدم</a:t>
                      </a:r>
                      <a:r>
                        <a:rPr lang="ar-SA" sz="2400" baseline="0" dirty="0" smtClean="0"/>
                        <a:t>......................... </a:t>
                      </a:r>
                      <a:r>
                        <a:rPr lang="ar-SA" sz="3200" baseline="0" dirty="0" smtClean="0"/>
                        <a:t>و</a:t>
                      </a:r>
                      <a:r>
                        <a:rPr lang="ar-SA" sz="2400" baseline="0" dirty="0" smtClean="0"/>
                        <a:t>..................</a:t>
                      </a:r>
                      <a:endParaRPr lang="en-US" sz="2400" dirty="0" smtClean="0"/>
                    </a:p>
                    <a:p>
                      <a:pPr algn="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2 أخ لأم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aseline="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009900"/>
                </a:solidFill>
              </a:rPr>
              <a:t>أصحاب الفروض من النساء-ميراث (الزوجة)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76800"/>
          </a:xfrm>
        </p:spPr>
        <p:txBody>
          <a:bodyPr/>
          <a:lstStyle/>
          <a:p>
            <a:pPr algn="just" rtl="1"/>
            <a:r>
              <a:rPr lang="en-US" b="1" dirty="0" smtClean="0"/>
              <a:t>		</a:t>
            </a:r>
            <a:r>
              <a:rPr lang="ar-SA" b="1" dirty="0" smtClean="0"/>
              <a:t>للزوجة حالتان: </a:t>
            </a:r>
            <a:endParaRPr lang="en-US" b="1" dirty="0" smtClean="0"/>
          </a:p>
          <a:p>
            <a:pPr algn="just" rtl="1"/>
            <a:r>
              <a:rPr lang="ar-SA" dirty="0" smtClean="0"/>
              <a:t>1-</a:t>
            </a:r>
            <a:r>
              <a:rPr lang="ar-SA" b="1" dirty="0" smtClean="0"/>
              <a:t>الربع (1/4):</a:t>
            </a:r>
            <a:r>
              <a:rPr lang="ar-SA" dirty="0" smtClean="0"/>
              <a:t> عند عدم وجود ولد للزوج، منها أو من غيرها.</a:t>
            </a:r>
            <a:endParaRPr lang="en-US" b="1" dirty="0" smtClean="0"/>
          </a:p>
          <a:p>
            <a:pPr algn="just" rtl="1"/>
            <a:r>
              <a:rPr lang="ar-SA" dirty="0" smtClean="0"/>
              <a:t>2-</a:t>
            </a:r>
            <a:r>
              <a:rPr lang="ar-SA" b="1" dirty="0" smtClean="0"/>
              <a:t>الثمن (1/8):</a:t>
            </a:r>
            <a:r>
              <a:rPr lang="ar-SA" dirty="0" smtClean="0"/>
              <a:t> عند وجود ولد للزوج، منها أو من غيرها.</a:t>
            </a:r>
            <a:endParaRPr lang="en-US" b="1" dirty="0" smtClean="0"/>
          </a:p>
          <a:p>
            <a:pPr algn="just" rtl="1"/>
            <a:r>
              <a:rPr lang="ar-SA" dirty="0" smtClean="0"/>
              <a:t>-الزوجة لا تُحجب حجب حرمان، وتحجب حجب نقصان. </a:t>
            </a:r>
            <a:endParaRPr lang="en-US" b="1" dirty="0" smtClean="0"/>
          </a:p>
          <a:p>
            <a:pPr algn="just" rtl="1"/>
            <a:r>
              <a:rPr lang="ar-SA" dirty="0" smtClean="0"/>
              <a:t>-الزوجة لا تَحجب أحداً من الورثة.</a:t>
            </a:r>
            <a:endParaRPr lang="en-US" b="1" dirty="0" smtClean="0"/>
          </a:p>
          <a:p>
            <a:pPr algn="just" rtl="1"/>
            <a:r>
              <a:rPr lang="ar-SA" dirty="0" smtClean="0"/>
              <a:t>-للزوجات عند تعددهن نصيب الزوجة الواحدة، </a:t>
            </a:r>
            <a:r>
              <a:rPr lang="ar-SA" dirty="0" err="1" smtClean="0"/>
              <a:t>يقتسمنه</a:t>
            </a:r>
            <a:r>
              <a:rPr lang="ar-SA" dirty="0" smtClean="0"/>
              <a:t> بالتساوي.</a:t>
            </a:r>
            <a:endParaRPr lang="en-US" b="1" dirty="0" smtClean="0"/>
          </a:p>
          <a:p>
            <a:pPr algn="just" rtl="1"/>
            <a:r>
              <a:rPr lang="ar-SA" b="1" dirty="0" smtClean="0"/>
              <a:t>الدليل:(ولهنَّ الربع مما تركتم إن لم يكن لكم ولد فإن كان لكم ولد فلهنَّ الثمن مما تركتم من بعد وصية توصون </a:t>
            </a:r>
            <a:r>
              <a:rPr lang="ar-SA" b="1" dirty="0" err="1" smtClean="0"/>
              <a:t>بها</a:t>
            </a:r>
            <a:r>
              <a:rPr lang="ar-SA" b="1" dirty="0" smtClean="0"/>
              <a:t> أو دين).</a:t>
            </a:r>
            <a:r>
              <a:rPr lang="ar-SA" dirty="0" smtClean="0"/>
              <a:t> </a:t>
            </a:r>
            <a:r>
              <a:rPr lang="ar-SA" sz="2800" dirty="0" smtClean="0"/>
              <a:t>(النساء:12)</a:t>
            </a:r>
            <a:endParaRPr lang="en-US" sz="2800" b="1" dirty="0" smtClean="0"/>
          </a:p>
          <a:p>
            <a:pPr algn="l" rt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حلّ مسائل ميراث (الزوجة)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المسألة (1):  مات </a:t>
            </a:r>
            <a:r>
              <a:rPr lang="ar-SA" dirty="0" err="1" smtClean="0"/>
              <a:t>لؤيّ</a:t>
            </a:r>
            <a:r>
              <a:rPr lang="ar-SA" dirty="0" smtClean="0"/>
              <a:t> عن: زوجة وأب، وترك 400 دينار.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04800" y="2362200"/>
          <a:ext cx="92202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4800600"/>
                <a:gridCol w="1143000"/>
                <a:gridCol w="1143000"/>
              </a:tblGrid>
              <a:tr h="9906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400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800" dirty="0" smtClean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لعدم </a:t>
                      </a:r>
                      <a:r>
                        <a:rPr lang="ar-SA" sz="1800" dirty="0" smtClean="0"/>
                        <a:t>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1/4</a:t>
                      </a:r>
                      <a:endParaRPr lang="en-US" sz="3200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dirty="0" smtClean="0"/>
                        <a:t>لأنه</a:t>
                      </a:r>
                      <a:r>
                        <a:rPr lang="ar-SA" sz="1800" dirty="0" smtClean="0"/>
                        <a:t>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المسألة (2):  مات غالب عن: زوجة و7 أبناء، وترك 800 دينار.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تابع-حلّ مسائل ميراث (الزوجة)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304800" y="2362200"/>
          <a:ext cx="92202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4800600"/>
                <a:gridCol w="1143000"/>
                <a:gridCol w="1143000"/>
              </a:tblGrid>
              <a:tr h="9906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800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800" dirty="0" smtClean="0"/>
                        <a:t>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لوجود </a:t>
                      </a:r>
                      <a:r>
                        <a:rPr lang="ar-SA" sz="1800" dirty="0" smtClean="0"/>
                        <a:t>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........</a:t>
                      </a:r>
                      <a:endParaRPr lang="en-US" sz="2800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dirty="0" smtClean="0"/>
                        <a:t>لأنهم</a:t>
                      </a:r>
                      <a:r>
                        <a:rPr lang="ar-SA" sz="1800" dirty="0" smtClean="0"/>
                        <a:t>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7 أبناء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390</Words>
  <Application>Microsoft Office PowerPoint</Application>
  <PresentationFormat>A4 Paper (210x297 mm)‎</PresentationFormat>
  <Paragraphs>142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السابعة</vt:lpstr>
      <vt:lpstr>الشريحة 3</vt:lpstr>
      <vt:lpstr>أدلّة ميراث (الإخوة لأم)</vt:lpstr>
      <vt:lpstr>وجوه اختلاف  ميراث (الإخوة لأم) عن ميراث (الإخوة الأشقاء أو لأب)</vt:lpstr>
      <vt:lpstr>حلّ مسائل ميراث (الإخوة لأم)</vt:lpstr>
      <vt:lpstr>تابع-حلّ مسائل ميراث (الإخوة لأم)</vt:lpstr>
      <vt:lpstr> تابع-حلّ مسائل ميراث (الإخوة لأم) </vt:lpstr>
      <vt:lpstr>  أصحاب الفروض من النساء-ميراث (الزوجة) </vt:lpstr>
      <vt:lpstr>حلّ مسائل ميراث (الزوجة)</vt:lpstr>
      <vt:lpstr> تابع-حلّ مسائل ميراث (الزوجة) 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110</cp:revision>
  <dcterms:created xsi:type="dcterms:W3CDTF">2009-10-14T19:14:34Z</dcterms:created>
  <dcterms:modified xsi:type="dcterms:W3CDTF">2011-10-10T04:51:58Z</dcterms:modified>
</cp:coreProperties>
</file>