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57" r:id="rId3"/>
    <p:sldId id="267" r:id="rId4"/>
    <p:sldId id="268" r:id="rId5"/>
    <p:sldId id="269" r:id="rId6"/>
    <p:sldId id="270" r:id="rId7"/>
    <p:sldId id="271" r:id="rId8"/>
    <p:sldId id="272" r:id="rId9"/>
    <p:sldId id="273" r:id="rId10"/>
    <p:sldId id="274" r:id="rId11"/>
    <p:sldId id="275" r:id="rId12"/>
    <p:sldId id="276" r:id="rId13"/>
    <p:sldId id="277" r:id="rId14"/>
    <p:sldId id="278" r:id="rId15"/>
    <p:sldId id="279" r:id="rId16"/>
    <p:sldId id="280" r:id="rId17"/>
    <p:sldId id="281" r:id="rId18"/>
    <p:sldId id="282" r:id="rId19"/>
    <p:sldId id="283" r:id="rId20"/>
    <p:sldId id="284" r:id="rId21"/>
    <p:sldId id="266" r:id="rId2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81" autoAdjust="0"/>
    <p:restoredTop sz="94664" autoAdjust="0"/>
  </p:normalViewPr>
  <p:slideViewPr>
    <p:cSldViewPr>
      <p:cViewPr>
        <p:scale>
          <a:sx n="60" d="100"/>
          <a:sy n="60" d="100"/>
        </p:scale>
        <p:origin x="-564" y="-150"/>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10/17/2011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7432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FF0000"/>
                </a:solidFill>
                <a:latin typeface="AYM Wadiy S_U normal."/>
                <a:cs typeface="Times New Roman" pitchFamily="18" charset="0"/>
              </a:rPr>
              <a:t>فقه المواريث (1)</a:t>
            </a:r>
          </a:p>
          <a:p>
            <a:pPr algn="ctr"/>
            <a:endParaRPr lang="en-US" sz="2800" b="1" dirty="0">
              <a:solidFill>
                <a:srgbClr val="7F7F7F"/>
              </a:solidFill>
              <a:latin typeface="Calibri" pitchFamily="34" charset="0"/>
            </a:endParaRPr>
          </a:p>
          <a:p>
            <a:pPr algn="ctr"/>
            <a:r>
              <a:rPr lang="ar-SA" sz="2800" b="1" dirty="0" smtClean="0">
                <a:solidFill>
                  <a:srgbClr val="0070C0"/>
                </a:solidFill>
                <a:latin typeface="AYM Wadiy S_U normal."/>
                <a:cs typeface="Times New Roman" pitchFamily="18" charset="0"/>
              </a:rPr>
              <a:t>د. منير عبد الله خضير</a:t>
            </a:r>
            <a:endParaRPr lang="ar-SA" sz="2800" b="1" dirty="0">
              <a:solidFill>
                <a:srgbClr val="0070C0"/>
              </a:solidFill>
              <a:latin typeface="AYM Wadiy S_U normal."/>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الثامنة</a:t>
            </a:r>
            <a:endParaRPr lang="en-US" spc="-150" dirty="0" smtClean="0">
              <a:solidFill>
                <a:srgbClr val="376092"/>
              </a:solidFill>
              <a:latin typeface="ae_AlMateen" pitchFamily="2" charset="-78"/>
              <a:cs typeface="ae_AlMateen" pitchFamily="2" charset="-78"/>
            </a:endParaRPr>
          </a:p>
        </p:txBody>
      </p:sp>
      <p:sp>
        <p:nvSpPr>
          <p:cNvPr id="3" name="Rectangle 2"/>
          <p:cNvSpPr/>
          <p:nvPr/>
        </p:nvSpPr>
        <p:spPr>
          <a:xfrm>
            <a:off x="1524000" y="4038600"/>
            <a:ext cx="6705600" cy="1077218"/>
          </a:xfrm>
          <a:prstGeom prst="rect">
            <a:avLst/>
          </a:prstGeom>
        </p:spPr>
        <p:txBody>
          <a:bodyPr wrap="square">
            <a:spAutoFit/>
          </a:bodyPr>
          <a:lstStyle/>
          <a:p>
            <a:pPr algn="ctr"/>
            <a:r>
              <a:rPr lang="ar-SA" sz="3200" b="1" dirty="0" smtClean="0">
                <a:solidFill>
                  <a:srgbClr val="FF0000"/>
                </a:solidFill>
              </a:rPr>
              <a:t/>
            </a:r>
            <a:br>
              <a:rPr lang="ar-SA" sz="3200" b="1" dirty="0" smtClean="0">
                <a:solidFill>
                  <a:srgbClr val="FF0000"/>
                </a:solidFill>
              </a:rPr>
            </a:br>
            <a:r>
              <a:rPr lang="ar-SA" sz="3200" b="1" dirty="0" smtClean="0">
                <a:solidFill>
                  <a:srgbClr val="009900"/>
                </a:solidFill>
              </a:rPr>
              <a:t>ميراث (الأم)</a:t>
            </a:r>
            <a:endParaRPr lang="ar-SA" sz="3200" b="1" dirty="0">
              <a:solidFill>
                <a:schemeClr val="accent1">
                  <a:lumMod val="75000"/>
                </a:schemeClr>
              </a:solidFill>
              <a:latin typeface="+mj-lt"/>
              <a:ea typeface="+mj-ea"/>
              <a:cs typeface="Arial"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endParaRPr lang="en-US" dirty="0"/>
          </a:p>
        </p:txBody>
      </p:sp>
      <p:sp>
        <p:nvSpPr>
          <p:cNvPr id="3" name="عنصر نائب للمحتوى 2"/>
          <p:cNvSpPr>
            <a:spLocks noGrp="1"/>
          </p:cNvSpPr>
          <p:nvPr>
            <p:ph idx="1"/>
          </p:nvPr>
        </p:nvSpPr>
        <p:spPr>
          <a:xfrm>
            <a:off x="533400" y="350837"/>
            <a:ext cx="8915400" cy="4525963"/>
          </a:xfrm>
        </p:spPr>
        <p:txBody>
          <a:bodyPr/>
          <a:lstStyle/>
          <a:p>
            <a:pPr algn="just" rtl="1"/>
            <a:r>
              <a:rPr lang="ar-SA" b="1" dirty="0" smtClean="0"/>
              <a:t> 	(ثلاثُ) حالات في توريث الأم</a:t>
            </a:r>
            <a:r>
              <a:rPr lang="ar-SA" b="1" dirty="0" smtClean="0"/>
              <a:t>:</a:t>
            </a:r>
            <a:endParaRPr lang="en-US" b="1" dirty="0" smtClean="0"/>
          </a:p>
          <a:p>
            <a:pPr algn="just" rtl="1"/>
            <a:endParaRPr lang="en-US" b="1" dirty="0" smtClean="0"/>
          </a:p>
          <a:p>
            <a:pPr algn="just" rtl="1"/>
            <a:r>
              <a:rPr lang="ar-SA" dirty="0" smtClean="0"/>
              <a:t>1-</a:t>
            </a:r>
            <a:r>
              <a:rPr lang="ar-SA" b="1" dirty="0" smtClean="0"/>
              <a:t>السدس(1/6): </a:t>
            </a:r>
            <a:r>
              <a:rPr lang="ar-SA" dirty="0" smtClean="0"/>
              <a:t>عند وجود الفرع الوارث مطلقاً، أو وجود اثنين فأكثر من الإخوة؛ ذكور أو إناث، أشقاء أو لأب أو لأم، وارثين أو محجوبين(حجب شخصٍ)كالإخوة لأب، لا(حجب وصف)كالكافر.</a:t>
            </a:r>
            <a:endParaRPr lang="en-US" b="1" dirty="0" smtClean="0"/>
          </a:p>
          <a:p>
            <a:pPr algn="just" rtl="1"/>
            <a:r>
              <a:rPr lang="ar-SA" dirty="0" smtClean="0"/>
              <a:t>2-</a:t>
            </a:r>
            <a:r>
              <a:rPr lang="ar-SA" b="1" dirty="0" smtClean="0"/>
              <a:t>الثلث(1/3):</a:t>
            </a:r>
            <a:r>
              <a:rPr lang="ar-SA" dirty="0" smtClean="0"/>
              <a:t> عند عدم الفرع الوارث مطلقاً، وعدم وجود اثنين فأكثر من الإخوة أو الأخوات مطلقاً، وعدم كون المسألة</a:t>
            </a:r>
            <a:r>
              <a:rPr lang="ar-SA" b="1" dirty="0" smtClean="0"/>
              <a:t>( عمريّة).</a:t>
            </a:r>
            <a:endParaRPr lang="en-US" b="1" dirty="0" smtClean="0"/>
          </a:p>
          <a:p>
            <a:pPr algn="just" rtl="1"/>
            <a:r>
              <a:rPr lang="ar-SA" dirty="0" smtClean="0"/>
              <a:t>3-</a:t>
            </a:r>
            <a:r>
              <a:rPr lang="ar-SA" b="1" dirty="0" smtClean="0"/>
              <a:t>ثلث باقي المال(1/3الباقي):</a:t>
            </a:r>
            <a:r>
              <a:rPr lang="ar-SA" dirty="0" smtClean="0"/>
              <a:t> بعد فرض أحد الزوجين عند وجوده، ووجود الأب، وعدم وجود الفرع الوارث مطلقاً، وعدم وجود اثنين فأكثر من الإخوة أو الأخوات. </a:t>
            </a:r>
            <a:r>
              <a:rPr lang="ar-SA" b="1" dirty="0" smtClean="0"/>
              <a:t>(في المسألتين العمريتين).</a:t>
            </a:r>
            <a:r>
              <a:rPr lang="ar-SA" dirty="0" smtClean="0"/>
              <a:t> -أما إن كان بدل الأب </a:t>
            </a:r>
            <a:r>
              <a:rPr lang="ar-SA" b="1" dirty="0" smtClean="0"/>
              <a:t>جدّ،</a:t>
            </a:r>
            <a:r>
              <a:rPr lang="ar-SA" dirty="0" smtClean="0"/>
              <a:t> فتأخذ ثلث المال كله.</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solidFill>
                  <a:srgbClr val="009900"/>
                </a:solidFill>
              </a:rPr>
              <a:t>الأدلّة على ميراث (الأم)</a:t>
            </a:r>
            <a:endParaRPr lang="en-US" dirty="0"/>
          </a:p>
        </p:txBody>
      </p:sp>
      <p:sp>
        <p:nvSpPr>
          <p:cNvPr id="3" name="عنصر نائب للمحتوى 2"/>
          <p:cNvSpPr>
            <a:spLocks noGrp="1"/>
          </p:cNvSpPr>
          <p:nvPr>
            <p:ph idx="1"/>
          </p:nvPr>
        </p:nvSpPr>
        <p:spPr/>
        <p:txBody>
          <a:bodyPr/>
          <a:lstStyle/>
          <a:p>
            <a:pPr rtl="1"/>
            <a:r>
              <a:rPr lang="ar-SA" b="1" dirty="0" smtClean="0"/>
              <a:t>		أدلة إعطاء الأم ثلث باقي المال:</a:t>
            </a:r>
            <a:endParaRPr lang="en-US" b="1" dirty="0" smtClean="0"/>
          </a:p>
          <a:p>
            <a:pPr rtl="1"/>
            <a:r>
              <a:rPr lang="ar-SA" b="1" dirty="0" smtClean="0"/>
              <a:t>		أولاً-من الكتاب: </a:t>
            </a:r>
            <a:endParaRPr lang="en-US" b="1" dirty="0" smtClean="0"/>
          </a:p>
          <a:p>
            <a:pPr rtl="1"/>
            <a:r>
              <a:rPr lang="ar-SA" b="1" dirty="0" smtClean="0"/>
              <a:t>قوله تعالى: (فإن لم يكن له ولد وورثه أبواه فلأمه الثلث). </a:t>
            </a:r>
            <a:r>
              <a:rPr lang="ar-SA" sz="2400" dirty="0" smtClean="0"/>
              <a:t>النساء:11</a:t>
            </a:r>
            <a:endParaRPr lang="en-US" sz="2400" b="1" dirty="0" smtClean="0"/>
          </a:p>
          <a:p>
            <a:pPr rtl="1"/>
            <a:r>
              <a:rPr lang="ar-SA" dirty="0" smtClean="0"/>
              <a:t>من خلال قراءة هذه الآية الكريمة، يتبيّن لنا أنه يجب أن يكون المراد بالثلث هنا، ثلث ما يستحقه الأبوان، لا ثلث جميع المال، لئلا يكون قوله تعالى: </a:t>
            </a:r>
            <a:r>
              <a:rPr lang="ar-SA" b="1" dirty="0" smtClean="0"/>
              <a:t>(وورثه أبواه)، </a:t>
            </a:r>
            <a:r>
              <a:rPr lang="ar-SA" dirty="0" smtClean="0"/>
              <a:t>خالياً عن الفائدة، لأنّ لفظ الأبوين ذُكر في صدر الآية الكريمة، وثلث ما يستحقه الأبوان، هو ثلث الباقي بعد فرض أحد الزوجين.</a:t>
            </a:r>
            <a:endParaRPr lang="en-US" b="1" dirty="0" smtClean="0"/>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solidFill>
                  <a:srgbClr val="009900"/>
                </a:solidFill>
              </a:rPr>
              <a:t>تابع- الأدلّة على ميراث (الأم)</a:t>
            </a:r>
            <a:endParaRPr lang="en-US" dirty="0"/>
          </a:p>
        </p:txBody>
      </p:sp>
      <p:sp>
        <p:nvSpPr>
          <p:cNvPr id="3" name="عنصر نائب للمحتوى 2"/>
          <p:cNvSpPr>
            <a:spLocks noGrp="1"/>
          </p:cNvSpPr>
          <p:nvPr>
            <p:ph idx="1"/>
          </p:nvPr>
        </p:nvSpPr>
        <p:spPr/>
        <p:txBody>
          <a:bodyPr/>
          <a:lstStyle/>
          <a:p>
            <a:pPr algn="just" rtl="1"/>
            <a:r>
              <a:rPr lang="ar-SA" b="1" dirty="0" smtClean="0"/>
              <a:t>		ثانياً- من عمل الصحابة:</a:t>
            </a:r>
          </a:p>
          <a:p>
            <a:pPr algn="just" rtl="1"/>
            <a:r>
              <a:rPr lang="ar-SA" b="1" dirty="0" smtClean="0"/>
              <a:t>		</a:t>
            </a:r>
            <a:r>
              <a:rPr lang="ar-SA" dirty="0" smtClean="0"/>
              <a:t>فقد ثبتت فريضة (</a:t>
            </a:r>
            <a:r>
              <a:rPr lang="ar-SA" b="1" dirty="0" smtClean="0"/>
              <a:t>ثلث الباقي</a:t>
            </a:r>
            <a:r>
              <a:rPr lang="ar-SA" dirty="0" smtClean="0"/>
              <a:t>)</a:t>
            </a:r>
            <a:r>
              <a:rPr lang="ar-SA" b="1" dirty="0" smtClean="0"/>
              <a:t> </a:t>
            </a:r>
            <a:r>
              <a:rPr lang="ar-SA" dirty="0" smtClean="0"/>
              <a:t>للأم مع أحد الزوجين، باجتهاد عمر وموافقة جمهور الصحابة-خلافاً لابن عباس-رضي الله عنهم-حيث تأخذ الأم (ثلث الباقي)، فرضاً، لا تعصيباً، بعد فرض أحد الزوجين. </a:t>
            </a:r>
            <a:endParaRPr lang="en-US" dirty="0" smtClean="0"/>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solidFill>
                  <a:srgbClr val="009900"/>
                </a:solidFill>
              </a:rPr>
              <a:t>تابع- الأدلّة على ميراث (الأم)</a:t>
            </a:r>
            <a:endParaRPr lang="en-US" dirty="0"/>
          </a:p>
        </p:txBody>
      </p:sp>
      <p:sp>
        <p:nvSpPr>
          <p:cNvPr id="3" name="عنصر نائب للمحتوى 2"/>
          <p:cNvSpPr>
            <a:spLocks noGrp="1"/>
          </p:cNvSpPr>
          <p:nvPr>
            <p:ph idx="1"/>
          </p:nvPr>
        </p:nvSpPr>
        <p:spPr/>
        <p:txBody>
          <a:bodyPr/>
          <a:lstStyle/>
          <a:p>
            <a:pPr algn="just" rtl="1"/>
            <a:r>
              <a:rPr lang="ar-SA" b="1" dirty="0" smtClean="0"/>
              <a:t>		ثالثاً-من المعقول: </a:t>
            </a:r>
            <a:endParaRPr lang="en-US" b="1" dirty="0" smtClean="0"/>
          </a:p>
          <a:p>
            <a:pPr algn="just" rtl="1"/>
            <a:r>
              <a:rPr lang="ar-SA" dirty="0" smtClean="0"/>
              <a:t>فقد اجتهد الصحابة الكرام في إعطاء الأم ثلث باقي المال، بعد فرض أحد الزوجين، لأنّ المعهود في الشريعة، أنه إذا </a:t>
            </a:r>
            <a:r>
              <a:rPr lang="ar-SA" dirty="0" err="1" smtClean="0"/>
              <a:t>استوى</a:t>
            </a:r>
            <a:r>
              <a:rPr lang="ar-SA" dirty="0" smtClean="0"/>
              <a:t> الورثة بالجهة والدرجة والقوة، وكان أحدهما ذكراً، والآخر أنثى، كان للذكر مثل حظّ الأنثيين، فلو أعطينا الأم ثلث كل المال، لأخذت ضعف ما يأخذه الأب، أو قريباً من نصيبه، وفي كلتا الحالتين مخالفة للقواعد الشرعية، هذا من جهة، ومن جهة أخرى، فإنّ فيه مخالفة لنص الآية الكريمة، التي أعطت الأم الثلث بالفرض، وأعطت الأب الثلثين بالتعصيب. </a:t>
            </a:r>
            <a:endParaRPr lang="en-US" b="1" dirty="0" smtClean="0"/>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0" algn="ctr" rtl="1"/>
            <a:r>
              <a:rPr lang="ar-SA" b="1" dirty="0" smtClean="0">
                <a:solidFill>
                  <a:srgbClr val="009900"/>
                </a:solidFill>
              </a:rPr>
              <a:t/>
            </a:r>
            <a:br>
              <a:rPr lang="ar-SA" b="1" dirty="0" smtClean="0">
                <a:solidFill>
                  <a:srgbClr val="009900"/>
                </a:solidFill>
              </a:rPr>
            </a:br>
            <a:r>
              <a:rPr lang="ar-SA" b="1" dirty="0" smtClean="0">
                <a:solidFill>
                  <a:srgbClr val="009900"/>
                </a:solidFill>
              </a:rPr>
              <a:t>حلّ مسائل ميراث (الأم)</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lvl="0"/>
            <a:r>
              <a:rPr lang="ar-SA" dirty="0" smtClean="0"/>
              <a:t>المسألة (1):  مات فِهْر عن: أب وأم، وترك 300 دينار.</a:t>
            </a:r>
            <a:endParaRPr lang="en-US" dirty="0" smtClean="0"/>
          </a:p>
          <a:p>
            <a:endParaRPr lang="en-US" dirty="0"/>
          </a:p>
        </p:txBody>
      </p:sp>
      <p:sp>
        <p:nvSpPr>
          <p:cNvPr id="4" name="عنوان 1"/>
          <p:cNvSpPr txBox="1">
            <a:spLocks/>
          </p:cNvSpPr>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1" eaLnBrk="0" fontAlgn="base" latinLnBrk="0" hangingPunct="0">
              <a:lnSpc>
                <a:spcPct val="100000"/>
              </a:lnSpc>
              <a:spcBef>
                <a:spcPct val="0"/>
              </a:spcBef>
              <a:spcAft>
                <a:spcPct val="0"/>
              </a:spcAft>
              <a:buClrTx/>
              <a:buSzTx/>
              <a:buFontTx/>
              <a:buNone/>
              <a:tabLst/>
              <a:defRPr/>
            </a:pPr>
            <a:endParaRPr kumimoji="0" lang="en-US"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5" name="عنصر نائب للمحتوى 2"/>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graphicFrame>
        <p:nvGraphicFramePr>
          <p:cNvPr id="6" name="جدول 5"/>
          <p:cNvGraphicFramePr>
            <a:graphicFrameLocks noGrp="1"/>
          </p:cNvGraphicFramePr>
          <p:nvPr/>
        </p:nvGraphicFramePr>
        <p:xfrm>
          <a:off x="304800" y="2362200"/>
          <a:ext cx="9220200" cy="3048000"/>
        </p:xfrm>
        <a:graphic>
          <a:graphicData uri="http://schemas.openxmlformats.org/drawingml/2006/table">
            <a:tbl>
              <a:tblPr firstRow="1" bandRow="1">
                <a:tableStyleId>{5C22544A-7EE6-4342-B048-85BDC9FD1C3A}</a:tableStyleId>
              </a:tblPr>
              <a:tblGrid>
                <a:gridCol w="1066800"/>
                <a:gridCol w="1066800"/>
                <a:gridCol w="4800600"/>
                <a:gridCol w="1143000"/>
                <a:gridCol w="1143000"/>
              </a:tblGrid>
              <a:tr h="990600">
                <a:tc>
                  <a:txBody>
                    <a:bodyPr/>
                    <a:lstStyle/>
                    <a:p>
                      <a:pPr algn="ctr" rtl="1"/>
                      <a:r>
                        <a:rPr lang="ar-SA" sz="2800" dirty="0" smtClean="0"/>
                        <a:t>التركة</a:t>
                      </a:r>
                    </a:p>
                    <a:p>
                      <a:pPr algn="ctr" rtl="1"/>
                      <a:r>
                        <a:rPr lang="ar-SA" sz="2800" dirty="0" smtClean="0"/>
                        <a:t>300</a:t>
                      </a:r>
                      <a:endParaRPr lang="en-US" sz="2800" dirty="0"/>
                    </a:p>
                  </a:txBody>
                  <a:tcPr/>
                </a:tc>
                <a:tc>
                  <a:txBody>
                    <a:bodyPr/>
                    <a:lstStyle/>
                    <a:p>
                      <a:pPr algn="ctr" rtl="1"/>
                      <a:r>
                        <a:rPr lang="ar-SA" sz="2800" dirty="0" smtClean="0"/>
                        <a:t>الأصل</a:t>
                      </a:r>
                    </a:p>
                    <a:p>
                      <a:pPr algn="ctr" rtl="1"/>
                      <a:r>
                        <a:rPr lang="ar-SA" sz="2800" dirty="0" smtClean="0"/>
                        <a:t> 3</a:t>
                      </a:r>
                    </a:p>
                  </a:txBody>
                  <a:tcPr/>
                </a:tc>
                <a:tc>
                  <a:txBody>
                    <a:bodyPr/>
                    <a:lstStyle/>
                    <a:p>
                      <a:pPr algn="ctr" rtl="1"/>
                      <a:r>
                        <a:rPr lang="ar-SA" sz="2800" dirty="0" smtClean="0"/>
                        <a:t>السبب</a:t>
                      </a:r>
                      <a:endParaRPr lang="en-US" sz="2800" dirty="0"/>
                    </a:p>
                  </a:txBody>
                  <a:tcPr/>
                </a:tc>
                <a:tc>
                  <a:txBody>
                    <a:bodyPr/>
                    <a:lstStyle/>
                    <a:p>
                      <a:pPr algn="ctr" rtl="1"/>
                      <a:r>
                        <a:rPr lang="ar-SA" sz="2800" dirty="0" smtClean="0"/>
                        <a:t>الورثة</a:t>
                      </a:r>
                      <a:endParaRPr lang="en-US" sz="2800" dirty="0"/>
                    </a:p>
                  </a:txBody>
                  <a:tcPr/>
                </a:tc>
                <a:tc>
                  <a:txBody>
                    <a:bodyPr/>
                    <a:lstStyle/>
                    <a:p>
                      <a:pPr algn="ctr" rtl="1"/>
                      <a:r>
                        <a:rPr lang="ar-SA" sz="2800" dirty="0" smtClean="0"/>
                        <a:t>الأنصبة</a:t>
                      </a:r>
                      <a:endParaRPr lang="en-US" sz="2800" dirty="0"/>
                    </a:p>
                  </a:txBody>
                  <a:tcPr/>
                </a:tc>
              </a:tr>
              <a:tr h="990600">
                <a:tc>
                  <a:txBody>
                    <a:bodyPr/>
                    <a:lstStyle/>
                    <a:p>
                      <a:pPr algn="ctr" rtl="1"/>
                      <a:r>
                        <a:rPr lang="ar-SA" sz="1800" dirty="0" smtClean="0"/>
                        <a:t>...........</a:t>
                      </a:r>
                      <a:endParaRPr lang="en-US" dirty="0"/>
                    </a:p>
                  </a:txBody>
                  <a:tcPr/>
                </a:tc>
                <a:tc>
                  <a:txBody>
                    <a:bodyPr/>
                    <a:lstStyle/>
                    <a:p>
                      <a:pPr algn="ctr" rtl="1"/>
                      <a:r>
                        <a:rPr lang="ar-SA" sz="1800" dirty="0" smtClean="0"/>
                        <a:t>...........</a:t>
                      </a:r>
                      <a:endParaRPr lang="en-US" dirty="0"/>
                    </a:p>
                  </a:txBody>
                  <a:tcPr/>
                </a:tc>
                <a:tc>
                  <a:txBody>
                    <a:bodyPr/>
                    <a:lstStyle/>
                    <a:p>
                      <a:pPr algn="r" rtl="1"/>
                      <a:r>
                        <a:rPr lang="ar-SA" sz="3200" dirty="0" smtClean="0"/>
                        <a:t>لأنه</a:t>
                      </a:r>
                      <a:r>
                        <a:rPr lang="ar-SA" sz="3200" baseline="0" dirty="0" smtClean="0"/>
                        <a:t> أقرب</a:t>
                      </a:r>
                      <a:r>
                        <a:rPr lang="ar-SA" sz="3200" dirty="0" smtClean="0"/>
                        <a:t> </a:t>
                      </a:r>
                      <a:r>
                        <a:rPr lang="ar-SA" sz="1800" dirty="0" smtClean="0"/>
                        <a:t>.......................</a:t>
                      </a:r>
                      <a:endParaRPr lang="en-US" dirty="0"/>
                    </a:p>
                  </a:txBody>
                  <a:tcPr/>
                </a:tc>
                <a:tc>
                  <a:txBody>
                    <a:bodyPr/>
                    <a:lstStyle/>
                    <a:p>
                      <a:pPr algn="ctr" rtl="1"/>
                      <a:r>
                        <a:rPr lang="ar-SA" sz="3200" dirty="0" smtClean="0"/>
                        <a:t>أب</a:t>
                      </a:r>
                      <a:endParaRPr lang="en-US" sz="3200" dirty="0"/>
                    </a:p>
                  </a:txBody>
                  <a:tcPr/>
                </a:tc>
                <a:tc>
                  <a:txBody>
                    <a:bodyPr/>
                    <a:lstStyle/>
                    <a:p>
                      <a:pPr algn="ctr" rtl="1"/>
                      <a:r>
                        <a:rPr lang="ar-SA" sz="1800" dirty="0" smtClean="0"/>
                        <a:t>........</a:t>
                      </a:r>
                      <a:endParaRPr lang="en-US" sz="1800" dirty="0"/>
                    </a:p>
                  </a:txBody>
                  <a:tcPr/>
                </a:tc>
              </a:tr>
              <a:tr h="838200">
                <a:tc>
                  <a:txBody>
                    <a:bodyPr/>
                    <a:lstStyle/>
                    <a:p>
                      <a:pPr algn="ctr" rtl="1"/>
                      <a:r>
                        <a:rPr lang="ar-SA" sz="1800" dirty="0" smtClean="0"/>
                        <a:t>...........</a:t>
                      </a:r>
                      <a:endParaRPr lang="en-US" dirty="0"/>
                    </a:p>
                  </a:txBody>
                  <a:tcPr/>
                </a:tc>
                <a:tc>
                  <a:txBody>
                    <a:bodyPr/>
                    <a:lstStyle/>
                    <a:p>
                      <a:pPr algn="ctr" rtl="1"/>
                      <a:r>
                        <a:rPr lang="ar-SA" sz="1800" dirty="0" smtClean="0"/>
                        <a:t>...........</a:t>
                      </a:r>
                      <a:endParaRPr lang="en-US" dirty="0"/>
                    </a:p>
                  </a:txBody>
                  <a:tcPr/>
                </a:tc>
                <a:tc>
                  <a:txBody>
                    <a:bodyPr/>
                    <a:lstStyle/>
                    <a:p>
                      <a:pPr algn="r" rtl="1"/>
                      <a:r>
                        <a:rPr lang="ar-SA" sz="3200" dirty="0" smtClean="0"/>
                        <a:t>لعدم</a:t>
                      </a:r>
                      <a:r>
                        <a:rPr lang="ar-SA" sz="2400" dirty="0" smtClean="0"/>
                        <a:t>....................</a:t>
                      </a:r>
                      <a:r>
                        <a:rPr lang="ar-SA" sz="3200" dirty="0" smtClean="0"/>
                        <a:t>وعدم</a:t>
                      </a:r>
                      <a:r>
                        <a:rPr lang="ar-SA" sz="2800" dirty="0" smtClean="0"/>
                        <a:t>................ </a:t>
                      </a:r>
                      <a:r>
                        <a:rPr lang="ar-SA" sz="3200" dirty="0" smtClean="0"/>
                        <a:t>وعدم</a:t>
                      </a:r>
                      <a:r>
                        <a:rPr lang="ar-SA" sz="2800" dirty="0" smtClean="0"/>
                        <a:t>..........................</a:t>
                      </a:r>
                      <a:endParaRPr lang="en-US" sz="2800" dirty="0"/>
                    </a:p>
                  </a:txBody>
                  <a:tcPr/>
                </a:tc>
                <a:tc>
                  <a:txBody>
                    <a:bodyPr/>
                    <a:lstStyle/>
                    <a:p>
                      <a:pPr algn="ctr" rtl="1"/>
                      <a:r>
                        <a:rPr lang="ar-SA" sz="3200" dirty="0" smtClean="0"/>
                        <a:t>أم</a:t>
                      </a:r>
                      <a:endParaRPr lang="en-US" sz="3200" dirty="0"/>
                    </a:p>
                  </a:txBody>
                  <a:tcPr/>
                </a:tc>
                <a:tc>
                  <a:txBody>
                    <a:bodyPr/>
                    <a:lstStyle/>
                    <a:p>
                      <a:pPr algn="ctr"/>
                      <a:r>
                        <a:rPr lang="ar-SA" sz="1800" dirty="0" smtClean="0"/>
                        <a:t>........</a:t>
                      </a:r>
                      <a:endParaRPr lang="en-US" sz="1800" dirty="0"/>
                    </a:p>
                  </a:txBody>
                  <a:tcPr/>
                </a:tc>
              </a:tr>
            </a:tbl>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0" algn="ctr" rtl="1">
              <a:defRPr/>
            </a:pPr>
            <a:r>
              <a:rPr lang="ar-SA" b="1" dirty="0" smtClean="0">
                <a:solidFill>
                  <a:srgbClr val="009900"/>
                </a:solidFill>
              </a:rPr>
              <a:t>تابع-حلّ مسائل ميراث (الأم)</a:t>
            </a:r>
            <a:endParaRPr lang="en-US" dirty="0"/>
          </a:p>
        </p:txBody>
      </p:sp>
      <p:sp>
        <p:nvSpPr>
          <p:cNvPr id="3" name="عنصر نائب للمحتوى 2"/>
          <p:cNvSpPr>
            <a:spLocks noGrp="1"/>
          </p:cNvSpPr>
          <p:nvPr>
            <p:ph idx="1"/>
          </p:nvPr>
        </p:nvSpPr>
        <p:spPr/>
        <p:txBody>
          <a:bodyPr/>
          <a:lstStyle/>
          <a:p>
            <a:pPr lvl="0" algn="just" rtl="1">
              <a:defRPr/>
            </a:pPr>
            <a:r>
              <a:rPr lang="ar-SA" dirty="0" smtClean="0"/>
              <a:t>المسألة (2):  مات مالك عن: أم وابن، وترك 600 دينار.</a:t>
            </a:r>
            <a:endParaRPr lang="en-US" dirty="0" smtClean="0"/>
          </a:p>
        </p:txBody>
      </p:sp>
      <p:sp>
        <p:nvSpPr>
          <p:cNvPr id="4" name="عنوان 1"/>
          <p:cNvSpPr txBox="1">
            <a:spLocks/>
          </p:cNvSpPr>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1" eaLnBrk="0" fontAlgn="base" latinLnBrk="0" hangingPunct="0">
              <a:lnSpc>
                <a:spcPct val="100000"/>
              </a:lnSpc>
              <a:spcBef>
                <a:spcPct val="0"/>
              </a:spcBef>
              <a:spcAft>
                <a:spcPct val="0"/>
              </a:spcAft>
              <a:buClrTx/>
              <a:buSzTx/>
              <a:buFontTx/>
              <a:buNone/>
              <a:tabLst/>
              <a:defRPr/>
            </a:pPr>
            <a:endParaRPr kumimoji="0" lang="en-US"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5" name="عنصر نائب للمحتوى 2"/>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graphicFrame>
        <p:nvGraphicFramePr>
          <p:cNvPr id="6" name="جدول 5"/>
          <p:cNvGraphicFramePr>
            <a:graphicFrameLocks noGrp="1"/>
          </p:cNvGraphicFramePr>
          <p:nvPr/>
        </p:nvGraphicFramePr>
        <p:xfrm>
          <a:off x="304800" y="2362200"/>
          <a:ext cx="9220200" cy="3048000"/>
        </p:xfrm>
        <a:graphic>
          <a:graphicData uri="http://schemas.openxmlformats.org/drawingml/2006/table">
            <a:tbl>
              <a:tblPr firstRow="1" bandRow="1">
                <a:tableStyleId>{5C22544A-7EE6-4342-B048-85BDC9FD1C3A}</a:tableStyleId>
              </a:tblPr>
              <a:tblGrid>
                <a:gridCol w="1066800"/>
                <a:gridCol w="1066800"/>
                <a:gridCol w="4800600"/>
                <a:gridCol w="1143000"/>
                <a:gridCol w="1143000"/>
              </a:tblGrid>
              <a:tr h="990600">
                <a:tc>
                  <a:txBody>
                    <a:bodyPr/>
                    <a:lstStyle/>
                    <a:p>
                      <a:pPr algn="ctr" rtl="1"/>
                      <a:r>
                        <a:rPr lang="ar-SA" sz="2800" dirty="0" smtClean="0"/>
                        <a:t>التركة</a:t>
                      </a:r>
                    </a:p>
                    <a:p>
                      <a:pPr algn="ctr" rtl="1"/>
                      <a:r>
                        <a:rPr lang="ar-SA" sz="2800" dirty="0" smtClean="0"/>
                        <a:t>600</a:t>
                      </a:r>
                      <a:endParaRPr lang="en-US" sz="2800" dirty="0"/>
                    </a:p>
                  </a:txBody>
                  <a:tcPr/>
                </a:tc>
                <a:tc>
                  <a:txBody>
                    <a:bodyPr/>
                    <a:lstStyle/>
                    <a:p>
                      <a:pPr algn="ctr" rtl="1"/>
                      <a:r>
                        <a:rPr lang="ar-SA" sz="2800" dirty="0" smtClean="0"/>
                        <a:t>الأصل</a:t>
                      </a:r>
                    </a:p>
                    <a:p>
                      <a:pPr algn="ctr" rtl="1"/>
                      <a:r>
                        <a:rPr lang="ar-SA" sz="2800" dirty="0" smtClean="0"/>
                        <a:t> 6</a:t>
                      </a:r>
                    </a:p>
                  </a:txBody>
                  <a:tcPr/>
                </a:tc>
                <a:tc>
                  <a:txBody>
                    <a:bodyPr/>
                    <a:lstStyle/>
                    <a:p>
                      <a:pPr algn="ctr" rtl="1"/>
                      <a:r>
                        <a:rPr lang="ar-SA" sz="2800" dirty="0" smtClean="0"/>
                        <a:t>السبب</a:t>
                      </a:r>
                      <a:endParaRPr lang="en-US" sz="2800" dirty="0"/>
                    </a:p>
                  </a:txBody>
                  <a:tcPr/>
                </a:tc>
                <a:tc>
                  <a:txBody>
                    <a:bodyPr/>
                    <a:lstStyle/>
                    <a:p>
                      <a:pPr algn="ctr" rtl="1"/>
                      <a:r>
                        <a:rPr lang="ar-SA" sz="2800" dirty="0" smtClean="0"/>
                        <a:t>الورثة</a:t>
                      </a:r>
                      <a:endParaRPr lang="en-US" sz="2800" dirty="0"/>
                    </a:p>
                  </a:txBody>
                  <a:tcPr/>
                </a:tc>
                <a:tc>
                  <a:txBody>
                    <a:bodyPr/>
                    <a:lstStyle/>
                    <a:p>
                      <a:pPr algn="ctr" rtl="1"/>
                      <a:r>
                        <a:rPr lang="ar-SA" sz="2800" dirty="0" smtClean="0"/>
                        <a:t>الأنصبة</a:t>
                      </a:r>
                      <a:endParaRPr lang="en-US" sz="2800" dirty="0"/>
                    </a:p>
                  </a:txBody>
                  <a:tcPr/>
                </a:tc>
              </a:tr>
              <a:tr h="990600">
                <a:tc>
                  <a:txBody>
                    <a:bodyPr/>
                    <a:lstStyle/>
                    <a:p>
                      <a:pPr algn="ctr" rtl="1"/>
                      <a:r>
                        <a:rPr lang="ar-SA" sz="1800" dirty="0" smtClean="0"/>
                        <a:t>...........</a:t>
                      </a:r>
                      <a:endParaRPr lang="en-US" dirty="0"/>
                    </a:p>
                  </a:txBody>
                  <a:tcPr/>
                </a:tc>
                <a:tc>
                  <a:txBody>
                    <a:bodyPr/>
                    <a:lstStyle/>
                    <a:p>
                      <a:pPr algn="ctr" rtl="1"/>
                      <a:r>
                        <a:rPr lang="ar-SA" sz="1800" dirty="0" smtClean="0"/>
                        <a:t>...........</a:t>
                      </a:r>
                      <a:endParaRPr lang="en-US" dirty="0"/>
                    </a:p>
                  </a:txBody>
                  <a:tcPr/>
                </a:tc>
                <a:tc>
                  <a:txBody>
                    <a:bodyPr/>
                    <a:lstStyle/>
                    <a:p>
                      <a:pPr algn="r" rtl="1"/>
                      <a:r>
                        <a:rPr lang="ar-SA" sz="3200" dirty="0" smtClean="0"/>
                        <a:t>لأنه</a:t>
                      </a:r>
                      <a:r>
                        <a:rPr lang="ar-SA" sz="3200" baseline="0" dirty="0" smtClean="0"/>
                        <a:t> أقرب</a:t>
                      </a:r>
                      <a:r>
                        <a:rPr lang="ar-SA" sz="3200" dirty="0" smtClean="0"/>
                        <a:t> </a:t>
                      </a:r>
                      <a:r>
                        <a:rPr lang="ar-SA" sz="1800" dirty="0" smtClean="0"/>
                        <a:t>.......................</a:t>
                      </a:r>
                      <a:endParaRPr lang="en-US" dirty="0"/>
                    </a:p>
                  </a:txBody>
                  <a:tcPr/>
                </a:tc>
                <a:tc>
                  <a:txBody>
                    <a:bodyPr/>
                    <a:lstStyle/>
                    <a:p>
                      <a:pPr algn="ctr" rtl="1"/>
                      <a:r>
                        <a:rPr lang="ar-SA" sz="3200" dirty="0" smtClean="0"/>
                        <a:t>أم</a:t>
                      </a:r>
                      <a:endParaRPr lang="en-US" sz="3200" dirty="0"/>
                    </a:p>
                  </a:txBody>
                  <a:tcPr/>
                </a:tc>
                <a:tc>
                  <a:txBody>
                    <a:bodyPr/>
                    <a:lstStyle/>
                    <a:p>
                      <a:pPr algn="ctr" rtl="1"/>
                      <a:r>
                        <a:rPr lang="ar-SA" sz="1800" dirty="0" smtClean="0"/>
                        <a:t>........</a:t>
                      </a:r>
                      <a:endParaRPr lang="en-US" sz="1800" dirty="0"/>
                    </a:p>
                  </a:txBody>
                  <a:tcPr/>
                </a:tc>
              </a:tr>
              <a:tr h="838200">
                <a:tc>
                  <a:txBody>
                    <a:bodyPr/>
                    <a:lstStyle/>
                    <a:p>
                      <a:pPr algn="ctr" rtl="1"/>
                      <a:r>
                        <a:rPr lang="ar-SA" sz="1800" dirty="0" smtClean="0"/>
                        <a:t>...........</a:t>
                      </a:r>
                      <a:endParaRPr lang="en-US" dirty="0"/>
                    </a:p>
                  </a:txBody>
                  <a:tcPr/>
                </a:tc>
                <a:tc>
                  <a:txBody>
                    <a:bodyPr/>
                    <a:lstStyle/>
                    <a:p>
                      <a:pPr algn="ctr" rtl="1"/>
                      <a:r>
                        <a:rPr lang="ar-SA" sz="1800" dirty="0" smtClean="0"/>
                        <a:t>...........</a:t>
                      </a:r>
                      <a:endParaRPr lang="en-US" dirty="0"/>
                    </a:p>
                  </a:txBody>
                  <a:tcPr/>
                </a:tc>
                <a:tc>
                  <a:txBody>
                    <a:bodyPr/>
                    <a:lstStyle/>
                    <a:p>
                      <a:pPr algn="r" rtl="1"/>
                      <a:r>
                        <a:rPr lang="ar-SA" sz="3200" dirty="0" smtClean="0"/>
                        <a:t>لعدم</a:t>
                      </a:r>
                      <a:r>
                        <a:rPr lang="ar-SA" sz="2400" dirty="0" smtClean="0"/>
                        <a:t>....................</a:t>
                      </a:r>
                      <a:r>
                        <a:rPr lang="ar-SA" sz="3200" dirty="0" smtClean="0"/>
                        <a:t>وعدم</a:t>
                      </a:r>
                      <a:r>
                        <a:rPr lang="ar-SA" sz="2800" dirty="0" smtClean="0"/>
                        <a:t>................ </a:t>
                      </a:r>
                      <a:r>
                        <a:rPr lang="ar-SA" sz="3200" dirty="0" smtClean="0"/>
                        <a:t>وعدم</a:t>
                      </a:r>
                      <a:r>
                        <a:rPr lang="ar-SA" sz="2800" dirty="0" smtClean="0"/>
                        <a:t>..........................</a:t>
                      </a:r>
                      <a:endParaRPr lang="en-US" sz="2800" dirty="0"/>
                    </a:p>
                  </a:txBody>
                  <a:tcPr/>
                </a:tc>
                <a:tc>
                  <a:txBody>
                    <a:bodyPr/>
                    <a:lstStyle/>
                    <a:p>
                      <a:pPr algn="ctr" rtl="1"/>
                      <a:r>
                        <a:rPr lang="ar-SA" sz="3200" smtClean="0"/>
                        <a:t>ابن</a:t>
                      </a:r>
                      <a:endParaRPr lang="en-US" sz="3200" dirty="0"/>
                    </a:p>
                  </a:txBody>
                  <a:tcPr/>
                </a:tc>
                <a:tc>
                  <a:txBody>
                    <a:bodyPr/>
                    <a:lstStyle/>
                    <a:p>
                      <a:pPr algn="ctr"/>
                      <a:r>
                        <a:rPr lang="ar-SA" sz="1800" dirty="0" smtClean="0"/>
                        <a:t>........</a:t>
                      </a:r>
                      <a:endParaRPr lang="en-US" sz="1800" dirty="0"/>
                    </a:p>
                  </a:txBody>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0" algn="ctr" rtl="1"/>
            <a:r>
              <a:rPr lang="ar-SA" b="1" dirty="0" smtClean="0">
                <a:solidFill>
                  <a:srgbClr val="009900"/>
                </a:solidFill>
              </a:rPr>
              <a:t>تابع-مسائل ميراث (الأم)-المسألتان العمريتان</a:t>
            </a:r>
            <a:endParaRPr lang="en-US" dirty="0"/>
          </a:p>
        </p:txBody>
      </p:sp>
      <p:sp>
        <p:nvSpPr>
          <p:cNvPr id="3" name="عنصر نائب للمحتوى 2"/>
          <p:cNvSpPr>
            <a:spLocks noGrp="1"/>
          </p:cNvSpPr>
          <p:nvPr>
            <p:ph idx="1"/>
          </p:nvPr>
        </p:nvSpPr>
        <p:spPr/>
        <p:txBody>
          <a:bodyPr/>
          <a:lstStyle/>
          <a:p>
            <a:r>
              <a:rPr lang="ar-SA" b="1" dirty="0" smtClean="0"/>
              <a:t>المسألة العمرية </a:t>
            </a:r>
            <a:r>
              <a:rPr lang="ar-SA" b="1" dirty="0" err="1" smtClean="0"/>
              <a:t>الغرّاوية</a:t>
            </a:r>
            <a:r>
              <a:rPr lang="ar-SA" b="1" dirty="0" smtClean="0"/>
              <a:t> الأولى:</a:t>
            </a:r>
            <a:r>
              <a:rPr lang="ar-SA" dirty="0" smtClean="0"/>
              <a:t> ماتت هند عن: زوج وأم وأب.</a:t>
            </a:r>
            <a:endParaRPr lang="en-US" dirty="0" smtClean="0"/>
          </a:p>
          <a:p>
            <a:endParaRPr lang="en-US" dirty="0"/>
          </a:p>
        </p:txBody>
      </p:sp>
      <p:graphicFrame>
        <p:nvGraphicFramePr>
          <p:cNvPr id="4" name="جدول 3"/>
          <p:cNvGraphicFramePr>
            <a:graphicFrameLocks noGrp="1"/>
          </p:cNvGraphicFramePr>
          <p:nvPr/>
        </p:nvGraphicFramePr>
        <p:xfrm>
          <a:off x="228600" y="2362200"/>
          <a:ext cx="9448800" cy="2895600"/>
        </p:xfrm>
        <a:graphic>
          <a:graphicData uri="http://schemas.openxmlformats.org/drawingml/2006/table">
            <a:tbl>
              <a:tblPr firstRow="1" bandRow="1">
                <a:tableStyleId>{5C22544A-7EE6-4342-B048-85BDC9FD1C3A}</a:tableStyleId>
              </a:tblPr>
              <a:tblGrid>
                <a:gridCol w="1219200"/>
                <a:gridCol w="5334000"/>
                <a:gridCol w="1371600"/>
                <a:gridCol w="1524000"/>
              </a:tblGrid>
              <a:tr h="609600">
                <a:tc>
                  <a:txBody>
                    <a:bodyPr/>
                    <a:lstStyle/>
                    <a:p>
                      <a:pPr algn="ctr"/>
                      <a:r>
                        <a:rPr lang="ar-SA" sz="2800" dirty="0" smtClean="0"/>
                        <a:t>الأصل6</a:t>
                      </a:r>
                      <a:endParaRPr lang="en-US" sz="2800" dirty="0"/>
                    </a:p>
                  </a:txBody>
                  <a:tcPr/>
                </a:tc>
                <a:tc>
                  <a:txBody>
                    <a:bodyPr/>
                    <a:lstStyle/>
                    <a:p>
                      <a:pPr algn="ctr"/>
                      <a:r>
                        <a:rPr lang="ar-SA" sz="2800" dirty="0" smtClean="0"/>
                        <a:t>السبب</a:t>
                      </a:r>
                      <a:endParaRPr lang="en-US" sz="2800" dirty="0"/>
                    </a:p>
                  </a:txBody>
                  <a:tcPr/>
                </a:tc>
                <a:tc>
                  <a:txBody>
                    <a:bodyPr/>
                    <a:lstStyle/>
                    <a:p>
                      <a:pPr algn="ctr"/>
                      <a:r>
                        <a:rPr lang="ar-SA" sz="2800" dirty="0" smtClean="0"/>
                        <a:t>الورثة</a:t>
                      </a:r>
                      <a:endParaRPr lang="en-US" sz="2800" dirty="0"/>
                    </a:p>
                  </a:txBody>
                  <a:tcPr/>
                </a:tc>
                <a:tc>
                  <a:txBody>
                    <a:bodyPr/>
                    <a:lstStyle/>
                    <a:p>
                      <a:pPr algn="ctr"/>
                      <a:r>
                        <a:rPr lang="ar-SA" sz="2800" dirty="0" smtClean="0"/>
                        <a:t>الأنصبة</a:t>
                      </a:r>
                      <a:endParaRPr lang="en-US" sz="2800" dirty="0"/>
                    </a:p>
                  </a:txBody>
                  <a:tcPr/>
                </a:tc>
              </a:tr>
              <a:tr h="762000">
                <a:tc>
                  <a:txBody>
                    <a:bodyPr/>
                    <a:lstStyle/>
                    <a:p>
                      <a:pPr algn="ctr" rtl="1"/>
                      <a:r>
                        <a:rPr lang="ar-SA" sz="2400" dirty="0" smtClean="0"/>
                        <a:t>.........</a:t>
                      </a:r>
                      <a:endParaRPr lang="en-US" sz="2400" dirty="0"/>
                    </a:p>
                  </a:txBody>
                  <a:tcPr/>
                </a:tc>
                <a:tc>
                  <a:txBody>
                    <a:bodyPr/>
                    <a:lstStyle/>
                    <a:p>
                      <a:pPr algn="r" rtl="1"/>
                      <a:r>
                        <a:rPr lang="ar-SA" sz="2800" dirty="0" smtClean="0"/>
                        <a:t>لعدم</a:t>
                      </a:r>
                      <a:r>
                        <a:rPr lang="ar-SA" sz="2400" dirty="0" smtClean="0"/>
                        <a:t>.....................................</a:t>
                      </a:r>
                      <a:endParaRPr lang="en-US" sz="2800" dirty="0"/>
                    </a:p>
                  </a:txBody>
                  <a:tcPr/>
                </a:tc>
                <a:tc>
                  <a:txBody>
                    <a:bodyPr/>
                    <a:lstStyle/>
                    <a:p>
                      <a:pPr algn="ctr" rtl="1"/>
                      <a:r>
                        <a:rPr lang="ar-SA" sz="2800" dirty="0" smtClean="0"/>
                        <a:t>زوج</a:t>
                      </a:r>
                      <a:endParaRPr lang="en-US" sz="2800" dirty="0"/>
                    </a:p>
                  </a:txBody>
                  <a:tcPr/>
                </a:tc>
                <a:tc>
                  <a:txBody>
                    <a:bodyPr/>
                    <a:lstStyle/>
                    <a:p>
                      <a:pPr algn="ctr" rtl="1"/>
                      <a:r>
                        <a:rPr lang="ar-SA" sz="2400" dirty="0" smtClean="0"/>
                        <a:t>........</a:t>
                      </a:r>
                      <a:endParaRPr lang="en-US" sz="2400" dirty="0"/>
                    </a:p>
                  </a:txBody>
                  <a:tcPr/>
                </a:tc>
              </a:tr>
              <a:tr h="762000">
                <a:tc>
                  <a:txBody>
                    <a:bodyPr/>
                    <a:lstStyle/>
                    <a:p>
                      <a:pPr algn="ctr" rtl="1"/>
                      <a:r>
                        <a:rPr lang="ar-SA" sz="2400" dirty="0" smtClean="0"/>
                        <a:t>.........</a:t>
                      </a:r>
                      <a:endParaRPr lang="en-US" sz="2400" dirty="0"/>
                    </a:p>
                  </a:txBody>
                  <a:tcPr/>
                </a:tc>
                <a:tc>
                  <a:txBody>
                    <a:bodyPr/>
                    <a:lstStyle/>
                    <a:p>
                      <a:pPr algn="r" rtl="1"/>
                      <a:r>
                        <a:rPr lang="ar-SA" sz="2800" dirty="0" smtClean="0"/>
                        <a:t>كي لا تأخذ ضعف نصيب</a:t>
                      </a:r>
                      <a:r>
                        <a:rPr lang="ar-SA" sz="2800" baseline="0" dirty="0" smtClean="0"/>
                        <a:t> الأب، وهو عصبة.</a:t>
                      </a:r>
                      <a:endParaRPr lang="en-US" sz="2800" dirty="0"/>
                    </a:p>
                  </a:txBody>
                  <a:tcPr/>
                </a:tc>
                <a:tc>
                  <a:txBody>
                    <a:bodyPr/>
                    <a:lstStyle/>
                    <a:p>
                      <a:pPr algn="ctr" rtl="1"/>
                      <a:r>
                        <a:rPr lang="ar-SA" sz="2800" dirty="0" smtClean="0"/>
                        <a:t>أم</a:t>
                      </a:r>
                      <a:endParaRPr lang="en-US" sz="2800" dirty="0"/>
                    </a:p>
                  </a:txBody>
                  <a:tcPr/>
                </a:tc>
                <a:tc>
                  <a:txBody>
                    <a:bodyPr/>
                    <a:lstStyle/>
                    <a:p>
                      <a:pPr algn="ctr" rtl="1"/>
                      <a:r>
                        <a:rPr lang="ar-SA" sz="2800" dirty="0" smtClean="0"/>
                        <a:t>1/3 الباقي</a:t>
                      </a:r>
                      <a:endParaRPr lang="en-US" sz="2800" dirty="0"/>
                    </a:p>
                  </a:txBody>
                  <a:tcPr/>
                </a:tc>
              </a:tr>
              <a:tr h="762000">
                <a:tc>
                  <a:txBody>
                    <a:bodyPr/>
                    <a:lstStyle/>
                    <a:p>
                      <a:pPr algn="ctr" rtl="1"/>
                      <a:r>
                        <a:rPr lang="ar-SA" sz="2400" dirty="0" smtClean="0"/>
                        <a:t>.........</a:t>
                      </a:r>
                      <a:endParaRPr lang="en-US" sz="2400" dirty="0"/>
                    </a:p>
                  </a:txBody>
                  <a:tcPr/>
                </a:tc>
                <a:tc>
                  <a:txBody>
                    <a:bodyPr/>
                    <a:lstStyle/>
                    <a:p>
                      <a:pPr algn="r" rtl="1"/>
                      <a:r>
                        <a:rPr lang="ar-SA" sz="2800" dirty="0" smtClean="0"/>
                        <a:t>لأنه</a:t>
                      </a:r>
                      <a:r>
                        <a:rPr lang="ar-SA" sz="2800" baseline="0" dirty="0" smtClean="0"/>
                        <a:t> العصبة.</a:t>
                      </a:r>
                      <a:endParaRPr lang="en-US" sz="2800" dirty="0"/>
                    </a:p>
                  </a:txBody>
                  <a:tcPr/>
                </a:tc>
                <a:tc>
                  <a:txBody>
                    <a:bodyPr/>
                    <a:lstStyle/>
                    <a:p>
                      <a:pPr algn="ctr" rtl="1"/>
                      <a:r>
                        <a:rPr lang="ar-SA" sz="2800" dirty="0" smtClean="0"/>
                        <a:t>أب</a:t>
                      </a:r>
                      <a:endParaRPr lang="en-US" sz="2800" dirty="0"/>
                    </a:p>
                  </a:txBody>
                  <a:tcPr/>
                </a:tc>
                <a:tc>
                  <a:txBody>
                    <a:bodyPr/>
                    <a:lstStyle/>
                    <a:p>
                      <a:pPr algn="ctr" rtl="1"/>
                      <a:r>
                        <a:rPr lang="ar-SA" sz="2800" dirty="0" smtClean="0"/>
                        <a:t>ع</a:t>
                      </a:r>
                      <a:endParaRPr lang="en-US" sz="2800" dirty="0"/>
                    </a:p>
                  </a:txBody>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0" algn="ctr" rtl="1"/>
            <a:r>
              <a:rPr lang="ar-SA" b="1" dirty="0" smtClean="0">
                <a:solidFill>
                  <a:srgbClr val="009900"/>
                </a:solidFill>
              </a:rPr>
              <a:t/>
            </a:r>
            <a:br>
              <a:rPr lang="ar-SA" b="1" dirty="0" smtClean="0">
                <a:solidFill>
                  <a:srgbClr val="009900"/>
                </a:solidFill>
              </a:rPr>
            </a:br>
            <a:r>
              <a:rPr lang="ar-SA" b="1" dirty="0" smtClean="0">
                <a:solidFill>
                  <a:srgbClr val="009900"/>
                </a:solidFill>
              </a:rPr>
              <a:t>تابع-مسائل ميراث (الأم)-المسألتان العمريتان</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lvl="0"/>
            <a:r>
              <a:rPr lang="ar-SA" b="1" dirty="0" smtClean="0"/>
              <a:t>المسألة العمرية </a:t>
            </a:r>
            <a:r>
              <a:rPr lang="ar-SA" b="1" dirty="0" err="1" smtClean="0"/>
              <a:t>الغرّاوية</a:t>
            </a:r>
            <a:r>
              <a:rPr lang="ar-SA" b="1" dirty="0" smtClean="0"/>
              <a:t> الثانية:</a:t>
            </a:r>
            <a:r>
              <a:rPr lang="ar-SA" dirty="0" smtClean="0"/>
              <a:t> مات النَّضْر عن: زوجة وأم وأب.</a:t>
            </a:r>
            <a:endParaRPr lang="en-US" dirty="0" smtClean="0"/>
          </a:p>
          <a:p>
            <a:endParaRPr lang="en-US" dirty="0"/>
          </a:p>
        </p:txBody>
      </p:sp>
      <p:sp>
        <p:nvSpPr>
          <p:cNvPr id="4" name="عنوان 1"/>
          <p:cNvSpPr txBox="1">
            <a:spLocks/>
          </p:cNvSpPr>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1" eaLnBrk="0" fontAlgn="base" latinLnBrk="0" hangingPunct="0">
              <a:lnSpc>
                <a:spcPct val="100000"/>
              </a:lnSpc>
              <a:spcBef>
                <a:spcPct val="0"/>
              </a:spcBef>
              <a:spcAft>
                <a:spcPct val="0"/>
              </a:spcAft>
              <a:buClrTx/>
              <a:buSzTx/>
              <a:buFontTx/>
              <a:buNone/>
              <a:tabLst/>
              <a:defRPr/>
            </a:pPr>
            <a:endParaRPr kumimoji="0" lang="en-US"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5" name="عنصر نائب للمحتوى 2"/>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graphicFrame>
        <p:nvGraphicFramePr>
          <p:cNvPr id="6" name="جدول 5"/>
          <p:cNvGraphicFramePr>
            <a:graphicFrameLocks noGrp="1"/>
          </p:cNvGraphicFramePr>
          <p:nvPr/>
        </p:nvGraphicFramePr>
        <p:xfrm>
          <a:off x="228600" y="2362200"/>
          <a:ext cx="9448800" cy="3078480"/>
        </p:xfrm>
        <a:graphic>
          <a:graphicData uri="http://schemas.openxmlformats.org/drawingml/2006/table">
            <a:tbl>
              <a:tblPr firstRow="1" bandRow="1">
                <a:tableStyleId>{5C22544A-7EE6-4342-B048-85BDC9FD1C3A}</a:tableStyleId>
              </a:tblPr>
              <a:tblGrid>
                <a:gridCol w="1371600"/>
                <a:gridCol w="5181600"/>
                <a:gridCol w="1371600"/>
                <a:gridCol w="1524000"/>
              </a:tblGrid>
              <a:tr h="609600">
                <a:tc>
                  <a:txBody>
                    <a:bodyPr/>
                    <a:lstStyle/>
                    <a:p>
                      <a:pPr algn="ctr"/>
                      <a:r>
                        <a:rPr lang="ar-SA" sz="2800" dirty="0" smtClean="0"/>
                        <a:t>الأصل12</a:t>
                      </a:r>
                      <a:endParaRPr lang="en-US" sz="2800" dirty="0"/>
                    </a:p>
                  </a:txBody>
                  <a:tcPr/>
                </a:tc>
                <a:tc>
                  <a:txBody>
                    <a:bodyPr/>
                    <a:lstStyle/>
                    <a:p>
                      <a:pPr algn="ctr"/>
                      <a:r>
                        <a:rPr lang="ar-SA" sz="2800" dirty="0" smtClean="0"/>
                        <a:t>السبب</a:t>
                      </a:r>
                      <a:endParaRPr lang="en-US" sz="2800" dirty="0"/>
                    </a:p>
                  </a:txBody>
                  <a:tcPr/>
                </a:tc>
                <a:tc>
                  <a:txBody>
                    <a:bodyPr/>
                    <a:lstStyle/>
                    <a:p>
                      <a:pPr algn="ctr"/>
                      <a:r>
                        <a:rPr lang="ar-SA" sz="2800" dirty="0" smtClean="0"/>
                        <a:t>الورثة</a:t>
                      </a:r>
                      <a:endParaRPr lang="en-US" sz="2800" dirty="0"/>
                    </a:p>
                  </a:txBody>
                  <a:tcPr/>
                </a:tc>
                <a:tc>
                  <a:txBody>
                    <a:bodyPr/>
                    <a:lstStyle/>
                    <a:p>
                      <a:pPr algn="ctr"/>
                      <a:r>
                        <a:rPr lang="ar-SA" sz="2800" dirty="0" smtClean="0"/>
                        <a:t>الأنصبة</a:t>
                      </a:r>
                      <a:endParaRPr lang="en-US" sz="2800" dirty="0"/>
                    </a:p>
                  </a:txBody>
                  <a:tcPr/>
                </a:tc>
              </a:tr>
              <a:tr h="762000">
                <a:tc>
                  <a:txBody>
                    <a:bodyPr/>
                    <a:lstStyle/>
                    <a:p>
                      <a:pPr algn="ctr" rtl="1"/>
                      <a:r>
                        <a:rPr lang="ar-SA" sz="2400" dirty="0" smtClean="0"/>
                        <a:t>.........</a:t>
                      </a:r>
                      <a:endParaRPr lang="en-US" sz="2400" dirty="0"/>
                    </a:p>
                  </a:txBody>
                  <a:tcPr/>
                </a:tc>
                <a:tc>
                  <a:txBody>
                    <a:bodyPr/>
                    <a:lstStyle/>
                    <a:p>
                      <a:pPr algn="r" rtl="1"/>
                      <a:r>
                        <a:rPr lang="ar-SA" sz="2800" dirty="0" smtClean="0"/>
                        <a:t>لعدم</a:t>
                      </a:r>
                      <a:r>
                        <a:rPr lang="ar-SA" sz="2400" dirty="0" smtClean="0"/>
                        <a:t>.....................................</a:t>
                      </a:r>
                      <a:endParaRPr lang="en-US" sz="2800" dirty="0"/>
                    </a:p>
                  </a:txBody>
                  <a:tcPr/>
                </a:tc>
                <a:tc>
                  <a:txBody>
                    <a:bodyPr/>
                    <a:lstStyle/>
                    <a:p>
                      <a:pPr algn="ctr" rtl="1"/>
                      <a:r>
                        <a:rPr lang="ar-SA" sz="2800" dirty="0" smtClean="0"/>
                        <a:t>زوجة</a:t>
                      </a:r>
                      <a:endParaRPr lang="en-US" sz="2800" dirty="0"/>
                    </a:p>
                  </a:txBody>
                  <a:tcPr/>
                </a:tc>
                <a:tc>
                  <a:txBody>
                    <a:bodyPr/>
                    <a:lstStyle/>
                    <a:p>
                      <a:pPr algn="ctr" rtl="1"/>
                      <a:r>
                        <a:rPr lang="ar-SA" sz="2400" dirty="0" smtClean="0"/>
                        <a:t>........</a:t>
                      </a:r>
                      <a:endParaRPr lang="en-US" sz="2400" dirty="0"/>
                    </a:p>
                  </a:txBody>
                  <a:tcPr/>
                </a:tc>
              </a:tr>
              <a:tr h="762000">
                <a:tc>
                  <a:txBody>
                    <a:bodyPr/>
                    <a:lstStyle/>
                    <a:p>
                      <a:pPr algn="ctr" rtl="1"/>
                      <a:r>
                        <a:rPr lang="ar-SA" sz="2400" dirty="0" smtClean="0"/>
                        <a:t>.........</a:t>
                      </a:r>
                      <a:endParaRPr lang="en-US" sz="2400" dirty="0"/>
                    </a:p>
                  </a:txBody>
                  <a:tcPr/>
                </a:tc>
                <a:tc>
                  <a:txBody>
                    <a:bodyPr/>
                    <a:lstStyle/>
                    <a:p>
                      <a:pPr algn="r" rtl="1"/>
                      <a:r>
                        <a:rPr lang="ar-SA" sz="2800" dirty="0" smtClean="0"/>
                        <a:t>كي لا تأخذ</a:t>
                      </a:r>
                      <a:r>
                        <a:rPr lang="ar-SA" sz="2800" baseline="0" dirty="0" smtClean="0"/>
                        <a:t> أكثر من 1/2</a:t>
                      </a:r>
                      <a:r>
                        <a:rPr lang="ar-SA" sz="2800" dirty="0" smtClean="0"/>
                        <a:t> نصيب</a:t>
                      </a:r>
                      <a:r>
                        <a:rPr lang="ar-SA" sz="2800" baseline="0" dirty="0" smtClean="0"/>
                        <a:t> الأب، وهو عصبة.</a:t>
                      </a:r>
                      <a:endParaRPr lang="en-US" sz="2800" dirty="0"/>
                    </a:p>
                  </a:txBody>
                  <a:tcPr/>
                </a:tc>
                <a:tc>
                  <a:txBody>
                    <a:bodyPr/>
                    <a:lstStyle/>
                    <a:p>
                      <a:pPr algn="ctr" rtl="1"/>
                      <a:r>
                        <a:rPr lang="ar-SA" sz="2800" dirty="0" smtClean="0"/>
                        <a:t>أم</a:t>
                      </a:r>
                      <a:endParaRPr lang="en-US" sz="2800" dirty="0"/>
                    </a:p>
                  </a:txBody>
                  <a:tcPr/>
                </a:tc>
                <a:tc>
                  <a:txBody>
                    <a:bodyPr/>
                    <a:lstStyle/>
                    <a:p>
                      <a:pPr algn="ctr" rtl="1"/>
                      <a:r>
                        <a:rPr lang="ar-SA" sz="2800" dirty="0" smtClean="0"/>
                        <a:t>1/3 الباقي</a:t>
                      </a:r>
                      <a:endParaRPr lang="en-US" sz="2800" dirty="0"/>
                    </a:p>
                  </a:txBody>
                  <a:tcPr/>
                </a:tc>
              </a:tr>
              <a:tr h="762000">
                <a:tc>
                  <a:txBody>
                    <a:bodyPr/>
                    <a:lstStyle/>
                    <a:p>
                      <a:pPr algn="ctr" rtl="1"/>
                      <a:r>
                        <a:rPr lang="ar-SA" sz="2400" dirty="0" smtClean="0"/>
                        <a:t>.........</a:t>
                      </a:r>
                      <a:endParaRPr lang="en-US" sz="2400" dirty="0"/>
                    </a:p>
                  </a:txBody>
                  <a:tcPr/>
                </a:tc>
                <a:tc>
                  <a:txBody>
                    <a:bodyPr/>
                    <a:lstStyle/>
                    <a:p>
                      <a:pPr algn="r" rtl="1"/>
                      <a:r>
                        <a:rPr lang="ar-SA" sz="2800" dirty="0" smtClean="0"/>
                        <a:t>لأنه</a:t>
                      </a:r>
                      <a:r>
                        <a:rPr lang="ar-SA" sz="2800" baseline="0" dirty="0" smtClean="0"/>
                        <a:t> العصبة.</a:t>
                      </a:r>
                      <a:endParaRPr lang="en-US" sz="2800" dirty="0"/>
                    </a:p>
                  </a:txBody>
                  <a:tcPr/>
                </a:tc>
                <a:tc>
                  <a:txBody>
                    <a:bodyPr/>
                    <a:lstStyle/>
                    <a:p>
                      <a:pPr algn="ctr" rtl="1"/>
                      <a:r>
                        <a:rPr lang="ar-SA" sz="2800" dirty="0" smtClean="0"/>
                        <a:t>أب</a:t>
                      </a:r>
                      <a:endParaRPr lang="en-US" sz="2800" dirty="0"/>
                    </a:p>
                  </a:txBody>
                  <a:tcPr/>
                </a:tc>
                <a:tc>
                  <a:txBody>
                    <a:bodyPr/>
                    <a:lstStyle/>
                    <a:p>
                      <a:pPr algn="ctr" rtl="1"/>
                      <a:r>
                        <a:rPr lang="ar-SA" sz="2800" dirty="0" smtClean="0"/>
                        <a:t>ع</a:t>
                      </a:r>
                      <a:endParaRPr lang="en-US" sz="2800" dirty="0"/>
                    </a:p>
                  </a:txBody>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solidFill>
                  <a:srgbClr val="009900"/>
                </a:solidFill>
              </a:rPr>
              <a:t>ميراث (الجدّة)</a:t>
            </a:r>
            <a:endParaRPr lang="en-US" dirty="0"/>
          </a:p>
        </p:txBody>
      </p:sp>
      <p:sp>
        <p:nvSpPr>
          <p:cNvPr id="3" name="عنصر نائب للمحتوى 2"/>
          <p:cNvSpPr>
            <a:spLocks noGrp="1"/>
          </p:cNvSpPr>
          <p:nvPr>
            <p:ph idx="1"/>
          </p:nvPr>
        </p:nvSpPr>
        <p:spPr/>
        <p:txBody>
          <a:bodyPr/>
          <a:lstStyle/>
          <a:p>
            <a:pPr algn="just" rtl="1"/>
            <a:r>
              <a:rPr lang="ar-SA" b="1" dirty="0" smtClean="0"/>
              <a:t>		الجدة نوعان؛ صحيحة وفاسدة:</a:t>
            </a:r>
            <a:endParaRPr lang="en-US" b="1" dirty="0" smtClean="0"/>
          </a:p>
          <a:p>
            <a:pPr algn="just" rtl="1"/>
            <a:r>
              <a:rPr lang="ar-SA" b="1" dirty="0" smtClean="0"/>
              <a:t>آ-الجدّة الصحيحة: </a:t>
            </a:r>
            <a:r>
              <a:rPr lang="ar-SA" dirty="0" smtClean="0"/>
              <a:t>هي التي لا يدخل في نسبتها إلى الميت ذكرٌ بين أنثيين. </a:t>
            </a:r>
            <a:endParaRPr lang="en-US" b="1" dirty="0" smtClean="0"/>
          </a:p>
          <a:p>
            <a:pPr algn="just" rtl="1"/>
            <a:r>
              <a:rPr lang="ar-SA" dirty="0" smtClean="0"/>
              <a:t>	مثل: (أم أم الأم).</a:t>
            </a:r>
            <a:endParaRPr lang="en-US" b="1" dirty="0" smtClean="0"/>
          </a:p>
          <a:p>
            <a:pPr algn="just" rtl="1"/>
            <a:r>
              <a:rPr lang="ar-SA" b="1" dirty="0" smtClean="0"/>
              <a:t>ب-الجدّة الفاسدة: </a:t>
            </a:r>
            <a:r>
              <a:rPr lang="ar-SA" dirty="0" smtClean="0"/>
              <a:t>من يدخل في نسبتها إلى الميت ذكرٌ بين أنثيين. </a:t>
            </a:r>
            <a:endParaRPr lang="en-US" b="1" dirty="0" smtClean="0"/>
          </a:p>
          <a:p>
            <a:pPr algn="just" rtl="1"/>
            <a:r>
              <a:rPr lang="ar-SA" dirty="0" smtClean="0"/>
              <a:t>أي أنها أدلت بغير وارث. فلا ترث. </a:t>
            </a:r>
          </a:p>
          <a:p>
            <a:pPr algn="just" rtl="1"/>
            <a:r>
              <a:rPr lang="ar-SA" dirty="0" smtClean="0"/>
              <a:t>	مثل: (أم</a:t>
            </a:r>
            <a:r>
              <a:rPr lang="ar-SA" b="1" dirty="0" smtClean="0"/>
              <a:t> </a:t>
            </a:r>
            <a:r>
              <a:rPr lang="ar-SA" b="1" u="sng" dirty="0" smtClean="0"/>
              <a:t>أب</a:t>
            </a:r>
            <a:r>
              <a:rPr lang="ar-SA" b="1" dirty="0" smtClean="0"/>
              <a:t> </a:t>
            </a:r>
            <a:r>
              <a:rPr lang="ar-SA" dirty="0" smtClean="0"/>
              <a:t>الأم).</a:t>
            </a:r>
            <a:r>
              <a:rPr lang="ar-SA" b="1" dirty="0" smtClean="0"/>
              <a:t>  	 </a:t>
            </a:r>
            <a:endParaRPr lang="en-US" b="1" dirty="0" smtClean="0"/>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solidFill>
                  <a:srgbClr val="009900"/>
                </a:solidFill>
              </a:rPr>
              <a:t>تابع-ميراث (الجدّة)</a:t>
            </a:r>
            <a:endParaRPr lang="en-US" dirty="0"/>
          </a:p>
        </p:txBody>
      </p:sp>
      <p:sp>
        <p:nvSpPr>
          <p:cNvPr id="3" name="عنصر نائب للمحتوى 2"/>
          <p:cNvSpPr>
            <a:spLocks noGrp="1"/>
          </p:cNvSpPr>
          <p:nvPr>
            <p:ph idx="1"/>
          </p:nvPr>
        </p:nvSpPr>
        <p:spPr/>
        <p:txBody>
          <a:bodyPr/>
          <a:lstStyle/>
          <a:p>
            <a:pPr algn="just" rtl="1"/>
            <a:r>
              <a:rPr lang="ar-SA" b="1" dirty="0" smtClean="0"/>
              <a:t>		حالتان في توريث الجدة الصحيحة:</a:t>
            </a:r>
            <a:endParaRPr lang="en-US" b="1" dirty="0" smtClean="0"/>
          </a:p>
          <a:p>
            <a:pPr algn="just" rtl="1"/>
            <a:r>
              <a:rPr lang="ar-SA" dirty="0" smtClean="0"/>
              <a:t>1-</a:t>
            </a:r>
            <a:r>
              <a:rPr lang="ar-SA" b="1" dirty="0" smtClean="0"/>
              <a:t>السدس (1/6):</a:t>
            </a:r>
            <a:r>
              <a:rPr lang="ar-SA" dirty="0" smtClean="0"/>
              <a:t> للواحدة أو أكثر، من جهة الأب، أو من جهة الأم، يقسم بينهن بالتساوي.</a:t>
            </a:r>
            <a:endParaRPr lang="en-US" b="1" dirty="0" smtClean="0"/>
          </a:p>
          <a:p>
            <a:pPr algn="just" rtl="1"/>
            <a:r>
              <a:rPr lang="ar-SA" dirty="0" smtClean="0"/>
              <a:t>2-</a:t>
            </a:r>
            <a:r>
              <a:rPr lang="ar-SA" b="1" dirty="0" smtClean="0"/>
              <a:t>الحجب (ح):</a:t>
            </a:r>
            <a:r>
              <a:rPr lang="ar-SA" dirty="0" smtClean="0"/>
              <a:t> تُحجب كل الجدات بالأم. وتُحجب الجدات الأبويات بالأب، وتُحجب بالجد إذا أدلت </a:t>
            </a:r>
            <a:r>
              <a:rPr lang="ar-SA" dirty="0" err="1" smtClean="0"/>
              <a:t>به</a:t>
            </a:r>
            <a:r>
              <a:rPr lang="ar-SA" dirty="0" smtClean="0"/>
              <a:t>. </a:t>
            </a:r>
          </a:p>
          <a:p>
            <a:pPr algn="just" rtl="1"/>
            <a:r>
              <a:rPr lang="ar-SA" dirty="0" smtClean="0"/>
              <a:t>	والقاعدة: (</a:t>
            </a:r>
            <a:r>
              <a:rPr lang="ar-SA" b="1" dirty="0" smtClean="0"/>
              <a:t>من أدلى إلى الميت بواسطة، لا يرث بوجود تلك الواسطة</a:t>
            </a:r>
            <a:r>
              <a:rPr lang="ar-SA" dirty="0" smtClean="0"/>
              <a:t>).</a:t>
            </a:r>
            <a:endParaRPr lang="en-US" b="1" dirty="0" smtClean="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solidFill>
                  <a:srgbClr val="009900"/>
                </a:solidFill>
              </a:rPr>
              <a:t>تابع-ميراث (الجدّة)</a:t>
            </a:r>
            <a:endParaRPr lang="en-US" dirty="0"/>
          </a:p>
        </p:txBody>
      </p:sp>
      <p:sp>
        <p:nvSpPr>
          <p:cNvPr id="3" name="عنصر نائب للمحتوى 2"/>
          <p:cNvSpPr>
            <a:spLocks noGrp="1"/>
          </p:cNvSpPr>
          <p:nvPr>
            <p:ph idx="1"/>
          </p:nvPr>
        </p:nvSpPr>
        <p:spPr/>
        <p:txBody>
          <a:bodyPr/>
          <a:lstStyle/>
          <a:p>
            <a:pPr algn="just" rtl="1"/>
            <a:r>
              <a:rPr lang="ar-SA" b="1" dirty="0" smtClean="0"/>
              <a:t>فوائد في قرب الجدة وبُعدها وتعددها:</a:t>
            </a:r>
            <a:endParaRPr lang="en-US" b="1" dirty="0" smtClean="0"/>
          </a:p>
          <a:p>
            <a:pPr algn="just" rtl="1"/>
            <a:r>
              <a:rPr lang="ar-SA" dirty="0" smtClean="0"/>
              <a:t>1-الجدة الصحيحة، التي لا يكون بينها وبين الميت </a:t>
            </a:r>
            <a:r>
              <a:rPr lang="ar-SA" b="1" u="sng" dirty="0" smtClean="0"/>
              <a:t>ذكر</a:t>
            </a:r>
            <a:r>
              <a:rPr lang="ar-SA" b="1" dirty="0" smtClean="0"/>
              <a:t>، </a:t>
            </a:r>
            <a:r>
              <a:rPr lang="ar-SA" dirty="0" smtClean="0"/>
              <a:t>فترث إجماعاً، (</a:t>
            </a:r>
            <a:r>
              <a:rPr lang="ar-SA" b="1" dirty="0" smtClean="0"/>
              <a:t>الجدة أمّ الأم</a:t>
            </a:r>
            <a:r>
              <a:rPr lang="ar-SA" dirty="0" smtClean="0"/>
              <a:t>).</a:t>
            </a:r>
            <a:endParaRPr lang="en-US" b="1" dirty="0" smtClean="0"/>
          </a:p>
          <a:p>
            <a:pPr algn="just" rtl="1"/>
            <a:r>
              <a:rPr lang="ar-SA" dirty="0" smtClean="0"/>
              <a:t>2-الجدة الأبوية إذا كان بينها وبين الميت </a:t>
            </a:r>
            <a:r>
              <a:rPr lang="ar-SA" b="1" u="sng" dirty="0" smtClean="0"/>
              <a:t>أب</a:t>
            </a:r>
            <a:r>
              <a:rPr lang="ar-SA" dirty="0" smtClean="0"/>
              <a:t>، فترث عند الجمهور، خلافاً لأحمد. </a:t>
            </a:r>
            <a:r>
              <a:rPr lang="ar-SA" b="1" dirty="0" smtClean="0"/>
              <a:t>(الجدة أمّ الأب).</a:t>
            </a:r>
            <a:endParaRPr lang="en-US" b="1" dirty="0" smtClean="0"/>
          </a:p>
          <a:p>
            <a:pPr algn="just" rtl="1"/>
            <a:r>
              <a:rPr lang="ar-SA" dirty="0" smtClean="0"/>
              <a:t>3-الجدة إذا كان بينها وبين الميت </a:t>
            </a:r>
            <a:r>
              <a:rPr lang="ar-SA" b="1" u="sng" dirty="0" smtClean="0"/>
              <a:t>جد</a:t>
            </a:r>
            <a:r>
              <a:rPr lang="ar-SA" dirty="0" smtClean="0"/>
              <a:t>، ففيها خلاف، ترث عند الجمهور، خلافاً لمالك وأحمد</a:t>
            </a:r>
            <a:r>
              <a:rPr lang="ar-SA" b="1" dirty="0" smtClean="0"/>
              <a:t>. (الجدة أمّ أب الأب</a:t>
            </a:r>
            <a:r>
              <a:rPr lang="ar-SA" dirty="0" smtClean="0"/>
              <a:t>).</a:t>
            </a:r>
            <a:endParaRPr lang="en-US" b="1" dirty="0" smtClean="0"/>
          </a:p>
          <a:p>
            <a:pPr algn="just" rtl="1"/>
            <a:r>
              <a:rPr lang="ar-SA" dirty="0" smtClean="0"/>
              <a:t>4-الجدة ذات </a:t>
            </a:r>
            <a:r>
              <a:rPr lang="ar-SA" dirty="0" err="1" smtClean="0"/>
              <a:t>القرابتين</a:t>
            </a:r>
            <a:r>
              <a:rPr lang="ar-SA" dirty="0" smtClean="0"/>
              <a:t> لها السدس فقط.</a:t>
            </a:r>
            <a:endParaRPr lang="en-US" b="1" dirty="0" smtClean="0"/>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solidFill>
                  <a:srgbClr val="009900"/>
                </a:solidFill>
              </a:rPr>
              <a:t>الأدلّة على ميراث (الجدّة)</a:t>
            </a:r>
            <a:endParaRPr lang="en-US" dirty="0"/>
          </a:p>
        </p:txBody>
      </p:sp>
      <p:sp>
        <p:nvSpPr>
          <p:cNvPr id="3" name="عنصر نائب للمحتوى 2"/>
          <p:cNvSpPr>
            <a:spLocks noGrp="1"/>
          </p:cNvSpPr>
          <p:nvPr>
            <p:ph idx="1"/>
          </p:nvPr>
        </p:nvSpPr>
        <p:spPr/>
        <p:txBody>
          <a:bodyPr/>
          <a:lstStyle/>
          <a:p>
            <a:pPr algn="just" rtl="1"/>
            <a:r>
              <a:rPr lang="ar-SA" b="1" dirty="0" smtClean="0"/>
              <a:t>		أولاً-من السنّة المطهَّرة:</a:t>
            </a:r>
            <a:r>
              <a:rPr lang="ar-SA" dirty="0" smtClean="0"/>
              <a:t> </a:t>
            </a:r>
            <a:endParaRPr lang="en-US" b="1" dirty="0" smtClean="0"/>
          </a:p>
          <a:p>
            <a:pPr algn="just" rtl="1"/>
            <a:r>
              <a:rPr lang="ar-SA" dirty="0" smtClean="0"/>
              <a:t>1-عن </a:t>
            </a:r>
            <a:r>
              <a:rPr lang="ar-SA" dirty="0" err="1" smtClean="0"/>
              <a:t>بريدة</a:t>
            </a:r>
            <a:r>
              <a:rPr lang="ar-SA" dirty="0" smtClean="0"/>
              <a:t>-رضي الله عنه-أن النبيّ-صلى الله عليه وسلم-: (</a:t>
            </a:r>
            <a:r>
              <a:rPr lang="ar-SA" b="1" dirty="0" smtClean="0"/>
              <a:t>جعل للجدة السدس إذا لم يكن دونها أم).</a:t>
            </a:r>
            <a:r>
              <a:rPr lang="ar-SA" dirty="0" smtClean="0"/>
              <a:t> </a:t>
            </a:r>
            <a:r>
              <a:rPr lang="ar-SA" sz="2400" dirty="0" smtClean="0"/>
              <a:t>(</a:t>
            </a:r>
            <a:r>
              <a:rPr lang="ar-AE" sz="2400" dirty="0" smtClean="0"/>
              <a:t>أبو داود</a:t>
            </a:r>
            <a:r>
              <a:rPr lang="ar-SA" sz="2400" dirty="0" smtClean="0"/>
              <a:t> </a:t>
            </a:r>
            <a:r>
              <a:rPr lang="ar-AE" sz="2400" dirty="0" err="1" smtClean="0"/>
              <a:t>والدارقطني</a:t>
            </a:r>
            <a:r>
              <a:rPr lang="ar-SA" sz="2400" dirty="0" smtClean="0"/>
              <a:t>).</a:t>
            </a:r>
            <a:r>
              <a:rPr lang="ar-AE" sz="2400" dirty="0" smtClean="0"/>
              <a:t> </a:t>
            </a:r>
            <a:endParaRPr lang="en-US" sz="2400" b="1" dirty="0" smtClean="0"/>
          </a:p>
          <a:p>
            <a:pPr algn="just" rtl="1"/>
            <a:r>
              <a:rPr lang="ar-SA" dirty="0" smtClean="0"/>
              <a:t>2-عن عبادة بن الصامت-رضي الله عنه-أنَّ النبيّ-صلى الله عليه وسلم-(</a:t>
            </a:r>
            <a:r>
              <a:rPr lang="ar-SA" b="1" dirty="0" smtClean="0"/>
              <a:t>قضى للجدتين بالسدس بينهما).</a:t>
            </a:r>
            <a:r>
              <a:rPr lang="ar-AE" dirty="0" smtClean="0"/>
              <a:t> </a:t>
            </a:r>
            <a:r>
              <a:rPr lang="ar-SA" sz="2400" dirty="0" smtClean="0"/>
              <a:t>(أحمد في مسنده).</a:t>
            </a:r>
            <a:r>
              <a:rPr lang="ar-AE" sz="2400" dirty="0" smtClean="0"/>
              <a:t> </a:t>
            </a:r>
            <a:endParaRPr lang="en-US" sz="2400" b="1" dirty="0" smtClean="0"/>
          </a:p>
          <a:p>
            <a:pPr algn="just" rtl="1"/>
            <a:r>
              <a:rPr lang="ar-SA" dirty="0" smtClean="0"/>
              <a:t>3-عن عبد الرحمن بن زيد-رضي الله عنه-قال: (</a:t>
            </a:r>
            <a:r>
              <a:rPr lang="ar-SA" b="1" dirty="0" smtClean="0"/>
              <a:t>أعطى رسول الله-صلى الله عليه وسلم-ثلاث جدات السدس، اثنتين من قبل الأب، وواحدة من قبل الأم).</a:t>
            </a:r>
            <a:r>
              <a:rPr lang="ar-AE" dirty="0" smtClean="0"/>
              <a:t> </a:t>
            </a:r>
            <a:r>
              <a:rPr lang="ar-SA" sz="2400" dirty="0" smtClean="0"/>
              <a:t>(</a:t>
            </a:r>
            <a:r>
              <a:rPr lang="ar-AE" sz="2400" dirty="0" err="1" smtClean="0"/>
              <a:t>الدارقطني</a:t>
            </a:r>
            <a:r>
              <a:rPr lang="ar-SA" sz="2400" dirty="0" smtClean="0"/>
              <a:t> مرسلاً).</a:t>
            </a:r>
            <a:r>
              <a:rPr lang="ar-AE" sz="2400" dirty="0" smtClean="0"/>
              <a:t> </a:t>
            </a:r>
            <a:endParaRPr lang="en-US" sz="2400" b="1" dirty="0" smtClean="0"/>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solidFill>
                  <a:srgbClr val="009900"/>
                </a:solidFill>
              </a:rPr>
              <a:t>تابع- الأدلّة على ميراث (الجدّة)</a:t>
            </a:r>
            <a:endParaRPr lang="en-US" dirty="0"/>
          </a:p>
        </p:txBody>
      </p:sp>
      <p:sp>
        <p:nvSpPr>
          <p:cNvPr id="3" name="عنصر نائب للمحتوى 2"/>
          <p:cNvSpPr>
            <a:spLocks noGrp="1"/>
          </p:cNvSpPr>
          <p:nvPr>
            <p:ph idx="1"/>
          </p:nvPr>
        </p:nvSpPr>
        <p:spPr/>
        <p:txBody>
          <a:bodyPr/>
          <a:lstStyle/>
          <a:p>
            <a:pPr algn="just" rtl="1"/>
            <a:r>
              <a:rPr lang="ar-SA" b="1" dirty="0" smtClean="0"/>
              <a:t>		ثانياً-من عمل الصحابة:</a:t>
            </a:r>
            <a:r>
              <a:rPr lang="ar-SA" dirty="0" smtClean="0"/>
              <a:t> </a:t>
            </a:r>
            <a:endParaRPr lang="en-US" b="1" dirty="0" smtClean="0"/>
          </a:p>
          <a:p>
            <a:pPr algn="just" rtl="1"/>
            <a:r>
              <a:rPr lang="ar-SA" sz="2800" dirty="0" smtClean="0"/>
              <a:t>1-عن أبي سعيد </a:t>
            </a:r>
            <a:r>
              <a:rPr lang="ar-SA" sz="2800" dirty="0" err="1" smtClean="0"/>
              <a:t>الخدري</a:t>
            </a:r>
            <a:r>
              <a:rPr lang="ar-SA" sz="2800" dirty="0" smtClean="0"/>
              <a:t> والمغيرة بن شعبة </a:t>
            </a:r>
            <a:r>
              <a:rPr lang="ar-SA" sz="2800" dirty="0" err="1" smtClean="0"/>
              <a:t>وقبيصة</a:t>
            </a:r>
            <a:r>
              <a:rPr lang="ar-SA" sz="2800" dirty="0" smtClean="0"/>
              <a:t> بن </a:t>
            </a:r>
            <a:r>
              <a:rPr lang="ar-SA" sz="2800" dirty="0" err="1" smtClean="0"/>
              <a:t>ذؤيب</a:t>
            </a:r>
            <a:r>
              <a:rPr lang="ar-SA" sz="2800" dirty="0" smtClean="0"/>
              <a:t>، قال: جاءت الجدة إلى أبي بكر-رضي الله عنه-فسألته ميراثها، فقال: اصبري حتى أشاور أصحابي، فإني لم أجد </a:t>
            </a:r>
            <a:r>
              <a:rPr lang="ar-SA" sz="2800" dirty="0" err="1" smtClean="0"/>
              <a:t>لك</a:t>
            </a:r>
            <a:r>
              <a:rPr lang="ar-SA" sz="2800" dirty="0" smtClean="0"/>
              <a:t> في كتاب الله تعالى نصيباً، ولم أسمع فيك من رسول الله-صلى الله عليه وسلم-شيئاً، ثم سألهم، فقال المغيرة بن شعبة: حضرت رسول الله-صلى الله عليه وسلم-أعطاها السدس، فقال: هل معك غيرك؟ فقال محمد بن مسلمة مثل ما قال المغيرة، فأنفذه لها أبو بكر. قال: ثم جاءت الأخرى إلى عمر، فسألته ميراثها، فقال: ما </a:t>
            </a:r>
            <a:r>
              <a:rPr lang="ar-SA" sz="2800" dirty="0" err="1" smtClean="0"/>
              <a:t>لك</a:t>
            </a:r>
            <a:r>
              <a:rPr lang="ar-SA" sz="2800" dirty="0" smtClean="0"/>
              <a:t> في كتاب الله شيء، ولكن هو ذلك </a:t>
            </a:r>
            <a:r>
              <a:rPr lang="ar-SA" sz="2800" b="1" dirty="0" smtClean="0"/>
              <a:t>السدس، </a:t>
            </a:r>
            <a:r>
              <a:rPr lang="ar-SA" sz="2800" dirty="0" smtClean="0"/>
              <a:t>فإن اجتمعتما، فهو بينكما، وأيكما خلت </a:t>
            </a:r>
            <a:r>
              <a:rPr lang="ar-SA" sz="2800" dirty="0" err="1" smtClean="0"/>
              <a:t>به</a:t>
            </a:r>
            <a:r>
              <a:rPr lang="ar-SA" sz="2800" dirty="0" smtClean="0"/>
              <a:t>، فهو لها</a:t>
            </a:r>
            <a:r>
              <a:rPr lang="ar-SA" sz="2800" b="1" dirty="0" smtClean="0"/>
              <a:t>. </a:t>
            </a:r>
            <a:r>
              <a:rPr lang="ar-SA" sz="2400" b="1" dirty="0" smtClean="0"/>
              <a:t>(</a:t>
            </a:r>
            <a:r>
              <a:rPr lang="ar-AE" sz="2400" dirty="0" smtClean="0"/>
              <a:t>الحاكم وابن حبان والخمسة إلا النسائي، وصححه الترمذي</a:t>
            </a:r>
            <a:r>
              <a:rPr lang="ar-SA" sz="2400" dirty="0" smtClean="0"/>
              <a:t>)</a:t>
            </a:r>
            <a:r>
              <a:rPr lang="ar-AE" sz="2400" dirty="0" smtClean="0"/>
              <a:t>. </a:t>
            </a:r>
            <a:endParaRPr lang="en-US" sz="2400" b="1" dirty="0" smtClean="0"/>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solidFill>
                  <a:srgbClr val="009900"/>
                </a:solidFill>
              </a:rPr>
              <a:t>تابع- الأدلّة على ميراث (الجدّة)</a:t>
            </a:r>
            <a:endParaRPr lang="en-US" dirty="0"/>
          </a:p>
        </p:txBody>
      </p:sp>
      <p:sp>
        <p:nvSpPr>
          <p:cNvPr id="3" name="عنصر نائب للمحتوى 2"/>
          <p:cNvSpPr>
            <a:spLocks noGrp="1"/>
          </p:cNvSpPr>
          <p:nvPr>
            <p:ph idx="1"/>
          </p:nvPr>
        </p:nvSpPr>
        <p:spPr/>
        <p:txBody>
          <a:bodyPr/>
          <a:lstStyle/>
          <a:p>
            <a:pPr algn="just" rtl="1"/>
            <a:r>
              <a:rPr lang="ar-SA" dirty="0" smtClean="0"/>
              <a:t>2-عن القاسم بن محمد قال: </a:t>
            </a:r>
          </a:p>
          <a:p>
            <a:pPr algn="just" rtl="1"/>
            <a:r>
              <a:rPr lang="ar-SA" dirty="0" smtClean="0"/>
              <a:t>جاءت الجدتان إلى أبي بكر-رضي الله عنه-فأراد أن يجعل </a:t>
            </a:r>
            <a:r>
              <a:rPr lang="ar-SA" b="1" dirty="0" smtClean="0"/>
              <a:t>السدس </a:t>
            </a:r>
            <a:r>
              <a:rPr lang="ar-SA" dirty="0" smtClean="0"/>
              <a:t>للتي من قبل الأم، فقال له رجل من الأنصار: أما أنك تترك التي لو ماتت، وهو حيّ، كان إياها يرث!؟ فجعل السدس بينهما بالسوية</a:t>
            </a:r>
            <a:r>
              <a:rPr lang="ar-SA" b="1" dirty="0" smtClean="0"/>
              <a:t>. </a:t>
            </a:r>
            <a:r>
              <a:rPr lang="ar-SA" sz="2800" b="1" dirty="0" smtClean="0"/>
              <a:t>(</a:t>
            </a:r>
            <a:r>
              <a:rPr lang="ar-AE" sz="2800" dirty="0" smtClean="0"/>
              <a:t>الحاكم ومالك). </a:t>
            </a:r>
            <a:endParaRPr lang="en-US" sz="2800" dirty="0" smtClean="0"/>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solidFill>
                  <a:srgbClr val="009900"/>
                </a:solidFill>
              </a:rPr>
              <a:t>تابع- الأدلّة على ميراث (الجدّة)</a:t>
            </a:r>
            <a:endParaRPr lang="en-US" dirty="0"/>
          </a:p>
        </p:txBody>
      </p:sp>
      <p:sp>
        <p:nvSpPr>
          <p:cNvPr id="3" name="عنصر نائب للمحتوى 2"/>
          <p:cNvSpPr>
            <a:spLocks noGrp="1"/>
          </p:cNvSpPr>
          <p:nvPr>
            <p:ph idx="1"/>
          </p:nvPr>
        </p:nvSpPr>
        <p:spPr/>
        <p:txBody>
          <a:bodyPr/>
          <a:lstStyle/>
          <a:p>
            <a:pPr algn="just" rtl="1"/>
            <a:r>
              <a:rPr lang="ar-SA" b="1" dirty="0" smtClean="0"/>
              <a:t>		ثالثاً-من الإجماع:</a:t>
            </a:r>
            <a:r>
              <a:rPr lang="ar-SA" dirty="0" smtClean="0"/>
              <a:t> </a:t>
            </a:r>
            <a:endParaRPr lang="en-US" b="1" dirty="0" smtClean="0"/>
          </a:p>
          <a:p>
            <a:pPr algn="just" rtl="1"/>
            <a:r>
              <a:rPr lang="ar-SA" dirty="0" smtClean="0"/>
              <a:t>1-أجمع الصحابة والتابعون على إعطاء الجدة السدس،وكذلك الجدتين والثلاث، يتقاسمونه. </a:t>
            </a:r>
            <a:endParaRPr lang="en-US" b="1" dirty="0" smtClean="0"/>
          </a:p>
          <a:p>
            <a:pPr algn="just" rtl="1"/>
            <a:r>
              <a:rPr lang="ar-SA" dirty="0" smtClean="0"/>
              <a:t>2-كما أجمع الصحابة في عهد عمر-رضي الله عنه-على إعطاء الجدة أم الأب السدس.</a:t>
            </a:r>
            <a:endParaRPr lang="en-US" b="1" dirty="0" smtClean="0"/>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solidFill>
                  <a:srgbClr val="009900"/>
                </a:solidFill>
              </a:rPr>
              <a:t>مسائل ميراث (الجدّة)</a:t>
            </a:r>
            <a:endParaRPr lang="en-US" dirty="0"/>
          </a:p>
        </p:txBody>
      </p:sp>
      <p:sp>
        <p:nvSpPr>
          <p:cNvPr id="3" name="عنصر نائب للمحتوى 2"/>
          <p:cNvSpPr>
            <a:spLocks noGrp="1"/>
          </p:cNvSpPr>
          <p:nvPr>
            <p:ph idx="1"/>
          </p:nvPr>
        </p:nvSpPr>
        <p:spPr/>
        <p:txBody>
          <a:bodyPr/>
          <a:lstStyle/>
          <a:p>
            <a:pPr algn="just" rtl="1"/>
            <a:r>
              <a:rPr lang="ar-SA" dirty="0" smtClean="0"/>
              <a:t>المسألة(1): مات كِنانة عن: أب وأم وجدّاته التالية:</a:t>
            </a:r>
            <a:endParaRPr lang="en-US" dirty="0" smtClean="0"/>
          </a:p>
          <a:p>
            <a:endParaRPr lang="en-US" dirty="0"/>
          </a:p>
        </p:txBody>
      </p:sp>
      <p:graphicFrame>
        <p:nvGraphicFramePr>
          <p:cNvPr id="4" name="جدول 3"/>
          <p:cNvGraphicFramePr>
            <a:graphicFrameLocks noGrp="1"/>
          </p:cNvGraphicFramePr>
          <p:nvPr/>
        </p:nvGraphicFramePr>
        <p:xfrm>
          <a:off x="228600" y="2209800"/>
          <a:ext cx="9448800" cy="3688080"/>
        </p:xfrm>
        <a:graphic>
          <a:graphicData uri="http://schemas.openxmlformats.org/drawingml/2006/table">
            <a:tbl>
              <a:tblPr firstRow="1" bandRow="1">
                <a:tableStyleId>{5C22544A-7EE6-4342-B048-85BDC9FD1C3A}</a:tableStyleId>
              </a:tblPr>
              <a:tblGrid>
                <a:gridCol w="6705600"/>
                <a:gridCol w="1371600"/>
                <a:gridCol w="1371600"/>
              </a:tblGrid>
              <a:tr h="533400">
                <a:tc>
                  <a:txBody>
                    <a:bodyPr/>
                    <a:lstStyle/>
                    <a:p>
                      <a:pPr algn="ctr" rtl="1"/>
                      <a:r>
                        <a:rPr lang="ar-SA" sz="2800" dirty="0" smtClean="0"/>
                        <a:t>السبب</a:t>
                      </a:r>
                      <a:endParaRPr lang="en-US" sz="2800" dirty="0"/>
                    </a:p>
                  </a:txBody>
                  <a:tcPr/>
                </a:tc>
                <a:tc>
                  <a:txBody>
                    <a:bodyPr/>
                    <a:lstStyle/>
                    <a:p>
                      <a:pPr algn="ctr" rtl="1"/>
                      <a:r>
                        <a:rPr lang="ar-SA" sz="2800" dirty="0" smtClean="0"/>
                        <a:t>الورثة</a:t>
                      </a:r>
                      <a:endParaRPr lang="en-US" sz="2800" dirty="0"/>
                    </a:p>
                  </a:txBody>
                  <a:tcPr/>
                </a:tc>
                <a:tc>
                  <a:txBody>
                    <a:bodyPr/>
                    <a:lstStyle/>
                    <a:p>
                      <a:pPr algn="ctr" rtl="1"/>
                      <a:r>
                        <a:rPr lang="ar-SA" sz="2800" dirty="0" smtClean="0"/>
                        <a:t>الأنصبة</a:t>
                      </a:r>
                      <a:endParaRPr lang="en-US" sz="2800" dirty="0"/>
                    </a:p>
                  </a:txBody>
                  <a:tcPr/>
                </a:tc>
              </a:tr>
              <a:tr h="685800">
                <a:tc>
                  <a:txBody>
                    <a:bodyPr/>
                    <a:lstStyle/>
                    <a:p>
                      <a:pPr algn="r" rtl="1"/>
                      <a:r>
                        <a:rPr lang="ar-SA" sz="2800" dirty="0" smtClean="0"/>
                        <a:t>لأنه </a:t>
                      </a:r>
                      <a:r>
                        <a:rPr lang="ar-SA" sz="1800" dirty="0" smtClean="0"/>
                        <a:t>...............................</a:t>
                      </a:r>
                      <a:endParaRPr lang="en-US" sz="2800" dirty="0"/>
                    </a:p>
                  </a:txBody>
                  <a:tcPr/>
                </a:tc>
                <a:tc>
                  <a:txBody>
                    <a:bodyPr/>
                    <a:lstStyle/>
                    <a:p>
                      <a:pPr algn="ctr" rtl="1"/>
                      <a:r>
                        <a:rPr lang="ar-SA" sz="2800" dirty="0" smtClean="0"/>
                        <a:t>أب</a:t>
                      </a:r>
                      <a:endParaRPr lang="en-US" sz="2800" dirty="0"/>
                    </a:p>
                  </a:txBody>
                  <a:tcPr/>
                </a:tc>
                <a:tc>
                  <a:txBody>
                    <a:bodyPr/>
                    <a:lstStyle/>
                    <a:p>
                      <a:pPr algn="ctr" rtl="1"/>
                      <a:r>
                        <a:rPr lang="ar-SA" sz="2800" dirty="0" smtClean="0"/>
                        <a:t>ع</a:t>
                      </a:r>
                      <a:endParaRPr lang="en-US" sz="2800" dirty="0"/>
                    </a:p>
                  </a:txBody>
                  <a:tcPr/>
                </a:tc>
              </a:tr>
              <a:tr h="762000">
                <a:tc>
                  <a:txBody>
                    <a:bodyPr/>
                    <a:lstStyle/>
                    <a:p>
                      <a:pPr algn="r" rtl="1"/>
                      <a:r>
                        <a:rPr lang="ar-SA" sz="2800" dirty="0" smtClean="0"/>
                        <a:t>لعدم</a:t>
                      </a:r>
                      <a:r>
                        <a:rPr lang="ar-SA" sz="1800" dirty="0" smtClean="0"/>
                        <a:t>................................</a:t>
                      </a:r>
                      <a:r>
                        <a:rPr lang="ar-SA" sz="2800" dirty="0" smtClean="0"/>
                        <a:t>   ولعدم .</a:t>
                      </a:r>
                      <a:r>
                        <a:rPr lang="ar-SA" sz="1800" dirty="0" smtClean="0"/>
                        <a:t>......................................... </a:t>
                      </a:r>
                      <a:r>
                        <a:rPr lang="ar-SA" sz="2800" dirty="0" smtClean="0"/>
                        <a:t>           </a:t>
                      </a:r>
                      <a:r>
                        <a:rPr lang="ar-SA" sz="2800" baseline="0" dirty="0" smtClean="0"/>
                        <a:t> </a:t>
                      </a:r>
                      <a:r>
                        <a:rPr lang="ar-SA" sz="2800" dirty="0" smtClean="0"/>
                        <a:t>   وليست المسألة.</a:t>
                      </a:r>
                      <a:r>
                        <a:rPr lang="ar-SA" sz="1800" dirty="0" smtClean="0"/>
                        <a:t>...............</a:t>
                      </a:r>
                      <a:endParaRPr lang="en-US" sz="1800" dirty="0"/>
                    </a:p>
                  </a:txBody>
                  <a:tcPr/>
                </a:tc>
                <a:tc>
                  <a:txBody>
                    <a:bodyPr/>
                    <a:lstStyle/>
                    <a:p>
                      <a:pPr algn="ctr" rtl="1"/>
                      <a:r>
                        <a:rPr lang="ar-SA" sz="2800" dirty="0" smtClean="0"/>
                        <a:t>أم</a:t>
                      </a:r>
                      <a:endParaRPr lang="en-US" sz="2800" dirty="0"/>
                    </a:p>
                  </a:txBody>
                  <a:tcPr/>
                </a:tc>
                <a:tc>
                  <a:txBody>
                    <a:bodyPr/>
                    <a:lstStyle/>
                    <a:p>
                      <a:pPr algn="ctr" rtl="1"/>
                      <a:r>
                        <a:rPr lang="ar-SA" sz="2800" dirty="0" smtClean="0"/>
                        <a:t>1/3</a:t>
                      </a:r>
                      <a:endParaRPr lang="en-US" sz="2800" dirty="0"/>
                    </a:p>
                  </a:txBody>
                  <a:tcPr/>
                </a:tc>
              </a:tr>
              <a:tr h="762000">
                <a:tc>
                  <a:txBody>
                    <a:bodyPr/>
                    <a:lstStyle/>
                    <a:p>
                      <a:pPr algn="r" rtl="1"/>
                      <a:r>
                        <a:rPr lang="ar-SA" sz="2800" dirty="0" smtClean="0"/>
                        <a:t>لوجود </a:t>
                      </a:r>
                      <a:r>
                        <a:rPr lang="ar-SA" sz="1800" dirty="0" smtClean="0"/>
                        <a:t>................................</a:t>
                      </a:r>
                      <a:endParaRPr lang="en-US" sz="2800" dirty="0"/>
                    </a:p>
                  </a:txBody>
                  <a:tcPr/>
                </a:tc>
                <a:tc>
                  <a:txBody>
                    <a:bodyPr/>
                    <a:lstStyle/>
                    <a:p>
                      <a:pPr algn="ctr" rtl="1"/>
                      <a:r>
                        <a:rPr lang="ar-SA" sz="2800" dirty="0" smtClean="0"/>
                        <a:t>أم الأم</a:t>
                      </a:r>
                      <a:endParaRPr lang="en-US" sz="2800" dirty="0"/>
                    </a:p>
                  </a:txBody>
                  <a:tcPr/>
                </a:tc>
                <a:tc>
                  <a:txBody>
                    <a:bodyPr/>
                    <a:lstStyle/>
                    <a:p>
                      <a:pPr algn="ctr" rtl="1"/>
                      <a:r>
                        <a:rPr lang="ar-SA" sz="2800" dirty="0" smtClean="0"/>
                        <a:t>ح</a:t>
                      </a:r>
                      <a:endParaRPr lang="en-US" sz="2800" dirty="0"/>
                    </a:p>
                  </a:txBody>
                  <a:tcPr/>
                </a:tc>
              </a:tr>
              <a:tr h="762000">
                <a:tc>
                  <a:txBody>
                    <a:bodyPr/>
                    <a:lstStyle/>
                    <a:p>
                      <a:pPr algn="r" rtl="1"/>
                      <a:r>
                        <a:rPr lang="ar-SA" sz="2800" dirty="0" smtClean="0"/>
                        <a:t>لوجود</a:t>
                      </a:r>
                      <a:r>
                        <a:rPr lang="ar-SA" sz="1800" dirty="0" smtClean="0"/>
                        <a:t>.................................</a:t>
                      </a:r>
                      <a:endParaRPr lang="en-US" sz="2800" dirty="0"/>
                    </a:p>
                  </a:txBody>
                  <a:tcPr/>
                </a:tc>
                <a:tc>
                  <a:txBody>
                    <a:bodyPr/>
                    <a:lstStyle/>
                    <a:p>
                      <a:pPr algn="ctr" rtl="1"/>
                      <a:r>
                        <a:rPr lang="ar-SA" sz="2800" dirty="0" smtClean="0"/>
                        <a:t>أم الأب</a:t>
                      </a:r>
                      <a:endParaRPr lang="en-US" sz="2800" dirty="0"/>
                    </a:p>
                  </a:txBody>
                  <a:tcPr/>
                </a:tc>
                <a:tc>
                  <a:txBody>
                    <a:bodyPr/>
                    <a:lstStyle/>
                    <a:p>
                      <a:pPr algn="ctr" rtl="1"/>
                      <a:r>
                        <a:rPr lang="ar-SA" sz="2800" dirty="0" smtClean="0"/>
                        <a:t>ح</a:t>
                      </a:r>
                      <a:endParaRPr lang="en-US" sz="2800" dirty="0"/>
                    </a:p>
                  </a:txBody>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solidFill>
                  <a:srgbClr val="009900"/>
                </a:solidFill>
              </a:rPr>
              <a:t>تابع-مسائل ميراث (الجدّة)</a:t>
            </a:r>
            <a:endParaRPr lang="en-US" dirty="0"/>
          </a:p>
        </p:txBody>
      </p:sp>
      <p:sp>
        <p:nvSpPr>
          <p:cNvPr id="3" name="عنصر نائب للمحتوى 2"/>
          <p:cNvSpPr>
            <a:spLocks noGrp="1"/>
          </p:cNvSpPr>
          <p:nvPr>
            <p:ph idx="1"/>
          </p:nvPr>
        </p:nvSpPr>
        <p:spPr/>
        <p:txBody>
          <a:bodyPr/>
          <a:lstStyle/>
          <a:p>
            <a:pPr algn="just" rtl="1"/>
            <a:r>
              <a:rPr lang="ar-SA" dirty="0" smtClean="0"/>
              <a:t>المسألة(2): مات </a:t>
            </a:r>
            <a:r>
              <a:rPr lang="ar-SA" dirty="0" err="1" smtClean="0"/>
              <a:t>خزيمة</a:t>
            </a:r>
            <a:r>
              <a:rPr lang="ar-SA" dirty="0" smtClean="0"/>
              <a:t> عن: أب وجدّاته التالية:</a:t>
            </a:r>
            <a:endParaRPr lang="en-US" dirty="0" smtClean="0"/>
          </a:p>
          <a:p>
            <a:endParaRPr lang="en-US" dirty="0"/>
          </a:p>
        </p:txBody>
      </p:sp>
      <p:graphicFrame>
        <p:nvGraphicFramePr>
          <p:cNvPr id="4" name="جدول 3"/>
          <p:cNvGraphicFramePr>
            <a:graphicFrameLocks noGrp="1"/>
          </p:cNvGraphicFramePr>
          <p:nvPr/>
        </p:nvGraphicFramePr>
        <p:xfrm>
          <a:off x="304800" y="2133600"/>
          <a:ext cx="9220200" cy="3352800"/>
        </p:xfrm>
        <a:graphic>
          <a:graphicData uri="http://schemas.openxmlformats.org/drawingml/2006/table">
            <a:tbl>
              <a:tblPr firstRow="1" bandRow="1">
                <a:tableStyleId>{5C22544A-7EE6-4342-B048-85BDC9FD1C3A}</a:tableStyleId>
              </a:tblPr>
              <a:tblGrid>
                <a:gridCol w="7086600"/>
                <a:gridCol w="1066800"/>
                <a:gridCol w="1066800"/>
              </a:tblGrid>
              <a:tr h="533400">
                <a:tc>
                  <a:txBody>
                    <a:bodyPr/>
                    <a:lstStyle/>
                    <a:p>
                      <a:pPr algn="ctr"/>
                      <a:r>
                        <a:rPr lang="ar-SA" sz="2800" dirty="0" smtClean="0"/>
                        <a:t>السبب</a:t>
                      </a:r>
                      <a:endParaRPr lang="en-US" sz="2800" dirty="0"/>
                    </a:p>
                  </a:txBody>
                  <a:tcPr/>
                </a:tc>
                <a:tc>
                  <a:txBody>
                    <a:bodyPr/>
                    <a:lstStyle/>
                    <a:p>
                      <a:pPr algn="ctr" rtl="1"/>
                      <a:r>
                        <a:rPr lang="ar-SA" sz="2800" dirty="0" smtClean="0"/>
                        <a:t>الورثة</a:t>
                      </a:r>
                      <a:endParaRPr lang="en-US" sz="2800" dirty="0"/>
                    </a:p>
                  </a:txBody>
                  <a:tcPr/>
                </a:tc>
                <a:tc>
                  <a:txBody>
                    <a:bodyPr/>
                    <a:lstStyle/>
                    <a:p>
                      <a:pPr algn="ctr" rtl="1"/>
                      <a:r>
                        <a:rPr lang="ar-SA" sz="2800" dirty="0" smtClean="0"/>
                        <a:t>الأنصبة</a:t>
                      </a:r>
                      <a:endParaRPr lang="en-US" sz="2800" dirty="0"/>
                    </a:p>
                  </a:txBody>
                  <a:tcPr/>
                </a:tc>
              </a:tr>
              <a:tr h="762000">
                <a:tc>
                  <a:txBody>
                    <a:bodyPr/>
                    <a:lstStyle/>
                    <a:p>
                      <a:pPr algn="r" rtl="1"/>
                      <a:r>
                        <a:rPr lang="ar-SA" dirty="0" smtClean="0"/>
                        <a:t>..............................................</a:t>
                      </a:r>
                      <a:endParaRPr lang="en-US" dirty="0"/>
                    </a:p>
                  </a:txBody>
                  <a:tcPr/>
                </a:tc>
                <a:tc>
                  <a:txBody>
                    <a:bodyPr/>
                    <a:lstStyle/>
                    <a:p>
                      <a:pPr algn="ctr" rtl="1"/>
                      <a:r>
                        <a:rPr lang="ar-SA" sz="2800" dirty="0" smtClean="0"/>
                        <a:t>أب</a:t>
                      </a:r>
                      <a:endParaRPr lang="en-US" sz="2800" dirty="0"/>
                    </a:p>
                  </a:txBody>
                  <a:tcPr/>
                </a:tc>
                <a:tc>
                  <a:txBody>
                    <a:bodyPr/>
                    <a:lstStyle/>
                    <a:p>
                      <a:pPr algn="ctr" rtl="1"/>
                      <a:r>
                        <a:rPr lang="ar-SA" sz="1800" dirty="0" smtClean="0"/>
                        <a:t>......</a:t>
                      </a:r>
                      <a:endParaRPr lang="en-US" sz="1800" dirty="0"/>
                    </a:p>
                  </a:txBody>
                  <a:tcPr/>
                </a:tc>
              </a:tr>
              <a:tr h="685800">
                <a:tc>
                  <a:txBody>
                    <a:bodyPr/>
                    <a:lstStyle/>
                    <a:p>
                      <a:pPr algn="r" rtl="1"/>
                      <a:r>
                        <a:rPr lang="ar-SA" dirty="0" smtClean="0"/>
                        <a:t>...............................................</a:t>
                      </a:r>
                      <a:endParaRPr lang="en-US" dirty="0"/>
                    </a:p>
                  </a:txBody>
                  <a:tcPr/>
                </a:tc>
                <a:tc>
                  <a:txBody>
                    <a:bodyPr/>
                    <a:lstStyle/>
                    <a:p>
                      <a:pPr algn="ctr" rtl="1"/>
                      <a:r>
                        <a:rPr lang="ar-SA" sz="2800" dirty="0" smtClean="0"/>
                        <a:t>أم أب</a:t>
                      </a:r>
                      <a:endParaRPr lang="en-US" sz="2800" dirty="0"/>
                    </a:p>
                  </a:txBody>
                  <a:tcPr/>
                </a:tc>
                <a:tc>
                  <a:txBody>
                    <a:bodyPr/>
                    <a:lstStyle/>
                    <a:p>
                      <a:pPr algn="ctr" rtl="1"/>
                      <a:r>
                        <a:rPr lang="ar-SA" sz="1800" dirty="0" smtClean="0"/>
                        <a:t>......</a:t>
                      </a:r>
                      <a:endParaRPr lang="en-US" sz="1800" dirty="0"/>
                    </a:p>
                  </a:txBody>
                  <a:tcPr/>
                </a:tc>
              </a:tr>
              <a:tr h="685800">
                <a:tc>
                  <a:txBody>
                    <a:bodyPr/>
                    <a:lstStyle/>
                    <a:p>
                      <a:pPr algn="r" rtl="1"/>
                      <a:r>
                        <a:rPr lang="ar-SA" dirty="0" smtClean="0"/>
                        <a:t>..............................................</a:t>
                      </a:r>
                      <a:endParaRPr lang="en-US" dirty="0"/>
                    </a:p>
                  </a:txBody>
                  <a:tcPr/>
                </a:tc>
                <a:tc>
                  <a:txBody>
                    <a:bodyPr/>
                    <a:lstStyle/>
                    <a:p>
                      <a:pPr algn="ctr" rtl="1"/>
                      <a:r>
                        <a:rPr lang="ar-SA" sz="2800" dirty="0" smtClean="0"/>
                        <a:t>أم أم</a:t>
                      </a:r>
                      <a:endParaRPr lang="en-US" sz="2800" dirty="0"/>
                    </a:p>
                  </a:txBody>
                  <a:tcPr/>
                </a:tc>
                <a:tc>
                  <a:txBody>
                    <a:bodyPr/>
                    <a:lstStyle/>
                    <a:p>
                      <a:pPr algn="ctr" rtl="1"/>
                      <a:r>
                        <a:rPr lang="ar-SA" sz="1800" dirty="0" smtClean="0"/>
                        <a:t>......</a:t>
                      </a:r>
                      <a:endParaRPr lang="en-US" sz="1800" dirty="0"/>
                    </a:p>
                  </a:txBody>
                  <a:tcPr/>
                </a:tc>
              </a:tr>
              <a:tr h="685800">
                <a:tc>
                  <a:txBody>
                    <a:bodyPr/>
                    <a:lstStyle/>
                    <a:p>
                      <a:pPr algn="r" rtl="1"/>
                      <a:r>
                        <a:rPr lang="ar-SA" dirty="0" smtClean="0"/>
                        <a:t>...............................................</a:t>
                      </a:r>
                      <a:endParaRPr lang="en-US" dirty="0"/>
                    </a:p>
                  </a:txBody>
                  <a:tcPr/>
                </a:tc>
                <a:tc>
                  <a:txBody>
                    <a:bodyPr/>
                    <a:lstStyle/>
                    <a:p>
                      <a:pPr algn="ctr" rtl="1"/>
                      <a:r>
                        <a:rPr lang="ar-SA" sz="2800" dirty="0" smtClean="0"/>
                        <a:t>أم أم أم</a:t>
                      </a:r>
                      <a:endParaRPr lang="en-US" sz="2800" dirty="0"/>
                    </a:p>
                  </a:txBody>
                  <a:tcPr/>
                </a:tc>
                <a:tc>
                  <a:txBody>
                    <a:bodyPr/>
                    <a:lstStyle/>
                    <a:p>
                      <a:pPr algn="ctr" rtl="1"/>
                      <a:r>
                        <a:rPr lang="ar-SA" sz="1800" dirty="0" smtClean="0"/>
                        <a:t>......</a:t>
                      </a:r>
                      <a:endParaRPr lang="en-US" sz="1800" dirty="0"/>
                    </a:p>
                  </a:txBody>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solidFill>
                  <a:srgbClr val="009900"/>
                </a:solidFill>
              </a:rPr>
              <a:t>تابع-مسائل ميراث (الجدّة)</a:t>
            </a:r>
            <a:endParaRPr lang="en-US" dirty="0"/>
          </a:p>
        </p:txBody>
      </p:sp>
      <p:sp>
        <p:nvSpPr>
          <p:cNvPr id="3" name="عنصر نائب للمحتوى 2"/>
          <p:cNvSpPr>
            <a:spLocks noGrp="1"/>
          </p:cNvSpPr>
          <p:nvPr>
            <p:ph idx="1"/>
          </p:nvPr>
        </p:nvSpPr>
        <p:spPr/>
        <p:txBody>
          <a:bodyPr/>
          <a:lstStyle/>
          <a:p>
            <a:pPr algn="just" rtl="1"/>
            <a:r>
              <a:rPr lang="ar-SA" dirty="0" smtClean="0"/>
              <a:t>المسألة(3): مات مُدْرِكَة عن: جدّ وأب وجداته التالية:</a:t>
            </a:r>
            <a:endParaRPr lang="en-US" dirty="0" smtClean="0"/>
          </a:p>
          <a:p>
            <a:endParaRPr lang="en-US" dirty="0"/>
          </a:p>
        </p:txBody>
      </p:sp>
      <p:graphicFrame>
        <p:nvGraphicFramePr>
          <p:cNvPr id="4" name="جدول 3"/>
          <p:cNvGraphicFramePr>
            <a:graphicFrameLocks noGrp="1"/>
          </p:cNvGraphicFramePr>
          <p:nvPr/>
        </p:nvGraphicFramePr>
        <p:xfrm>
          <a:off x="304799" y="2209800"/>
          <a:ext cx="9372601" cy="3581400"/>
        </p:xfrm>
        <a:graphic>
          <a:graphicData uri="http://schemas.openxmlformats.org/drawingml/2006/table">
            <a:tbl>
              <a:tblPr firstRow="1" bandRow="1">
                <a:tableStyleId>{5C22544A-7EE6-4342-B048-85BDC9FD1C3A}</a:tableStyleId>
              </a:tblPr>
              <a:tblGrid>
                <a:gridCol w="6934201"/>
                <a:gridCol w="1371600"/>
                <a:gridCol w="1066800"/>
              </a:tblGrid>
              <a:tr h="609600">
                <a:tc>
                  <a:txBody>
                    <a:bodyPr/>
                    <a:lstStyle/>
                    <a:p>
                      <a:pPr algn="ctr" rtl="1"/>
                      <a:r>
                        <a:rPr lang="ar-SA" sz="2800" dirty="0" smtClean="0"/>
                        <a:t>السبب</a:t>
                      </a:r>
                      <a:endParaRPr lang="en-US" sz="2800" dirty="0"/>
                    </a:p>
                  </a:txBody>
                  <a:tcPr/>
                </a:tc>
                <a:tc>
                  <a:txBody>
                    <a:bodyPr/>
                    <a:lstStyle/>
                    <a:p>
                      <a:pPr algn="ctr" rtl="1"/>
                      <a:r>
                        <a:rPr lang="ar-SA" sz="2400" dirty="0" smtClean="0"/>
                        <a:t>الورثة</a:t>
                      </a:r>
                      <a:endParaRPr lang="en-US" sz="2400" dirty="0"/>
                    </a:p>
                  </a:txBody>
                  <a:tcPr/>
                </a:tc>
                <a:tc>
                  <a:txBody>
                    <a:bodyPr/>
                    <a:lstStyle/>
                    <a:p>
                      <a:pPr algn="ctr" rtl="1"/>
                      <a:r>
                        <a:rPr lang="ar-SA" sz="2400" dirty="0" smtClean="0"/>
                        <a:t>الأنصبة</a:t>
                      </a:r>
                      <a:endParaRPr lang="en-US" sz="2400" dirty="0"/>
                    </a:p>
                  </a:txBody>
                  <a:tcPr/>
                </a:tc>
              </a:tr>
              <a:tr h="762000">
                <a:tc>
                  <a:txBody>
                    <a:bodyPr/>
                    <a:lstStyle/>
                    <a:p>
                      <a:pPr algn="r"/>
                      <a:r>
                        <a:rPr lang="ar-SA" sz="1800" dirty="0" smtClean="0"/>
                        <a:t>............................</a:t>
                      </a:r>
                      <a:endParaRPr lang="en-US" sz="1800" dirty="0"/>
                    </a:p>
                  </a:txBody>
                  <a:tcPr/>
                </a:tc>
                <a:tc>
                  <a:txBody>
                    <a:bodyPr/>
                    <a:lstStyle/>
                    <a:p>
                      <a:pPr algn="ctr" rtl="1"/>
                      <a:r>
                        <a:rPr lang="ar-SA" sz="2800" dirty="0" smtClean="0"/>
                        <a:t>جدّ</a:t>
                      </a:r>
                      <a:endParaRPr lang="en-US" sz="2800" dirty="0"/>
                    </a:p>
                  </a:txBody>
                  <a:tcPr/>
                </a:tc>
                <a:tc>
                  <a:txBody>
                    <a:bodyPr/>
                    <a:lstStyle/>
                    <a:p>
                      <a:pPr algn="ctr" rtl="1"/>
                      <a:r>
                        <a:rPr lang="ar-SA" sz="2400" dirty="0" smtClean="0"/>
                        <a:t>.......</a:t>
                      </a:r>
                      <a:endParaRPr lang="en-US" sz="2400" dirty="0"/>
                    </a:p>
                  </a:txBody>
                  <a:tcPr/>
                </a:tc>
              </a:tr>
              <a:tr h="685800">
                <a:tc>
                  <a:txBody>
                    <a:bodyPr/>
                    <a:lstStyle/>
                    <a:p>
                      <a:pPr algn="r"/>
                      <a:r>
                        <a:rPr lang="ar-SA" sz="1800" dirty="0" smtClean="0"/>
                        <a:t>...........................</a:t>
                      </a:r>
                      <a:endParaRPr lang="en-US" sz="1800" dirty="0"/>
                    </a:p>
                  </a:txBody>
                  <a:tcPr/>
                </a:tc>
                <a:tc>
                  <a:txBody>
                    <a:bodyPr/>
                    <a:lstStyle/>
                    <a:p>
                      <a:pPr algn="ctr" rtl="1"/>
                      <a:r>
                        <a:rPr lang="ar-SA" sz="2800" dirty="0" smtClean="0"/>
                        <a:t>أب</a:t>
                      </a:r>
                      <a:endParaRPr lang="en-US" sz="2800" dirty="0"/>
                    </a:p>
                  </a:txBody>
                  <a:tcPr/>
                </a:tc>
                <a:tc>
                  <a:txBody>
                    <a:bodyPr/>
                    <a:lstStyle/>
                    <a:p>
                      <a:pPr algn="ctr" rtl="1"/>
                      <a:r>
                        <a:rPr lang="ar-SA" sz="2400" dirty="0" smtClean="0"/>
                        <a:t>.......</a:t>
                      </a:r>
                      <a:endParaRPr lang="en-US" sz="2400" dirty="0"/>
                    </a:p>
                  </a:txBody>
                  <a:tcPr/>
                </a:tc>
              </a:tr>
              <a:tr h="762000">
                <a:tc>
                  <a:txBody>
                    <a:bodyPr/>
                    <a:lstStyle/>
                    <a:p>
                      <a:pPr algn="r"/>
                      <a:r>
                        <a:rPr lang="ar-SA" sz="1800" dirty="0" smtClean="0"/>
                        <a:t>...........................</a:t>
                      </a:r>
                      <a:endParaRPr lang="en-US" sz="1800" dirty="0"/>
                    </a:p>
                  </a:txBody>
                  <a:tcPr/>
                </a:tc>
                <a:tc>
                  <a:txBody>
                    <a:bodyPr/>
                    <a:lstStyle/>
                    <a:p>
                      <a:pPr algn="ctr" rtl="1"/>
                      <a:r>
                        <a:rPr lang="ar-SA" sz="2800" dirty="0" smtClean="0"/>
                        <a:t>أم أم</a:t>
                      </a:r>
                      <a:endParaRPr lang="en-US" sz="2800" dirty="0"/>
                    </a:p>
                  </a:txBody>
                  <a:tcPr/>
                </a:tc>
                <a:tc>
                  <a:txBody>
                    <a:bodyPr/>
                    <a:lstStyle/>
                    <a:p>
                      <a:pPr algn="ctr" rtl="1"/>
                      <a:r>
                        <a:rPr lang="ar-SA" sz="2400" dirty="0" smtClean="0"/>
                        <a:t>.......</a:t>
                      </a:r>
                      <a:endParaRPr lang="en-US" sz="2400" dirty="0"/>
                    </a:p>
                  </a:txBody>
                  <a:tcPr/>
                </a:tc>
              </a:tr>
              <a:tr h="762000">
                <a:tc>
                  <a:txBody>
                    <a:bodyPr/>
                    <a:lstStyle/>
                    <a:p>
                      <a:pPr algn="r" rtl="1"/>
                      <a:r>
                        <a:rPr lang="ar-SA" sz="2800" dirty="0" smtClean="0"/>
                        <a:t>ترث عند .................</a:t>
                      </a:r>
                      <a:r>
                        <a:rPr lang="ar-SA" sz="2800" baseline="0" dirty="0" smtClean="0"/>
                        <a:t> ولا ترث عند .............</a:t>
                      </a:r>
                      <a:endParaRPr lang="en-US" sz="2800" dirty="0"/>
                    </a:p>
                  </a:txBody>
                  <a:tcPr/>
                </a:tc>
                <a:tc>
                  <a:txBody>
                    <a:bodyPr/>
                    <a:lstStyle/>
                    <a:p>
                      <a:pPr algn="ctr" rtl="1"/>
                      <a:r>
                        <a:rPr lang="ar-SA" sz="2800" dirty="0" smtClean="0"/>
                        <a:t>أم أب</a:t>
                      </a:r>
                      <a:endParaRPr lang="en-US" sz="2800" dirty="0"/>
                    </a:p>
                  </a:txBody>
                  <a:tcPr/>
                </a:tc>
                <a:tc>
                  <a:txBody>
                    <a:bodyPr/>
                    <a:lstStyle/>
                    <a:p>
                      <a:pPr algn="ctr" rtl="1"/>
                      <a:r>
                        <a:rPr lang="ar-SA" sz="2400" dirty="0" smtClean="0"/>
                        <a:t>........</a:t>
                      </a:r>
                      <a:endParaRPr lang="en-US" sz="2400" dirty="0"/>
                    </a:p>
                  </a:txBody>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1588</TotalTime>
  <Words>510</Words>
  <Application>Microsoft Office PowerPoint</Application>
  <PresentationFormat>A4 Paper (210x297 mm)‎</PresentationFormat>
  <Paragraphs>185</Paragraphs>
  <Slides>21</Slides>
  <Notes>0</Notes>
  <HiddenSlides>0</HiddenSlides>
  <MMClips>0</MMClips>
  <ScaleCrop>false</ScaleCrop>
  <HeadingPairs>
    <vt:vector size="4" baseType="variant">
      <vt:variant>
        <vt:lpstr>سمة</vt:lpstr>
      </vt:variant>
      <vt:variant>
        <vt:i4>1</vt:i4>
      </vt:variant>
      <vt:variant>
        <vt:lpstr>عناوين الشرائح</vt:lpstr>
      </vt:variant>
      <vt:variant>
        <vt:i4>21</vt:i4>
      </vt:variant>
    </vt:vector>
  </HeadingPairs>
  <TitlesOfParts>
    <vt:vector size="22" baseType="lpstr">
      <vt:lpstr>Office Theme</vt:lpstr>
      <vt:lpstr>الشريحة 1</vt:lpstr>
      <vt:lpstr>المحاضرة الثامنة</vt:lpstr>
      <vt:lpstr>الشريحة 3</vt:lpstr>
      <vt:lpstr>الأدلّة على ميراث (الأم)</vt:lpstr>
      <vt:lpstr>تابع- الأدلّة على ميراث (الأم)</vt:lpstr>
      <vt:lpstr>تابع- الأدلّة على ميراث (الأم)</vt:lpstr>
      <vt:lpstr> حلّ مسائل ميراث (الأم) </vt:lpstr>
      <vt:lpstr>تابع-حلّ مسائل ميراث (الأم)</vt:lpstr>
      <vt:lpstr>تابع-مسائل ميراث (الأم)-المسألتان العمريتان</vt:lpstr>
      <vt:lpstr> تابع-مسائل ميراث (الأم)-المسألتان العمريتان </vt:lpstr>
      <vt:lpstr>ميراث (الجدّة)</vt:lpstr>
      <vt:lpstr>تابع-ميراث (الجدّة)</vt:lpstr>
      <vt:lpstr>تابع-ميراث (الجدّة)</vt:lpstr>
      <vt:lpstr>الأدلّة على ميراث (الجدّة)</vt:lpstr>
      <vt:lpstr>تابع- الأدلّة على ميراث (الجدّة)</vt:lpstr>
      <vt:lpstr>تابع- الأدلّة على ميراث (الجدّة)</vt:lpstr>
      <vt:lpstr>تابع- الأدلّة على ميراث (الجدّة)</vt:lpstr>
      <vt:lpstr>مسائل ميراث (الجدّة)</vt:lpstr>
      <vt:lpstr>تابع-مسائل ميراث (الجدّة)</vt:lpstr>
      <vt:lpstr>تابع-مسائل ميراث (الجدّة)</vt:lpstr>
      <vt:lpstr>الشريحة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kfu</cp:lastModifiedBy>
  <cp:revision>112</cp:revision>
  <dcterms:created xsi:type="dcterms:W3CDTF">2009-10-14T19:14:34Z</dcterms:created>
  <dcterms:modified xsi:type="dcterms:W3CDTF">2011-10-17T04:57:45Z</dcterms:modified>
</cp:coreProperties>
</file>