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743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AYM Wadiy S_U normal."/>
                <a:cs typeface="Times New Roman" pitchFamily="18" charset="0"/>
              </a:rPr>
              <a:t>فقه المواريث (1)</a:t>
            </a:r>
          </a:p>
          <a:p>
            <a:pPr algn="ctr"/>
            <a:endParaRPr lang="en-US" sz="2800" b="1" dirty="0">
              <a:solidFill>
                <a:srgbClr val="7F7F7F"/>
              </a:solidFill>
              <a:latin typeface="Calibri" pitchFamily="34" charset="0"/>
            </a:endParaRPr>
          </a:p>
          <a:p>
            <a:pPr algn="ctr"/>
            <a:r>
              <a:rPr lang="ar-SA" sz="2800" b="1" dirty="0" smtClean="0">
                <a:solidFill>
                  <a:srgbClr val="0070C0"/>
                </a:solidFill>
                <a:latin typeface="AYM Wadiy S_U normal."/>
                <a:cs typeface="Times New Roman" pitchFamily="18" charset="0"/>
              </a:rPr>
              <a:t>د. منير عبد الله خضير</a:t>
            </a:r>
            <a:endParaRPr lang="ar-SA" sz="28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3" name="Rectangle 2"/>
          <p:cNvSpPr/>
          <p:nvPr/>
        </p:nvSpPr>
        <p:spPr>
          <a:xfrm>
            <a:off x="1524000" y="4038600"/>
            <a:ext cx="6705600" cy="1077218"/>
          </a:xfrm>
          <a:prstGeom prst="rect">
            <a:avLst/>
          </a:prstGeom>
        </p:spPr>
        <p:txBody>
          <a:bodyPr wrap="square">
            <a:spAutoFit/>
          </a:bodyPr>
          <a:lstStyle/>
          <a:p>
            <a:pPr algn="ctr"/>
            <a:r>
              <a:rPr lang="ar-SA" sz="3200" b="1" dirty="0" smtClean="0">
                <a:solidFill>
                  <a:srgbClr val="FF0000"/>
                </a:solidFill>
              </a:rPr>
              <a:t/>
            </a:r>
            <a:br>
              <a:rPr lang="ar-SA" sz="3200" b="1" dirty="0" smtClean="0">
                <a:solidFill>
                  <a:srgbClr val="FF0000"/>
                </a:solidFill>
              </a:rPr>
            </a:br>
            <a:r>
              <a:rPr lang="ar-SA" sz="3200" b="1" dirty="0" smtClean="0">
                <a:solidFill>
                  <a:srgbClr val="009900"/>
                </a:solidFill>
              </a:rPr>
              <a:t>ميراث (الأخت الشقيقة)</a:t>
            </a:r>
            <a:endParaRPr lang="ar-SA" sz="3200" b="1" dirty="0">
              <a:solidFill>
                <a:schemeClr val="accent1">
                  <a:lumMod val="75000"/>
                </a:schemeClr>
              </a:solidFill>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en-US" dirty="0"/>
          </a:p>
        </p:txBody>
      </p:sp>
      <p:sp>
        <p:nvSpPr>
          <p:cNvPr id="3" name="عنصر نائب للمحتوى 2"/>
          <p:cNvSpPr>
            <a:spLocks noGrp="1"/>
          </p:cNvSpPr>
          <p:nvPr>
            <p:ph idx="1"/>
          </p:nvPr>
        </p:nvSpPr>
        <p:spPr/>
        <p:txBody>
          <a:bodyPr/>
          <a:lstStyle/>
          <a:p>
            <a:pPr algn="just" rtl="1"/>
            <a:r>
              <a:rPr lang="ar-SA" b="1" dirty="0" smtClean="0"/>
              <a:t> (خمس)حالات توريث الأخوات الشقيقات:</a:t>
            </a:r>
            <a:endParaRPr lang="en-US" b="1" dirty="0" smtClean="0"/>
          </a:p>
          <a:p>
            <a:pPr algn="just" rtl="1"/>
            <a:r>
              <a:rPr lang="ar-SA" dirty="0" smtClean="0"/>
              <a:t>1-</a:t>
            </a:r>
            <a:r>
              <a:rPr lang="ar-SA" b="1" dirty="0" smtClean="0"/>
              <a:t> النصف(1/2):</a:t>
            </a:r>
            <a:r>
              <a:rPr lang="ar-SA" dirty="0" smtClean="0"/>
              <a:t> للواحدة، عند انفرادها، وعدم وجود أخ يعصّبها، وعدم وجود الأصل المذكر الوارث، والفرع المذكر الوارث.</a:t>
            </a:r>
            <a:endParaRPr lang="en-US" b="1" dirty="0" smtClean="0"/>
          </a:p>
          <a:p>
            <a:pPr algn="just" rtl="1"/>
            <a:r>
              <a:rPr lang="ar-SA" dirty="0" smtClean="0"/>
              <a:t>2-</a:t>
            </a:r>
            <a:r>
              <a:rPr lang="ar-SA" b="1" dirty="0" smtClean="0"/>
              <a:t>الثلثان(2/3):</a:t>
            </a:r>
            <a:r>
              <a:rPr lang="ar-SA" dirty="0" smtClean="0"/>
              <a:t> للاثنتين منهنّ أو أكثر، عند عدم وجود أخ يعصّبهن، وعدم وجود الأصل المذكر الوارث، والفرع المذكر الوارث، يقسم بينهنّ بالتساوي.</a:t>
            </a:r>
            <a:endParaRPr lang="en-US" b="1" dirty="0" smtClean="0"/>
          </a:p>
          <a:p>
            <a:pPr algn="just" rtl="1"/>
            <a:r>
              <a:rPr lang="ar-SA" dirty="0" smtClean="0"/>
              <a:t>3-</a:t>
            </a:r>
            <a:r>
              <a:rPr lang="ar-SA" b="1" dirty="0" smtClean="0"/>
              <a:t>التعصيب بالغير(ع):</a:t>
            </a:r>
            <a:r>
              <a:rPr lang="ar-SA" dirty="0" smtClean="0"/>
              <a:t> إذا كان معهنّ أخ، فيعصّبهن، وللذكر مثل حظ الأنثيين.</a:t>
            </a:r>
            <a:endParaRPr lang="en-US"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تابع-ميراث (الأخت الشقيقة)</a:t>
            </a:r>
            <a:endParaRPr lang="en-US" dirty="0"/>
          </a:p>
        </p:txBody>
      </p:sp>
      <p:sp>
        <p:nvSpPr>
          <p:cNvPr id="3" name="عنصر نائب للمحتوى 2"/>
          <p:cNvSpPr>
            <a:spLocks noGrp="1"/>
          </p:cNvSpPr>
          <p:nvPr>
            <p:ph idx="1"/>
          </p:nvPr>
        </p:nvSpPr>
        <p:spPr/>
        <p:txBody>
          <a:bodyPr/>
          <a:lstStyle/>
          <a:p>
            <a:pPr algn="just" rtl="1"/>
            <a:r>
              <a:rPr lang="ar-SA" dirty="0" smtClean="0"/>
              <a:t>4-</a:t>
            </a:r>
            <a:r>
              <a:rPr lang="ar-SA" b="1" dirty="0" smtClean="0"/>
              <a:t>التعصيب مع الغير(ع):</a:t>
            </a:r>
            <a:r>
              <a:rPr lang="ar-SA" dirty="0" smtClean="0"/>
              <a:t> تكون الأخت الشقيقة أو أكثر، عصبة مع البنت </a:t>
            </a:r>
            <a:r>
              <a:rPr lang="ar-SA" dirty="0" err="1" smtClean="0"/>
              <a:t>الصلبية</a:t>
            </a:r>
            <a:r>
              <a:rPr lang="ar-SA" dirty="0" smtClean="0"/>
              <a:t> أو أكثر، أو مع بنت الابن أو أكثر. </a:t>
            </a:r>
          </a:p>
          <a:p>
            <a:pPr algn="just" rtl="1"/>
            <a:r>
              <a:rPr lang="ar-SA" dirty="0" smtClean="0"/>
              <a:t>	خلافاً للظاهرية </a:t>
            </a:r>
            <a:r>
              <a:rPr lang="ar-SA" dirty="0" err="1" smtClean="0"/>
              <a:t>والإمامية</a:t>
            </a:r>
            <a:r>
              <a:rPr lang="ar-SA" dirty="0" smtClean="0"/>
              <a:t>.</a:t>
            </a:r>
            <a:endParaRPr lang="en-US" b="1" dirty="0" smtClean="0"/>
          </a:p>
          <a:p>
            <a:pPr algn="just" rtl="1"/>
            <a:r>
              <a:rPr lang="ar-SA" dirty="0" smtClean="0"/>
              <a:t>5-</a:t>
            </a:r>
            <a:r>
              <a:rPr lang="ar-SA" b="1" dirty="0" smtClean="0"/>
              <a:t>الحجب(ح):</a:t>
            </a:r>
            <a:r>
              <a:rPr lang="ar-SA" dirty="0" smtClean="0"/>
              <a:t> بوجود الفرع الوارث المذكر، أو وجود الأب، وبالجد عند أبي حنيفة.</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009900"/>
                </a:solidFill>
              </a:rPr>
              <a:t>أدلّة-ميراث (الأخت الشقيقة)</a:t>
            </a:r>
            <a:endParaRPr lang="en-US" dirty="0"/>
          </a:p>
        </p:txBody>
      </p:sp>
      <p:sp>
        <p:nvSpPr>
          <p:cNvPr id="3" name="عنصر نائب للمحتوى 2"/>
          <p:cNvSpPr>
            <a:spLocks noGrp="1"/>
          </p:cNvSpPr>
          <p:nvPr>
            <p:ph idx="1"/>
          </p:nvPr>
        </p:nvSpPr>
        <p:spPr/>
        <p:txBody>
          <a:bodyPr/>
          <a:lstStyle/>
          <a:p>
            <a:pPr algn="just" rtl="1"/>
            <a:r>
              <a:rPr lang="ar-SA" b="1" dirty="0" smtClean="0"/>
              <a:t>		أولاً-من الكتاب: </a:t>
            </a:r>
            <a:endParaRPr lang="en-US" b="1" dirty="0" smtClean="0"/>
          </a:p>
          <a:p>
            <a:pPr algn="just" rtl="1"/>
            <a:r>
              <a:rPr lang="ar-SA" dirty="0" smtClean="0"/>
              <a:t>	قوله تعالى: </a:t>
            </a:r>
          </a:p>
          <a:p>
            <a:pPr algn="just" rtl="1"/>
            <a:r>
              <a:rPr lang="ar-SA" b="1" dirty="0" smtClean="0"/>
              <a:t>(يستفتونك قل الله يفتيكم في الكلالة إن امرؤ هلك ليس له ولد وله أخت فلها نصف ما ترك وهو يرثها إن لم يكن لها ولد فإن كانتا اثنتين فلهما الثلثان مما ترك وإن كانوا إخوة رجالاً ونساءً فللذكر مثل حظ الأنثيين).</a:t>
            </a:r>
            <a:r>
              <a:rPr lang="ar-SA" dirty="0" smtClean="0"/>
              <a:t> (النساء 176). </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تابع-أدلّة ميراث (الأخت الشقيقة)</a:t>
            </a:r>
            <a:endParaRPr lang="en-US" dirty="0"/>
          </a:p>
        </p:txBody>
      </p:sp>
      <p:sp>
        <p:nvSpPr>
          <p:cNvPr id="3" name="عنصر نائب للمحتوى 2"/>
          <p:cNvSpPr>
            <a:spLocks noGrp="1"/>
          </p:cNvSpPr>
          <p:nvPr>
            <p:ph idx="1"/>
          </p:nvPr>
        </p:nvSpPr>
        <p:spPr/>
        <p:txBody>
          <a:bodyPr/>
          <a:lstStyle/>
          <a:p>
            <a:pPr algn="just" rtl="1"/>
            <a:r>
              <a:rPr lang="ar-SA" b="1" dirty="0" smtClean="0"/>
              <a:t>		ثانياً-من السنّة الشريفة: </a:t>
            </a:r>
            <a:endParaRPr lang="en-US" b="1" dirty="0" smtClean="0"/>
          </a:p>
          <a:p>
            <a:pPr algn="just" rtl="1"/>
            <a:r>
              <a:rPr lang="ar-SA" dirty="0" smtClean="0"/>
              <a:t>1-قوله-</a:t>
            </a:r>
            <a:r>
              <a:rPr lang="ar-SA" sz="2400" dirty="0" smtClean="0"/>
              <a:t>صلى الله عليه وسلم-:</a:t>
            </a:r>
            <a:r>
              <a:rPr lang="ar-SA" b="1" dirty="0" smtClean="0"/>
              <a:t>(اجعلوا الأخوات مع البنات عصبة).</a:t>
            </a:r>
            <a:r>
              <a:rPr lang="ar-SA" sz="2400" b="1" dirty="0" smtClean="0"/>
              <a:t>(</a:t>
            </a:r>
            <a:r>
              <a:rPr lang="ar-AE" sz="2400" dirty="0" smtClean="0"/>
              <a:t>البخاري</a:t>
            </a:r>
            <a:r>
              <a:rPr lang="ar-SA" sz="2400" dirty="0" smtClean="0"/>
              <a:t>)</a:t>
            </a:r>
            <a:endParaRPr lang="en-US" sz="2400" b="1" dirty="0" smtClean="0"/>
          </a:p>
          <a:p>
            <a:pPr algn="just" rtl="1"/>
            <a:r>
              <a:rPr lang="ar-SA" dirty="0" smtClean="0"/>
              <a:t>2-قضاء النبيّ-</a:t>
            </a:r>
            <a:r>
              <a:rPr lang="ar-SA" sz="2400" dirty="0" smtClean="0"/>
              <a:t>صلى الله عليه وسلم-</a:t>
            </a:r>
            <a:r>
              <a:rPr lang="ar-SA" dirty="0" smtClean="0"/>
              <a:t>(</a:t>
            </a:r>
            <a:r>
              <a:rPr lang="ar-SA" b="1" dirty="0" smtClean="0"/>
              <a:t>بجعل الأخوات مع البنات عصبة).</a:t>
            </a:r>
            <a:endParaRPr lang="en-US" b="1" dirty="0" smtClean="0"/>
          </a:p>
          <a:p>
            <a:pPr algn="just" rtl="1"/>
            <a:r>
              <a:rPr lang="ar-SA" dirty="0" smtClean="0"/>
              <a:t>3-عن زيد بن ثابت-رضي الله عنه-، أنه سئل عن زوج وأخت لأب، فأعطى الزوج النصف، والأخت النصف، وقال: حضرت رسول الله-صلى الله عليه وسلم-قضى بذلك.</a:t>
            </a:r>
            <a:endParaRPr lang="en-US" b="1" dirty="0" smtClean="0"/>
          </a:p>
          <a:p>
            <a:pPr algn="just" rtl="1"/>
            <a:r>
              <a:rPr lang="ar-SA" b="1" dirty="0" smtClean="0"/>
              <a:t>4-حديث أبي موسى الأشعري-رضي الله عنه-عن قضاء النبي</a:t>
            </a:r>
            <a:r>
              <a:rPr lang="ar-SA" sz="2000" b="1" dirty="0" smtClean="0"/>
              <a:t>-</a:t>
            </a:r>
            <a:r>
              <a:rPr lang="ar-SA" sz="2000" dirty="0" smtClean="0"/>
              <a:t>صلى الله عليه وسلم-</a:t>
            </a:r>
            <a:r>
              <a:rPr lang="ar-SA" b="1" dirty="0" smtClean="0"/>
              <a:t>للبنت النصف ولبنت الابن السدس تكملة للثلثين، وما بقي للأخت. </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مسائل-ميراث (الأخت الشقيقة)</a:t>
            </a:r>
            <a:endParaRPr lang="en-US" dirty="0"/>
          </a:p>
        </p:txBody>
      </p:sp>
      <p:sp>
        <p:nvSpPr>
          <p:cNvPr id="3" name="عنصر نائب للمحتوى 2"/>
          <p:cNvSpPr>
            <a:spLocks noGrp="1"/>
          </p:cNvSpPr>
          <p:nvPr>
            <p:ph idx="1"/>
          </p:nvPr>
        </p:nvSpPr>
        <p:spPr/>
        <p:txBody>
          <a:bodyPr/>
          <a:lstStyle/>
          <a:p>
            <a:pPr rtl="1"/>
            <a:r>
              <a:rPr lang="ar-SA" sz="2900" dirty="0" smtClean="0"/>
              <a:t>المسألة (1):  مات عدنان عن: زوجة وجدة وأخت شقيقة.</a:t>
            </a:r>
            <a:endParaRPr lang="en-US" sz="2900" dirty="0" smtClean="0"/>
          </a:p>
          <a:p>
            <a:endParaRPr lang="en-US" dirty="0"/>
          </a:p>
        </p:txBody>
      </p:sp>
      <p:graphicFrame>
        <p:nvGraphicFramePr>
          <p:cNvPr id="4" name="جدول 3"/>
          <p:cNvGraphicFramePr>
            <a:graphicFrameLocks noGrp="1"/>
          </p:cNvGraphicFramePr>
          <p:nvPr/>
        </p:nvGraphicFramePr>
        <p:xfrm>
          <a:off x="304800" y="2286000"/>
          <a:ext cx="9296400" cy="3840480"/>
        </p:xfrm>
        <a:graphic>
          <a:graphicData uri="http://schemas.openxmlformats.org/drawingml/2006/table">
            <a:tbl>
              <a:tblPr firstRow="1" bandRow="1">
                <a:tableStyleId>{5C22544A-7EE6-4342-B048-85BDC9FD1C3A}</a:tableStyleId>
              </a:tblPr>
              <a:tblGrid>
                <a:gridCol w="1122476"/>
                <a:gridCol w="5439689"/>
                <a:gridCol w="1381508"/>
                <a:gridCol w="1352727"/>
              </a:tblGrid>
              <a:tr h="636270">
                <a:tc>
                  <a:txBody>
                    <a:bodyPr/>
                    <a:lstStyle/>
                    <a:p>
                      <a:pPr algn="ctr" rtl="1"/>
                      <a:r>
                        <a:rPr lang="ar-SA" sz="2800" dirty="0" smtClean="0"/>
                        <a:t>الأصل</a:t>
                      </a:r>
                    </a:p>
                    <a:p>
                      <a:pPr algn="ctr" rtl="1"/>
                      <a:r>
                        <a:rPr lang="ar-SA" sz="2800" dirty="0" smtClean="0"/>
                        <a:t>12</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زوجة</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3200" dirty="0" smtClean="0"/>
                        <a:t>جدّة</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لانفرادها،</a:t>
                      </a:r>
                      <a:r>
                        <a:rPr lang="ar-SA" sz="2800" baseline="0" dirty="0" smtClean="0"/>
                        <a:t> </a:t>
                      </a:r>
                      <a:r>
                        <a:rPr lang="ar-SA" sz="2800" dirty="0" smtClean="0"/>
                        <a:t>وعدم</a:t>
                      </a:r>
                      <a:r>
                        <a:rPr lang="ar-SA" sz="1800" dirty="0" smtClean="0"/>
                        <a:t>..........................................</a:t>
                      </a:r>
                      <a:r>
                        <a:rPr lang="ar-SA" sz="1800" baseline="0" dirty="0" smtClean="0"/>
                        <a:t> </a:t>
                      </a:r>
                      <a:r>
                        <a:rPr lang="ar-SA" sz="1800" dirty="0" smtClean="0"/>
                        <a:t> </a:t>
                      </a:r>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وعدم</a:t>
                      </a:r>
                      <a:r>
                        <a:rPr lang="ar-SA" sz="1800" dirty="0" smtClean="0"/>
                        <a:t> .......................</a:t>
                      </a:r>
                      <a:r>
                        <a:rPr lang="ar-SA" sz="2800" dirty="0" smtClean="0"/>
                        <a:t> وعدم</a:t>
                      </a:r>
                      <a:r>
                        <a:rPr lang="ar-SA" sz="1800" dirty="0" smtClean="0"/>
                        <a:t> ..........................</a:t>
                      </a:r>
                    </a:p>
                  </a:txBody>
                  <a:tcPr/>
                </a:tc>
                <a:tc>
                  <a:txBody>
                    <a:bodyPr/>
                    <a:lstStyle/>
                    <a:p>
                      <a:pPr algn="ctr" rtl="1"/>
                      <a:r>
                        <a:rPr lang="ar-SA" sz="3200" dirty="0" smtClean="0"/>
                        <a:t>أخت شقيقة</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00" dirty="0" smtClean="0"/>
              <a:t>.</a:t>
            </a:r>
            <a:endParaRPr lang="en-US" sz="300" dirty="0"/>
          </a:p>
        </p:txBody>
      </p:sp>
      <p:sp>
        <p:nvSpPr>
          <p:cNvPr id="3" name="عنصر نائب للمحتوى 2"/>
          <p:cNvSpPr>
            <a:spLocks noGrp="1"/>
          </p:cNvSpPr>
          <p:nvPr>
            <p:ph idx="1"/>
          </p:nvPr>
        </p:nvSpPr>
        <p:spPr/>
        <p:txBody>
          <a:bodyPr/>
          <a:lstStyle/>
          <a:p>
            <a:r>
              <a:rPr lang="ar-SA" sz="300" dirty="0" smtClean="0"/>
              <a:t>.</a:t>
            </a:r>
            <a:endParaRPr lang="en-US" sz="300"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الشقيقة)</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 (2): ماتت</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lang="ar-SA" sz="2900" dirty="0" smtClean="0">
                <a:latin typeface="+mn-lt"/>
                <a:cs typeface="Arial" charset="0"/>
              </a:rPr>
              <a:t>رُقَيّة</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 زوج و</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3 أخوات</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 شقيقات.</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286000"/>
          <a:ext cx="9372600" cy="2926080"/>
        </p:xfrm>
        <a:graphic>
          <a:graphicData uri="http://schemas.openxmlformats.org/drawingml/2006/table">
            <a:tbl>
              <a:tblPr firstRow="1" bandRow="1">
                <a:tableStyleId>{5C22544A-7EE6-4342-B048-85BDC9FD1C3A}</a:tableStyleId>
              </a:tblPr>
              <a:tblGrid>
                <a:gridCol w="1131676"/>
                <a:gridCol w="5310173"/>
                <a:gridCol w="1566936"/>
                <a:gridCol w="1363815"/>
              </a:tblGrid>
              <a:tr h="636270">
                <a:tc>
                  <a:txBody>
                    <a:bodyPr/>
                    <a:lstStyle/>
                    <a:p>
                      <a:pPr algn="ctr" rtl="1"/>
                      <a:r>
                        <a:rPr lang="ar-SA" sz="2800" dirty="0" smtClean="0"/>
                        <a:t>الأصل</a:t>
                      </a:r>
                    </a:p>
                    <a:p>
                      <a:pPr algn="ctr" rtl="1"/>
                      <a:r>
                        <a:rPr lang="ar-SA" sz="2800" dirty="0" smtClean="0"/>
                        <a:t>6</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زوج</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لتعددهنّ،</a:t>
                      </a:r>
                      <a:r>
                        <a:rPr lang="ar-SA" sz="2800" baseline="0" dirty="0" smtClean="0"/>
                        <a:t> </a:t>
                      </a:r>
                      <a:r>
                        <a:rPr lang="ar-SA" sz="2800" dirty="0" smtClean="0"/>
                        <a:t>وعدم</a:t>
                      </a:r>
                      <a:r>
                        <a:rPr lang="ar-SA" sz="1800" dirty="0" smtClean="0"/>
                        <a:t>..........................................</a:t>
                      </a:r>
                      <a:r>
                        <a:rPr lang="ar-SA" sz="1800" baseline="0" dirty="0" smtClean="0"/>
                        <a:t> </a:t>
                      </a:r>
                      <a:r>
                        <a:rPr lang="ar-SA" sz="1800" dirty="0" smtClean="0"/>
                        <a:t> </a:t>
                      </a:r>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وعدم</a:t>
                      </a:r>
                      <a:r>
                        <a:rPr lang="ar-SA" sz="1800" dirty="0" smtClean="0"/>
                        <a:t> .......................</a:t>
                      </a:r>
                      <a:r>
                        <a:rPr lang="ar-SA" sz="2800" dirty="0" smtClean="0"/>
                        <a:t> وعدم</a:t>
                      </a:r>
                      <a:r>
                        <a:rPr lang="ar-SA" sz="1800" dirty="0" smtClean="0"/>
                        <a:t> ......................</a:t>
                      </a:r>
                      <a:endParaRPr lang="en-US" sz="1800" dirty="0"/>
                    </a:p>
                  </a:txBody>
                  <a:tcPr/>
                </a:tc>
                <a:tc>
                  <a:txBody>
                    <a:bodyPr/>
                    <a:lstStyle/>
                    <a:p>
                      <a:pPr algn="ctr" rtl="1"/>
                      <a:r>
                        <a:rPr lang="ar-SA" sz="3200" dirty="0" smtClean="0"/>
                        <a:t>3</a:t>
                      </a:r>
                      <a:r>
                        <a:rPr lang="ar-SA" sz="3200" baseline="0" dirty="0" smtClean="0"/>
                        <a:t>أخوات شقيقات</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00" dirty="0" smtClean="0"/>
              <a:t>.</a:t>
            </a:r>
            <a:endParaRPr lang="en-US" sz="300" dirty="0"/>
          </a:p>
        </p:txBody>
      </p:sp>
      <p:sp>
        <p:nvSpPr>
          <p:cNvPr id="3" name="عنصر نائب للمحتوى 2"/>
          <p:cNvSpPr>
            <a:spLocks noGrp="1"/>
          </p:cNvSpPr>
          <p:nvPr>
            <p:ph idx="1"/>
          </p:nvPr>
        </p:nvSpPr>
        <p:spPr/>
        <p:txBody>
          <a:bodyPr/>
          <a:lstStyle/>
          <a:p>
            <a:r>
              <a:rPr lang="ar-SA" sz="200" dirty="0" smtClean="0"/>
              <a:t>.</a:t>
            </a:r>
            <a:endParaRPr lang="en-US" sz="200"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الشقيقة)</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 (3): مات إسماعيل</a:t>
            </a:r>
            <a:r>
              <a:rPr lang="ar-SA" sz="2900" dirty="0" smtClean="0">
                <a:latin typeface="+mn-lt"/>
                <a:cs typeface="Arial" charset="0"/>
              </a:rPr>
              <a:t>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أم وبنت</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 وأخت شقيقة، وترك 480 ديناراً.</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286000"/>
          <a:ext cx="9271000" cy="3840480"/>
        </p:xfrm>
        <a:graphic>
          <a:graphicData uri="http://schemas.openxmlformats.org/drawingml/2006/table">
            <a:tbl>
              <a:tblPr firstRow="1" bandRow="1">
                <a:tableStyleId>{5C22544A-7EE6-4342-B048-85BDC9FD1C3A}</a:tableStyleId>
              </a:tblPr>
              <a:tblGrid>
                <a:gridCol w="1066800"/>
                <a:gridCol w="990600"/>
                <a:gridCol w="4800600"/>
                <a:gridCol w="1219200"/>
                <a:gridCol w="1193800"/>
              </a:tblGrid>
              <a:tr h="636270">
                <a:tc>
                  <a:txBody>
                    <a:bodyPr/>
                    <a:lstStyle/>
                    <a:p>
                      <a:pPr algn="ctr" rtl="1"/>
                      <a:r>
                        <a:rPr lang="ar-SA" sz="2800" dirty="0" smtClean="0"/>
                        <a:t>التركة</a:t>
                      </a:r>
                    </a:p>
                    <a:p>
                      <a:pPr algn="ctr" rtl="1"/>
                      <a:r>
                        <a:rPr lang="ar-SA" sz="2800" dirty="0" smtClean="0"/>
                        <a:t>480</a:t>
                      </a:r>
                      <a:endParaRPr lang="en-US" sz="2800" dirty="0"/>
                    </a:p>
                  </a:txBody>
                  <a:tcPr/>
                </a:tc>
                <a:tc>
                  <a:txBody>
                    <a:bodyPr/>
                    <a:lstStyle/>
                    <a:p>
                      <a:pPr algn="ctr" rtl="1"/>
                      <a:r>
                        <a:rPr lang="ar-SA" sz="2800" dirty="0" smtClean="0"/>
                        <a:t>الأصل6</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أم</a:t>
                      </a:r>
                      <a:endParaRPr lang="en-US" sz="3200" dirty="0"/>
                    </a:p>
                  </a:txBody>
                  <a:tcPr/>
                </a:tc>
                <a:tc>
                  <a:txBody>
                    <a:bodyPr/>
                    <a:lstStyle/>
                    <a:p>
                      <a:pPr algn="ctr" rtl="1"/>
                      <a:r>
                        <a:rPr lang="ar-SA" sz="1800" dirty="0" smtClean="0"/>
                        <a:t>.</a:t>
                      </a:r>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3200" dirty="0" smtClean="0"/>
                        <a:t>بنت</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3200" dirty="0" smtClean="0"/>
                        <a:t>لتعصيبها</a:t>
                      </a:r>
                      <a:r>
                        <a:rPr lang="ar-SA" sz="3200" baseline="0" dirty="0" smtClean="0"/>
                        <a:t> مع البنت.</a:t>
                      </a:r>
                      <a:endParaRPr lang="ar-SA" sz="3200" dirty="0" smtClean="0"/>
                    </a:p>
                  </a:txBody>
                  <a:tcPr/>
                </a:tc>
                <a:tc>
                  <a:txBody>
                    <a:bodyPr/>
                    <a:lstStyle/>
                    <a:p>
                      <a:pPr algn="ctr" rtl="1"/>
                      <a:r>
                        <a:rPr lang="ar-SA" sz="3200" dirty="0" smtClean="0"/>
                        <a:t>أخت شقيقة</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a:p>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a:t>ع</a:t>
                      </a:r>
                      <a:endParaRPr lang="ar-SA" sz="3200" dirty="0" smtClean="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00" dirty="0" smtClean="0"/>
              <a:t>.</a:t>
            </a:r>
            <a:endParaRPr lang="en-US" sz="300" dirty="0"/>
          </a:p>
        </p:txBody>
      </p:sp>
      <p:sp>
        <p:nvSpPr>
          <p:cNvPr id="3" name="عنصر نائب للمحتوى 2"/>
          <p:cNvSpPr>
            <a:spLocks noGrp="1"/>
          </p:cNvSpPr>
          <p:nvPr>
            <p:ph idx="1"/>
          </p:nvPr>
        </p:nvSpPr>
        <p:spPr/>
        <p:txBody>
          <a:bodyPr/>
          <a:lstStyle/>
          <a:p>
            <a:r>
              <a:rPr lang="ar-SA" sz="300" dirty="0" smtClean="0"/>
              <a:t>.</a:t>
            </a:r>
            <a:endParaRPr lang="en-US" sz="300"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الشقيقة)</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المسألة(4):مات </a:t>
            </a:r>
            <a:r>
              <a:rPr lang="ar-SA" sz="2800" dirty="0" smtClean="0">
                <a:latin typeface="+mn-lt"/>
                <a:cs typeface="Arial" charset="0"/>
              </a:rPr>
              <a:t>قريش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زوجة وأم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و3 أخ شقيق وأخت شقيقة، وترك </a:t>
            </a:r>
            <a:r>
              <a:rPr lang="ar-SA" sz="2800" dirty="0" smtClean="0">
                <a:latin typeface="+mn-lt"/>
                <a:cs typeface="Arial" charset="0"/>
              </a:rPr>
              <a:t>120</a:t>
            </a: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9" name="جدول 8"/>
          <p:cNvGraphicFramePr>
            <a:graphicFrameLocks noGrp="1"/>
          </p:cNvGraphicFramePr>
          <p:nvPr/>
        </p:nvGraphicFramePr>
        <p:xfrm>
          <a:off x="304800" y="2286000"/>
          <a:ext cx="9372600" cy="4038600"/>
        </p:xfrm>
        <a:graphic>
          <a:graphicData uri="http://schemas.openxmlformats.org/drawingml/2006/table">
            <a:tbl>
              <a:tblPr firstRow="1" bandRow="1">
                <a:tableStyleId>{5C22544A-7EE6-4342-B048-85BDC9FD1C3A}</a:tableStyleId>
              </a:tblPr>
              <a:tblGrid>
                <a:gridCol w="838200"/>
                <a:gridCol w="914400"/>
                <a:gridCol w="5715000"/>
                <a:gridCol w="838200"/>
                <a:gridCol w="1066800"/>
              </a:tblGrid>
              <a:tr h="533400">
                <a:tc>
                  <a:txBody>
                    <a:bodyPr/>
                    <a:lstStyle/>
                    <a:p>
                      <a:pPr algn="ctr" rtl="1"/>
                      <a:r>
                        <a:rPr lang="ar-SA" sz="2400" dirty="0" smtClean="0"/>
                        <a:t>التركة 120</a:t>
                      </a:r>
                      <a:endParaRPr lang="en-US" sz="2400" dirty="0"/>
                    </a:p>
                  </a:txBody>
                  <a:tcPr/>
                </a:tc>
                <a:tc>
                  <a:txBody>
                    <a:bodyPr/>
                    <a:lstStyle/>
                    <a:p>
                      <a:pPr algn="ctr" rtl="1"/>
                      <a:r>
                        <a:rPr lang="ar-SA" sz="2400" dirty="0" smtClean="0"/>
                        <a:t>الأصل 12</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ctr" rtl="1"/>
                      <a:r>
                        <a:rPr lang="ar-SA" dirty="0" smtClean="0"/>
                        <a:t>........</a:t>
                      </a:r>
                      <a:endParaRPr lang="en-US" dirty="0"/>
                    </a:p>
                  </a:txBody>
                  <a:tcPr/>
                </a:tc>
                <a:tc>
                  <a:txBody>
                    <a:bodyPr/>
                    <a:lstStyle/>
                    <a:p>
                      <a:pPr algn="r" rtl="1"/>
                      <a:r>
                        <a:rPr lang="ar-SA" dirty="0" smtClean="0"/>
                        <a:t>.........................................</a:t>
                      </a:r>
                      <a:endParaRPr lang="en-US" dirty="0"/>
                    </a:p>
                  </a:txBody>
                  <a:tcPr/>
                </a:tc>
                <a:tc>
                  <a:txBody>
                    <a:bodyPr/>
                    <a:lstStyle/>
                    <a:p>
                      <a:pPr algn="ctr" rtl="1"/>
                      <a:r>
                        <a:rPr lang="ar-SA" sz="2800" dirty="0" smtClean="0"/>
                        <a:t>زوجة</a:t>
                      </a:r>
                      <a:endParaRPr lang="en-US" sz="2800" dirty="0"/>
                    </a:p>
                  </a:txBody>
                  <a:tcPr/>
                </a:tc>
                <a:tc>
                  <a:txBody>
                    <a:bodyPr/>
                    <a:lstStyle/>
                    <a:p>
                      <a:pPr algn="ctr" rtl="1"/>
                      <a:r>
                        <a:rPr lang="ar-SA" dirty="0" smtClean="0"/>
                        <a:t>........</a:t>
                      </a:r>
                      <a:endParaRPr lang="en-US" dirty="0"/>
                    </a:p>
                  </a:txBody>
                  <a:tcPr/>
                </a:tc>
              </a:tr>
              <a:tr h="6096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dirty="0" smtClean="0"/>
                        <a:t>........................................</a:t>
                      </a:r>
                      <a:endParaRPr lang="en-US" dirty="0"/>
                    </a:p>
                  </a:txBody>
                  <a:tcPr/>
                </a:tc>
                <a:tc>
                  <a:txBody>
                    <a:bodyPr/>
                    <a:lstStyle/>
                    <a:p>
                      <a:pPr algn="ctr" rtl="1"/>
                      <a:r>
                        <a:rPr lang="ar-SA" sz="2800" dirty="0" smtClean="0"/>
                        <a:t>أم</a:t>
                      </a:r>
                      <a:endParaRPr lang="en-US" sz="2800" dirty="0"/>
                    </a:p>
                  </a:txBody>
                  <a:tcPr/>
                </a:tc>
                <a:tc>
                  <a:txBody>
                    <a:bodyPr/>
                    <a:lstStyle/>
                    <a:p>
                      <a:pPr algn="ctr" rtl="1"/>
                      <a:r>
                        <a:rPr lang="ar-SA" dirty="0" smtClean="0"/>
                        <a:t>........</a:t>
                      </a:r>
                      <a:endParaRPr lang="en-US"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rowSpan="2">
                  <a:txBody>
                    <a:bodyPr/>
                    <a:lstStyle/>
                    <a:p>
                      <a:pPr algn="ctr" rtl="1"/>
                      <a:endParaRPr lang="ar-SA" dirty="0" smtClean="0"/>
                    </a:p>
                    <a:p>
                      <a:pPr algn="ctr" rtl="1"/>
                      <a:endParaRPr lang="ar-SA" dirty="0" smtClean="0"/>
                    </a:p>
                    <a:p>
                      <a:pPr algn="ctr" rtl="1"/>
                      <a:endParaRPr lang="ar-SA" dirty="0" smtClean="0"/>
                    </a:p>
                    <a:p>
                      <a:pPr algn="r" rtl="1"/>
                      <a:r>
                        <a:rPr lang="ar-SA" sz="2800" dirty="0" smtClean="0"/>
                        <a:t>وجود إخوة وأخوات.</a:t>
                      </a:r>
                      <a:endParaRPr lang="en-US" sz="2800" dirty="0"/>
                    </a:p>
                  </a:txBody>
                  <a:tcPr/>
                </a:tc>
                <a:tc>
                  <a:txBody>
                    <a:bodyPr/>
                    <a:lstStyle/>
                    <a:p>
                      <a:pPr algn="ctr" rtl="1"/>
                      <a:r>
                        <a:rPr lang="ar-SA" sz="2800" dirty="0" smtClean="0"/>
                        <a:t>3 أخ شقيق</a:t>
                      </a:r>
                      <a:endParaRPr lang="en-US" sz="2800" dirty="0"/>
                    </a:p>
                  </a:txBody>
                  <a:tcPr/>
                </a:tc>
                <a:tc rowSpan="2">
                  <a:txBody>
                    <a:bodyPr/>
                    <a:lstStyle/>
                    <a:p>
                      <a:pPr algn="ctr" rtl="1"/>
                      <a:endParaRPr lang="ar-SA" dirty="0" smtClean="0"/>
                    </a:p>
                    <a:p>
                      <a:pPr algn="ctr" rtl="1"/>
                      <a:endParaRPr lang="ar-SA" dirty="0" smtClean="0"/>
                    </a:p>
                    <a:p>
                      <a:pPr algn="ctr" rtl="1"/>
                      <a:r>
                        <a:rPr lang="ar-SA" sz="3600" dirty="0" smtClean="0"/>
                        <a:t>ع</a:t>
                      </a:r>
                      <a:endParaRPr lang="en-US" sz="3600" dirty="0"/>
                    </a:p>
                  </a:txBody>
                  <a:tcPr/>
                </a:tc>
              </a:tr>
              <a:tr h="6858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txBody>
                  <a:tcPr/>
                </a:tc>
                <a:tc vMerge="1">
                  <a:txBody>
                    <a:bodyPr/>
                    <a:lstStyle/>
                    <a:p>
                      <a:endParaRPr lang="en-US" dirty="0"/>
                    </a:p>
                  </a:txBody>
                  <a:tcPr/>
                </a:tc>
                <a:tc>
                  <a:txBody>
                    <a:bodyPr/>
                    <a:lstStyle/>
                    <a:p>
                      <a:pPr algn="ctr" rtl="1"/>
                      <a:r>
                        <a:rPr lang="ar-SA" sz="2800" dirty="0" smtClean="0"/>
                        <a:t>أخت شقيقة</a:t>
                      </a:r>
                      <a:endParaRPr lang="en-US" sz="2800" dirty="0"/>
                    </a:p>
                  </a:txBody>
                  <a:tcPr/>
                </a:tc>
                <a:tc vMerge="1">
                  <a:txBody>
                    <a:bodyPr/>
                    <a:lstStyle/>
                    <a:p>
                      <a:endParaRPr lang="en-US"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الشقيقة)</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المسألة(5): ماتت </a:t>
            </a:r>
            <a:r>
              <a:rPr lang="ar-SA" sz="2900" dirty="0" smtClean="0">
                <a:latin typeface="+mn-lt"/>
                <a:cs typeface="Arial" charset="0"/>
              </a:rPr>
              <a:t>فاطمة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lang="ar-SA" sz="2900" dirty="0" smtClean="0">
                <a:latin typeface="+mn-lt"/>
                <a:cs typeface="Arial" charset="0"/>
              </a:rPr>
              <a:t>زوج وأب وابن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وأخت شقيقة، وتركت 1200</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9" name="جدول 8"/>
          <p:cNvGraphicFramePr>
            <a:graphicFrameLocks noGrp="1"/>
          </p:cNvGraphicFramePr>
          <p:nvPr/>
        </p:nvGraphicFramePr>
        <p:xfrm>
          <a:off x="304800" y="2209800"/>
          <a:ext cx="9220200" cy="4130040"/>
        </p:xfrm>
        <a:graphic>
          <a:graphicData uri="http://schemas.openxmlformats.org/drawingml/2006/table">
            <a:tbl>
              <a:tblPr firstRow="1" bandRow="1">
                <a:tableStyleId>{5C22544A-7EE6-4342-B048-85BDC9FD1C3A}</a:tableStyleId>
              </a:tblPr>
              <a:tblGrid>
                <a:gridCol w="990600"/>
                <a:gridCol w="914400"/>
                <a:gridCol w="5410200"/>
                <a:gridCol w="914400"/>
                <a:gridCol w="990600"/>
              </a:tblGrid>
              <a:tr h="533400">
                <a:tc>
                  <a:txBody>
                    <a:bodyPr/>
                    <a:lstStyle/>
                    <a:p>
                      <a:pPr algn="ctr" rtl="1"/>
                      <a:r>
                        <a:rPr lang="ar-SA" sz="2400" dirty="0" smtClean="0"/>
                        <a:t>التركة</a:t>
                      </a:r>
                    </a:p>
                    <a:p>
                      <a:pPr algn="ctr" rtl="1"/>
                      <a:r>
                        <a:rPr lang="ar-SA" sz="2400" dirty="0" smtClean="0"/>
                        <a:t>1200</a:t>
                      </a:r>
                      <a:endParaRPr lang="en-US" sz="2400" dirty="0"/>
                    </a:p>
                  </a:txBody>
                  <a:tcPr/>
                </a:tc>
                <a:tc>
                  <a:txBody>
                    <a:bodyPr/>
                    <a:lstStyle/>
                    <a:p>
                      <a:pPr algn="ctr" rtl="1"/>
                      <a:r>
                        <a:rPr lang="ar-SA" sz="2400" dirty="0" smtClean="0"/>
                        <a:t>الأصل</a:t>
                      </a:r>
                    </a:p>
                    <a:p>
                      <a:pPr algn="ctr" rtl="1"/>
                      <a:r>
                        <a:rPr lang="ar-SA" sz="2400" dirty="0" smtClean="0"/>
                        <a:t>12</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algn="ctr" rtl="1"/>
                      <a:r>
                        <a:rPr lang="ar-SA" dirty="0" smtClean="0"/>
                        <a:t>........</a:t>
                      </a:r>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dirty="0" smtClean="0"/>
                        <a:t>......................................</a:t>
                      </a:r>
                      <a:endParaRPr lang="en-US" dirty="0"/>
                    </a:p>
                  </a:txBody>
                  <a:tcPr/>
                </a:tc>
                <a:tc>
                  <a:txBody>
                    <a:bodyPr/>
                    <a:lstStyle/>
                    <a:p>
                      <a:pPr algn="ctr" rtl="1"/>
                      <a:r>
                        <a:rPr lang="ar-SA" sz="2800" dirty="0" smtClean="0"/>
                        <a:t>زوج</a:t>
                      </a:r>
                      <a:endParaRPr lang="en-US" sz="2800" dirty="0"/>
                    </a:p>
                  </a:txBody>
                  <a:tcPr/>
                </a:tc>
                <a:tc>
                  <a:txBody>
                    <a:bodyPr/>
                    <a:lstStyle/>
                    <a:p>
                      <a:pPr algn="ctr" rtl="1"/>
                      <a:r>
                        <a:rPr lang="ar-SA" dirty="0" smtClean="0"/>
                        <a:t>........</a:t>
                      </a:r>
                      <a:endParaRPr lang="en-US" dirty="0"/>
                    </a:p>
                  </a:txBody>
                  <a:tcPr/>
                </a:tc>
              </a:tr>
              <a:tr h="8382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sz="2800" dirty="0" smtClean="0"/>
                        <a:t>فرضاً بنص الكتاب.</a:t>
                      </a:r>
                      <a:endParaRPr lang="en-US" sz="2800" dirty="0"/>
                    </a:p>
                  </a:txBody>
                  <a:tcPr/>
                </a:tc>
                <a:tc>
                  <a:txBody>
                    <a:bodyPr/>
                    <a:lstStyle/>
                    <a:p>
                      <a:pPr algn="ctr" rtl="1"/>
                      <a:r>
                        <a:rPr lang="ar-SA" sz="2800" dirty="0" smtClean="0"/>
                        <a:t>أب</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r>
              <a:tr h="8382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dirty="0" smtClean="0"/>
                        <a:t>.....................................</a:t>
                      </a:r>
                      <a:endParaRPr lang="en-US" dirty="0"/>
                    </a:p>
                  </a:txBody>
                  <a:tcPr/>
                </a:tc>
                <a:tc>
                  <a:txBody>
                    <a:bodyPr/>
                    <a:lstStyle/>
                    <a:p>
                      <a:pPr algn="ctr" rtl="1"/>
                      <a:r>
                        <a:rPr lang="ar-SA" sz="2800" dirty="0" smtClean="0"/>
                        <a:t>ابن</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sz="2800" dirty="0" smtClean="0"/>
                        <a:t>لوجود</a:t>
                      </a:r>
                      <a:r>
                        <a:rPr lang="ar-SA" sz="2400" dirty="0" smtClean="0"/>
                        <a:t> </a:t>
                      </a:r>
                      <a:r>
                        <a:rPr lang="ar-SA" dirty="0" smtClean="0"/>
                        <a:t>........................................</a:t>
                      </a:r>
                      <a:endParaRPr lang="en-US" dirty="0"/>
                    </a:p>
                  </a:txBody>
                  <a:tcPr/>
                </a:tc>
                <a:tc>
                  <a:txBody>
                    <a:bodyPr/>
                    <a:lstStyle/>
                    <a:p>
                      <a:pPr algn="ctr" rtl="1"/>
                      <a:r>
                        <a:rPr lang="ar-SA" sz="2800" dirty="0" smtClean="0"/>
                        <a:t>أخت </a:t>
                      </a:r>
                      <a:r>
                        <a:rPr lang="ar-SA" sz="2800" dirty="0" err="1" smtClean="0"/>
                        <a:t>ش</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ميراث (الأخت لأب)</a:t>
            </a:r>
            <a:endParaRPr lang="en-US" dirty="0"/>
          </a:p>
        </p:txBody>
      </p:sp>
      <p:sp>
        <p:nvSpPr>
          <p:cNvPr id="3" name="عنصر نائب للمحتوى 2"/>
          <p:cNvSpPr>
            <a:spLocks noGrp="1"/>
          </p:cNvSpPr>
          <p:nvPr>
            <p:ph idx="1"/>
          </p:nvPr>
        </p:nvSpPr>
        <p:spPr/>
        <p:txBody>
          <a:bodyPr/>
          <a:lstStyle/>
          <a:p>
            <a:pPr algn="just" rtl="1"/>
            <a:r>
              <a:rPr lang="ar-SA" b="1" dirty="0" smtClean="0"/>
              <a:t>		(ست) حالات في توريث الأخوات لأب:</a:t>
            </a:r>
            <a:endParaRPr lang="en-US" b="1" dirty="0" smtClean="0"/>
          </a:p>
          <a:p>
            <a:pPr algn="just" rtl="1"/>
            <a:r>
              <a:rPr lang="ar-SA" dirty="0" smtClean="0"/>
              <a:t>1-</a:t>
            </a:r>
            <a:r>
              <a:rPr lang="ar-SA" b="1" dirty="0" smtClean="0"/>
              <a:t>النصف(1/2):</a:t>
            </a:r>
            <a:r>
              <a:rPr lang="ar-SA" dirty="0" smtClean="0"/>
              <a:t> للواحدة، عند انفرادها، وعدم وجود أخ لأب يعصّبها، وعدم وجود الأصل المذكر الوارث، والفرع المذكر الوارث.</a:t>
            </a:r>
            <a:endParaRPr lang="en-US" b="1" dirty="0" smtClean="0"/>
          </a:p>
          <a:p>
            <a:pPr algn="just" rtl="1"/>
            <a:r>
              <a:rPr lang="ar-SA" dirty="0" smtClean="0"/>
              <a:t>2-</a:t>
            </a:r>
            <a:r>
              <a:rPr lang="ar-SA" b="1" dirty="0" smtClean="0"/>
              <a:t>الثلثان(2/3):</a:t>
            </a:r>
            <a:r>
              <a:rPr lang="ar-SA" dirty="0" smtClean="0"/>
              <a:t> للاثنتين منهنّ أو أكثر، يقسم بينهنّ بالتساوي، عند عدم وجود أخ لأب يعصّبهن، وعدم وجود الأصل المذكر الوارث، والفرع المذكر الوارث.</a:t>
            </a:r>
            <a:endParaRPr lang="en-US" b="1" dirty="0" smtClean="0"/>
          </a:p>
          <a:p>
            <a:pPr algn="just" rtl="1"/>
            <a:r>
              <a:rPr lang="ar-SA" dirty="0" smtClean="0"/>
              <a:t>3-</a:t>
            </a:r>
            <a:r>
              <a:rPr lang="ar-SA" b="1" dirty="0" smtClean="0"/>
              <a:t>السدس (1/6):</a:t>
            </a:r>
            <a:r>
              <a:rPr lang="ar-SA" dirty="0" smtClean="0"/>
              <a:t> إذا كان معهنّ أخت شقيقة، تكملة للثلثين.</a:t>
            </a:r>
            <a:endParaRPr lang="en-US" b="1"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تابع-ميراث (الأخت لأب)</a:t>
            </a:r>
            <a:endParaRPr lang="en-US" dirty="0"/>
          </a:p>
        </p:txBody>
      </p:sp>
      <p:sp>
        <p:nvSpPr>
          <p:cNvPr id="3" name="عنصر نائب للمحتوى 2"/>
          <p:cNvSpPr>
            <a:spLocks noGrp="1"/>
          </p:cNvSpPr>
          <p:nvPr>
            <p:ph idx="1"/>
          </p:nvPr>
        </p:nvSpPr>
        <p:spPr/>
        <p:txBody>
          <a:bodyPr/>
          <a:lstStyle/>
          <a:p>
            <a:pPr algn="just" rtl="1"/>
            <a:r>
              <a:rPr lang="ar-SA" dirty="0" smtClean="0"/>
              <a:t>4-</a:t>
            </a:r>
            <a:r>
              <a:rPr lang="ar-SA" b="1" dirty="0" smtClean="0"/>
              <a:t>التعصيب بالغير (ع):</a:t>
            </a:r>
            <a:r>
              <a:rPr lang="ar-SA" dirty="0" smtClean="0"/>
              <a:t> إذا كان معهنّ أخ لأب، فيعصّبهن، وللذكر مثل حظ الأنثيين.</a:t>
            </a:r>
            <a:endParaRPr lang="en-US" b="1" dirty="0" smtClean="0"/>
          </a:p>
          <a:p>
            <a:pPr algn="just" rtl="1"/>
            <a:r>
              <a:rPr lang="ar-SA" dirty="0" smtClean="0"/>
              <a:t>5-</a:t>
            </a:r>
            <a:r>
              <a:rPr lang="ar-SA" b="1" dirty="0" smtClean="0"/>
              <a:t>التعصيب مع الغير (ع):</a:t>
            </a:r>
            <a:r>
              <a:rPr lang="ar-SA" dirty="0" smtClean="0"/>
              <a:t> تكون الأخت لأب أو أكثر، عصبة مع البنت </a:t>
            </a:r>
            <a:r>
              <a:rPr lang="ar-SA" dirty="0" err="1" smtClean="0"/>
              <a:t>الصلبية</a:t>
            </a:r>
            <a:r>
              <a:rPr lang="ar-SA" dirty="0" smtClean="0"/>
              <a:t> أو أكثر، أو مع بنت الابن أو أكثر.</a:t>
            </a:r>
            <a:endParaRPr lang="en-US" b="1" dirty="0" smtClean="0"/>
          </a:p>
          <a:p>
            <a:pPr algn="just" rtl="1"/>
            <a:r>
              <a:rPr lang="ar-SA" dirty="0" smtClean="0"/>
              <a:t>6-</a:t>
            </a:r>
            <a:r>
              <a:rPr lang="ar-SA" b="1" dirty="0" smtClean="0"/>
              <a:t>الحجب (ح):</a:t>
            </a:r>
            <a:r>
              <a:rPr lang="ar-SA" dirty="0" smtClean="0"/>
              <a:t> بوجود الفرع الوارث المذكر، وبوجود الأب، وبوجود الجد عند أبي حنيفة، وبوجود الأخ الشقيق، وبوجود الأختين الشقيقتين دون معصِّب، وبوجود الأخت الشقيقة عصبة مع البنت، فلا ترث ولو كان معها أخ لأب.</a:t>
            </a:r>
            <a:endParaRPr lang="en-US" b="1"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b="1" dirty="0" smtClean="0"/>
              <a:t>	الأدلة الشرعية: </a:t>
            </a:r>
            <a:r>
              <a:rPr lang="ar-SA" dirty="0" smtClean="0"/>
              <a:t>من الكتاب، والسنّة، والإجماع. </a:t>
            </a:r>
            <a:endParaRPr lang="en-US" dirty="0" smtClean="0"/>
          </a:p>
          <a:p>
            <a:pPr algn="just" rtl="1"/>
            <a:r>
              <a:rPr lang="ar-SA" b="1" dirty="0" smtClean="0"/>
              <a:t>		أولاً-من الكتاب: </a:t>
            </a:r>
            <a:endParaRPr lang="en-US" b="1" dirty="0" smtClean="0"/>
          </a:p>
          <a:p>
            <a:pPr algn="just" rtl="1"/>
            <a:r>
              <a:rPr lang="ar-SA" dirty="0" smtClean="0"/>
              <a:t>قال تعالى: </a:t>
            </a:r>
            <a:r>
              <a:rPr lang="ar-SA" b="1" dirty="0" smtClean="0"/>
              <a:t>(يستفتونك قل الله يفتيكم في الكلالة إن امرؤ هلك ليس له ولد وله أخت فلها نصف ما ترك وهو يرثها إن لم يكن لها ولد فإن كانتا اثنتين فلهما الثلثان مما ترك وإن كانوا إخوة رجالاً ونساءً فللذكر مثل حظ الأنثيين).</a:t>
            </a:r>
            <a:r>
              <a:rPr lang="ar-SA" dirty="0" smtClean="0"/>
              <a:t> (النساء 176). </a:t>
            </a:r>
            <a:endParaRPr lang="en-US" b="1" dirty="0" smtClean="0"/>
          </a:p>
          <a:p>
            <a:endParaRPr lang="en-US" dirty="0"/>
          </a:p>
        </p:txBody>
      </p:sp>
      <p:sp>
        <p:nvSpPr>
          <p:cNvPr id="6" name="عنوان 5"/>
          <p:cNvSpPr>
            <a:spLocks noGrp="1"/>
          </p:cNvSpPr>
          <p:nvPr>
            <p:ph type="title"/>
          </p:nvPr>
        </p:nvSpPr>
        <p:spPr/>
        <p:txBody>
          <a:bodyPr/>
          <a:lstStyle/>
          <a:p>
            <a:pPr algn="ctr" rtl="1"/>
            <a:r>
              <a:rPr lang="ar-SA" b="1" dirty="0" smtClean="0">
                <a:solidFill>
                  <a:srgbClr val="009900"/>
                </a:solidFill>
              </a:rPr>
              <a:t>أدلة-ميراث (الأخت لأب)</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تابع-أدلة ميراث (الأخت لأب)</a:t>
            </a:r>
            <a:endParaRPr lang="en-US" dirty="0"/>
          </a:p>
        </p:txBody>
      </p:sp>
      <p:sp>
        <p:nvSpPr>
          <p:cNvPr id="3" name="عنصر نائب للمحتوى 2"/>
          <p:cNvSpPr>
            <a:spLocks noGrp="1"/>
          </p:cNvSpPr>
          <p:nvPr>
            <p:ph idx="1"/>
          </p:nvPr>
        </p:nvSpPr>
        <p:spPr/>
        <p:txBody>
          <a:bodyPr/>
          <a:lstStyle/>
          <a:p>
            <a:pPr algn="just" rtl="1"/>
            <a:r>
              <a:rPr lang="ar-SA" b="1" dirty="0" smtClean="0"/>
              <a:t>		ثانياً-من السنّة الشريفة: </a:t>
            </a:r>
            <a:endParaRPr lang="en-US" b="1" dirty="0" smtClean="0"/>
          </a:p>
          <a:p>
            <a:pPr algn="just" rtl="1"/>
            <a:r>
              <a:rPr lang="ar-SA" b="1" dirty="0" smtClean="0"/>
              <a:t>(قضاء النبيّ-صلى الله عليه وسلم-بجعل الأخوات مع البنات عصبة).</a:t>
            </a:r>
            <a:endParaRPr lang="en-US" b="1" dirty="0" smtClean="0"/>
          </a:p>
          <a:p>
            <a:pPr algn="just" rtl="1"/>
            <a:r>
              <a:rPr lang="ar-SA" b="1" dirty="0" smtClean="0"/>
              <a:t>		ثالثاً-من الإجماع:</a:t>
            </a:r>
            <a:endParaRPr lang="en-US" b="1" dirty="0" smtClean="0"/>
          </a:p>
          <a:p>
            <a:pPr algn="just" rtl="1"/>
            <a:r>
              <a:rPr lang="ar-SA" dirty="0" smtClean="0"/>
              <a:t>1-أجمع العلماء على أنّ الأخوات لأب، عند عدم وجود الأخوات الشقيقات، يأخذن مكانهنّ في الميراث.</a:t>
            </a:r>
            <a:r>
              <a:rPr lang="ar-SA" b="1" dirty="0" smtClean="0"/>
              <a:t>   </a:t>
            </a:r>
            <a:endParaRPr lang="en-US" b="1" dirty="0" smtClean="0"/>
          </a:p>
          <a:p>
            <a:pPr algn="just" rtl="1"/>
            <a:r>
              <a:rPr lang="ar-SA" dirty="0" smtClean="0"/>
              <a:t>2-قال ابن بطال: أجمعوا على أنَّ الأخوات عصبة مع البنات، خلافاً لابن عباس-رضي الله عنهما.</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مسائل-ميراث (الأخت</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لأب</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المسألة(1): مات أسَد عن: زوجة وجدّة وأخت</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لأب</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جدول 5"/>
          <p:cNvGraphicFramePr>
            <a:graphicFrameLocks noGrp="1"/>
          </p:cNvGraphicFramePr>
          <p:nvPr/>
        </p:nvGraphicFramePr>
        <p:xfrm>
          <a:off x="304800" y="2286000"/>
          <a:ext cx="9296400" cy="3840480"/>
        </p:xfrm>
        <a:graphic>
          <a:graphicData uri="http://schemas.openxmlformats.org/drawingml/2006/table">
            <a:tbl>
              <a:tblPr firstRow="1" bandRow="1">
                <a:tableStyleId>{5C22544A-7EE6-4342-B048-85BDC9FD1C3A}</a:tableStyleId>
              </a:tblPr>
              <a:tblGrid>
                <a:gridCol w="1122476"/>
                <a:gridCol w="5439689"/>
                <a:gridCol w="1381508"/>
                <a:gridCol w="1352727"/>
              </a:tblGrid>
              <a:tr h="636270">
                <a:tc>
                  <a:txBody>
                    <a:bodyPr/>
                    <a:lstStyle/>
                    <a:p>
                      <a:pPr algn="ctr" rtl="1"/>
                      <a:r>
                        <a:rPr lang="ar-SA" sz="2800" dirty="0" smtClean="0"/>
                        <a:t>الأصل</a:t>
                      </a:r>
                    </a:p>
                    <a:p>
                      <a:pPr algn="ctr" rtl="1"/>
                      <a:r>
                        <a:rPr lang="ar-SA" sz="2800" dirty="0" smtClean="0"/>
                        <a:t>12</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زوجة</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a:t>
                      </a:r>
                      <a:endParaRPr lang="en-US" sz="1800" dirty="0"/>
                    </a:p>
                  </a:txBody>
                  <a:tcPr/>
                </a:tc>
                <a:tc>
                  <a:txBody>
                    <a:bodyPr/>
                    <a:lstStyle/>
                    <a:p>
                      <a:pPr algn="ctr" rtl="1"/>
                      <a:r>
                        <a:rPr lang="ar-SA" sz="3200" dirty="0" smtClean="0"/>
                        <a:t>جدّة</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لانفرادها،</a:t>
                      </a:r>
                      <a:r>
                        <a:rPr lang="ar-SA" sz="2800" baseline="0" dirty="0" smtClean="0"/>
                        <a:t> </a:t>
                      </a:r>
                      <a:r>
                        <a:rPr lang="ar-SA" sz="2800" dirty="0" smtClean="0"/>
                        <a:t>وعدم</a:t>
                      </a:r>
                      <a:r>
                        <a:rPr lang="ar-SA" sz="1800" dirty="0" smtClean="0"/>
                        <a:t>..........................................</a:t>
                      </a:r>
                      <a:r>
                        <a:rPr lang="ar-SA" sz="1800" baseline="0" dirty="0" smtClean="0"/>
                        <a:t> </a:t>
                      </a:r>
                      <a:r>
                        <a:rPr lang="ar-SA" sz="1800" dirty="0" smtClean="0"/>
                        <a:t> </a:t>
                      </a:r>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وعدم</a:t>
                      </a:r>
                      <a:r>
                        <a:rPr lang="ar-SA" sz="1800" dirty="0" smtClean="0"/>
                        <a:t> .......................</a:t>
                      </a:r>
                      <a:r>
                        <a:rPr lang="ar-SA" sz="2800" dirty="0" smtClean="0"/>
                        <a:t> وعدم</a:t>
                      </a:r>
                      <a:r>
                        <a:rPr lang="ar-SA" sz="1800" dirty="0" smtClean="0"/>
                        <a:t> ..........................</a:t>
                      </a:r>
                    </a:p>
                  </a:txBody>
                  <a:tcPr/>
                </a:tc>
                <a:tc>
                  <a:txBody>
                    <a:bodyPr/>
                    <a:lstStyle/>
                    <a:p>
                      <a:pPr algn="ctr" rtl="1"/>
                      <a:r>
                        <a:rPr lang="ar-SA" sz="3200" dirty="0" smtClean="0"/>
                        <a:t>أخت لأب</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1/2</a:t>
                      </a:r>
                      <a:endParaRPr lang="en-US" sz="2800" dirty="0" smtClean="0"/>
                    </a:p>
                    <a:p>
                      <a:pPr algn="ctr" rtl="1"/>
                      <a:endParaRPr lang="en-US" sz="1800" dirty="0"/>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a:t>
            </a:r>
            <a:r>
              <a:rPr lang="ar-SA" sz="4400" b="1" dirty="0" smtClean="0">
                <a:solidFill>
                  <a:srgbClr val="009900"/>
                </a:solidFill>
                <a:latin typeface="+mj-lt"/>
                <a:ea typeface="+mj-ea"/>
                <a:cs typeface="Arial" charset="0"/>
              </a:rPr>
              <a:t>لأب</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المسألة(2): مات</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زُهْرة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 زوجة </a:t>
            </a:r>
            <a:r>
              <a:rPr kumimoji="0" lang="ar-SA" sz="2900" b="0" i="0" u="none" strike="noStrike" kern="1200" cap="none" spc="0" normalizeH="0" baseline="0" noProof="0" dirty="0" err="1" smtClean="0">
                <a:ln>
                  <a:noFill/>
                </a:ln>
                <a:solidFill>
                  <a:schemeClr val="tx1"/>
                </a:solidFill>
                <a:effectLst/>
                <a:uLnTx/>
                <a:uFillTx/>
                <a:latin typeface="+mn-lt"/>
                <a:ea typeface="+mn-ea"/>
                <a:cs typeface="Arial" charset="0"/>
              </a:rPr>
              <a:t>و</a:t>
            </a:r>
            <a:r>
              <a:rPr lang="ar-SA" sz="2900" baseline="0" dirty="0" smtClean="0">
                <a:latin typeface="+mn-lt"/>
                <a:cs typeface="Arial" charset="0"/>
              </a:rPr>
              <a:t>4</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أخوات</a:t>
            </a:r>
            <a:r>
              <a:rPr lang="ar-SA" sz="2900" dirty="0" smtClean="0">
                <a:latin typeface="+mn-lt"/>
                <a:cs typeface="Arial" charset="0"/>
              </a:rPr>
              <a:t> لأب</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8" name="جدول 7"/>
          <p:cNvGraphicFramePr>
            <a:graphicFrameLocks noGrp="1"/>
          </p:cNvGraphicFramePr>
          <p:nvPr/>
        </p:nvGraphicFramePr>
        <p:xfrm>
          <a:off x="304800" y="2286000"/>
          <a:ext cx="9372600" cy="2926080"/>
        </p:xfrm>
        <a:graphic>
          <a:graphicData uri="http://schemas.openxmlformats.org/drawingml/2006/table">
            <a:tbl>
              <a:tblPr firstRow="1" bandRow="1">
                <a:tableStyleId>{5C22544A-7EE6-4342-B048-85BDC9FD1C3A}</a:tableStyleId>
              </a:tblPr>
              <a:tblGrid>
                <a:gridCol w="1131676"/>
                <a:gridCol w="5310173"/>
                <a:gridCol w="1566936"/>
                <a:gridCol w="1363815"/>
              </a:tblGrid>
              <a:tr h="636270">
                <a:tc>
                  <a:txBody>
                    <a:bodyPr/>
                    <a:lstStyle/>
                    <a:p>
                      <a:pPr algn="ctr" rtl="1"/>
                      <a:r>
                        <a:rPr lang="ar-SA" sz="2800" dirty="0" smtClean="0"/>
                        <a:t>الأصل</a:t>
                      </a:r>
                    </a:p>
                    <a:p>
                      <a:pPr algn="ctr" rtl="1"/>
                      <a:r>
                        <a:rPr lang="ar-SA" sz="2800" dirty="0" smtClean="0"/>
                        <a:t>12</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زوجة</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لتعددهنّ،</a:t>
                      </a:r>
                      <a:r>
                        <a:rPr lang="ar-SA" sz="2800" baseline="0" dirty="0" smtClean="0"/>
                        <a:t> </a:t>
                      </a:r>
                      <a:r>
                        <a:rPr lang="ar-SA" sz="2800" dirty="0" smtClean="0"/>
                        <a:t>وعدم</a:t>
                      </a:r>
                      <a:r>
                        <a:rPr lang="ar-SA" sz="1800" dirty="0" smtClean="0"/>
                        <a:t>..........................................</a:t>
                      </a:r>
                      <a:r>
                        <a:rPr lang="ar-SA" sz="1800" baseline="0" dirty="0" smtClean="0"/>
                        <a:t> </a:t>
                      </a:r>
                      <a:r>
                        <a:rPr lang="ar-SA" sz="1800" dirty="0" smtClean="0"/>
                        <a:t> </a:t>
                      </a:r>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وعدم</a:t>
                      </a:r>
                      <a:r>
                        <a:rPr lang="ar-SA" sz="1800" dirty="0" smtClean="0"/>
                        <a:t> .......................</a:t>
                      </a:r>
                      <a:r>
                        <a:rPr lang="ar-SA" sz="2800" dirty="0" smtClean="0"/>
                        <a:t> وعدم</a:t>
                      </a:r>
                      <a:r>
                        <a:rPr lang="ar-SA" sz="1800" dirty="0" smtClean="0"/>
                        <a:t> ......................</a:t>
                      </a:r>
                      <a:endParaRPr lang="en-US" sz="1800" dirty="0"/>
                    </a:p>
                  </a:txBody>
                  <a:tcPr/>
                </a:tc>
                <a:tc>
                  <a:txBody>
                    <a:bodyPr/>
                    <a:lstStyle/>
                    <a:p>
                      <a:pPr algn="ctr" rtl="1"/>
                      <a:r>
                        <a:rPr lang="ar-SA" sz="3200" dirty="0" smtClean="0"/>
                        <a:t>4</a:t>
                      </a:r>
                      <a:r>
                        <a:rPr lang="ar-SA" sz="3200" baseline="0" dirty="0" smtClean="0"/>
                        <a:t>أخوات لأب</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2/3</a:t>
                      </a:r>
                      <a:endParaRPr lang="en-US" sz="2800" dirty="0" smtClean="0"/>
                    </a:p>
                    <a:p>
                      <a:pPr algn="ctr" rtl="1"/>
                      <a:endParaRPr lang="en-US" sz="1800" dirty="0"/>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2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لأب</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2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المسألة(3):مات</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a:t>
            </a:r>
            <a:r>
              <a:rPr lang="ar-SA" sz="2800" dirty="0" smtClean="0">
                <a:latin typeface="+mn-lt"/>
                <a:cs typeface="Arial" charset="0"/>
              </a:rPr>
              <a:t>مخزوم</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أم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وأخت شقيقة وأخت لأب وأخ لأم، وترك 240</a:t>
            </a: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22" name="جدول 21"/>
          <p:cNvGraphicFramePr>
            <a:graphicFrameLocks noGrp="1"/>
          </p:cNvGraphicFramePr>
          <p:nvPr/>
        </p:nvGraphicFramePr>
        <p:xfrm>
          <a:off x="304800" y="2209800"/>
          <a:ext cx="9220200" cy="4130040"/>
        </p:xfrm>
        <a:graphic>
          <a:graphicData uri="http://schemas.openxmlformats.org/drawingml/2006/table">
            <a:tbl>
              <a:tblPr firstRow="1" bandRow="1">
                <a:tableStyleId>{5C22544A-7EE6-4342-B048-85BDC9FD1C3A}</a:tableStyleId>
              </a:tblPr>
              <a:tblGrid>
                <a:gridCol w="990600"/>
                <a:gridCol w="914400"/>
                <a:gridCol w="4953000"/>
                <a:gridCol w="1371600"/>
                <a:gridCol w="990600"/>
              </a:tblGrid>
              <a:tr h="533400">
                <a:tc>
                  <a:txBody>
                    <a:bodyPr/>
                    <a:lstStyle/>
                    <a:p>
                      <a:pPr algn="ctr" rtl="1"/>
                      <a:r>
                        <a:rPr lang="ar-SA" sz="2400" dirty="0" smtClean="0"/>
                        <a:t>التركة</a:t>
                      </a:r>
                    </a:p>
                    <a:p>
                      <a:pPr algn="ctr" rtl="1"/>
                      <a:r>
                        <a:rPr lang="ar-SA" sz="2400" dirty="0" smtClean="0"/>
                        <a:t>240</a:t>
                      </a:r>
                      <a:endParaRPr lang="en-US" sz="2400" dirty="0"/>
                    </a:p>
                  </a:txBody>
                  <a:tcPr/>
                </a:tc>
                <a:tc>
                  <a:txBody>
                    <a:bodyPr/>
                    <a:lstStyle/>
                    <a:p>
                      <a:pPr algn="ctr" rtl="1"/>
                      <a:r>
                        <a:rPr lang="ar-SA" sz="2400" dirty="0" smtClean="0"/>
                        <a:t>الأصل</a:t>
                      </a:r>
                    </a:p>
                    <a:p>
                      <a:pPr algn="ctr" rtl="1"/>
                      <a:r>
                        <a:rPr lang="ar-SA" sz="2400" dirty="0" smtClean="0"/>
                        <a:t>12</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algn="ctr" rtl="1"/>
                      <a:r>
                        <a:rPr lang="ar-SA" dirty="0" smtClean="0"/>
                        <a:t>........</a:t>
                      </a:r>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dirty="0" smtClean="0"/>
                        <a:t>......................................</a:t>
                      </a:r>
                      <a:endParaRPr lang="en-US" dirty="0"/>
                    </a:p>
                  </a:txBody>
                  <a:tcPr/>
                </a:tc>
                <a:tc>
                  <a:txBody>
                    <a:bodyPr/>
                    <a:lstStyle/>
                    <a:p>
                      <a:pPr algn="ctr" rtl="1"/>
                      <a:r>
                        <a:rPr lang="ar-SA" sz="2800" dirty="0" smtClean="0"/>
                        <a:t>أم</a:t>
                      </a:r>
                      <a:endParaRPr lang="en-US" sz="2800" dirty="0"/>
                    </a:p>
                  </a:txBody>
                  <a:tcPr/>
                </a:tc>
                <a:tc>
                  <a:txBody>
                    <a:bodyPr/>
                    <a:lstStyle/>
                    <a:p>
                      <a:pPr algn="ctr" rtl="1"/>
                      <a:r>
                        <a:rPr lang="ar-SA" dirty="0" smtClean="0"/>
                        <a:t>........</a:t>
                      </a:r>
                      <a:endParaRPr lang="en-US" dirty="0"/>
                    </a:p>
                  </a:txBody>
                  <a:tcPr/>
                </a:tc>
              </a:tr>
              <a:tr h="8382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sz="2800" dirty="0" smtClean="0"/>
                        <a:t>فرضاً بنص الكتاب.</a:t>
                      </a:r>
                      <a:endParaRPr lang="en-US" sz="2800" dirty="0"/>
                    </a:p>
                  </a:txBody>
                  <a:tcPr/>
                </a:tc>
                <a:tc>
                  <a:txBody>
                    <a:bodyPr/>
                    <a:lstStyle/>
                    <a:p>
                      <a:pPr algn="ctr" rtl="1"/>
                      <a:r>
                        <a:rPr lang="ar-SA" sz="2800" dirty="0" smtClean="0"/>
                        <a:t>أخت</a:t>
                      </a:r>
                      <a:r>
                        <a:rPr lang="ar-SA" sz="2800" baseline="0" dirty="0" smtClean="0"/>
                        <a:t> </a:t>
                      </a:r>
                      <a:r>
                        <a:rPr lang="ar-SA" sz="2800" baseline="0" dirty="0" err="1" smtClean="0"/>
                        <a:t>ش</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r>
              <a:tr h="8382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sz="2800" dirty="0" smtClean="0"/>
                        <a:t>لوجود </a:t>
                      </a:r>
                      <a:r>
                        <a:rPr lang="ar-SA" dirty="0" smtClean="0"/>
                        <a:t>.....................................</a:t>
                      </a:r>
                      <a:endParaRPr lang="en-US" dirty="0"/>
                    </a:p>
                  </a:txBody>
                  <a:tcPr/>
                </a:tc>
                <a:tc>
                  <a:txBody>
                    <a:bodyPr/>
                    <a:lstStyle/>
                    <a:p>
                      <a:pPr algn="ctr" rtl="1"/>
                      <a:r>
                        <a:rPr lang="ar-SA" sz="2800" dirty="0" smtClean="0"/>
                        <a:t>أخت</a:t>
                      </a:r>
                      <a:r>
                        <a:rPr lang="ar-SA" sz="2800" baseline="0" dirty="0" smtClean="0"/>
                        <a:t> لأب</a:t>
                      </a:r>
                      <a:endParaRPr lang="en-US" sz="2800" dirty="0"/>
                    </a:p>
                  </a:txBody>
                  <a:tcPr/>
                </a:tc>
                <a:tc>
                  <a:txBody>
                    <a:bodyPr/>
                    <a:lstStyle/>
                    <a:p>
                      <a:pPr algn="ctr" rtl="1"/>
                      <a:r>
                        <a:rPr lang="ar-SA" sz="2800" dirty="0" smtClean="0"/>
                        <a:t>1/6</a:t>
                      </a:r>
                      <a:endParaRPr lang="en-US" sz="2800"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لانفراده،</a:t>
                      </a:r>
                      <a:r>
                        <a:rPr lang="ar-SA" sz="2800" baseline="0" dirty="0" smtClean="0"/>
                        <a:t> </a:t>
                      </a:r>
                      <a:r>
                        <a:rPr lang="ar-SA" sz="2800" dirty="0" smtClean="0"/>
                        <a:t>وعدم</a:t>
                      </a:r>
                      <a:r>
                        <a:rPr lang="ar-SA" sz="1800" dirty="0" smtClean="0"/>
                        <a:t>.............................................</a:t>
                      </a:r>
                      <a:r>
                        <a:rPr lang="ar-SA" sz="1800" baseline="0" dirty="0" smtClean="0"/>
                        <a:t> </a:t>
                      </a:r>
                      <a:r>
                        <a:rPr lang="ar-SA" sz="1800" dirty="0" smtClean="0"/>
                        <a:t> </a:t>
                      </a:r>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وعدم</a:t>
                      </a:r>
                      <a:r>
                        <a:rPr lang="ar-SA" sz="1800" dirty="0" smtClean="0"/>
                        <a:t> ............................................................</a:t>
                      </a:r>
                    </a:p>
                  </a:txBody>
                  <a:tcPr/>
                </a:tc>
                <a:tc>
                  <a:txBody>
                    <a:bodyPr/>
                    <a:lstStyle/>
                    <a:p>
                      <a:pPr algn="ctr" rtl="1"/>
                      <a:r>
                        <a:rPr lang="ar-SA" sz="2800" dirty="0" smtClean="0"/>
                        <a:t>أخ</a:t>
                      </a:r>
                      <a:r>
                        <a:rPr lang="ar-SA" sz="2800" baseline="0" dirty="0" smtClean="0"/>
                        <a:t> لأم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a:t>
            </a:r>
            <a:r>
              <a:rPr lang="ar-SA" sz="4400" b="1" dirty="0" smtClean="0">
                <a:solidFill>
                  <a:srgbClr val="009900"/>
                </a:solidFill>
                <a:latin typeface="+mj-lt"/>
                <a:ea typeface="+mj-ea"/>
                <a:cs typeface="Arial" charset="0"/>
              </a:rPr>
              <a:t>لأب</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المسألة(4): مات </a:t>
            </a:r>
            <a:r>
              <a:rPr lang="ar-SA" sz="2900" dirty="0" smtClean="0">
                <a:latin typeface="+mn-lt"/>
                <a:cs typeface="Arial" charset="0"/>
              </a:rPr>
              <a:t>تَيْم</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900" b="0" i="0" u="none" strike="noStrike" kern="1200" cap="none" spc="0" normalizeH="0" noProof="0" dirty="0" smtClean="0">
                <a:ln>
                  <a:noFill/>
                </a:ln>
                <a:solidFill>
                  <a:schemeClr val="tx1"/>
                </a:solidFill>
                <a:effectLst/>
                <a:uLnTx/>
                <a:uFillTx/>
                <a:latin typeface="+mn-lt"/>
                <a:ea typeface="+mn-ea"/>
                <a:cs typeface="Arial" charset="0"/>
              </a:rPr>
              <a:t> أم وبنت</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 وأخت </a:t>
            </a:r>
            <a:r>
              <a:rPr lang="ar-SA" sz="2900" dirty="0" smtClean="0">
                <a:latin typeface="+mn-lt"/>
                <a:cs typeface="Arial" charset="0"/>
              </a:rPr>
              <a:t>لأب</a:t>
            </a:r>
            <a:r>
              <a:rPr kumimoji="0" lang="ar-SA" sz="2900" b="0" i="0" u="none" strike="noStrike" kern="1200" cap="none" spc="0" normalizeH="0" baseline="0" noProof="0" dirty="0" smtClean="0">
                <a:ln>
                  <a:noFill/>
                </a:ln>
                <a:solidFill>
                  <a:schemeClr val="tx1"/>
                </a:solidFill>
                <a:effectLst/>
                <a:uLnTx/>
                <a:uFillTx/>
                <a:latin typeface="+mn-lt"/>
                <a:ea typeface="+mn-ea"/>
                <a:cs typeface="Arial" charset="0"/>
              </a:rPr>
              <a:t>، وترك 480 ديناراً.</a:t>
            </a:r>
            <a:endParaRPr kumimoji="0" lang="en-US" sz="2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8" name="جدول 7"/>
          <p:cNvGraphicFramePr>
            <a:graphicFrameLocks noGrp="1"/>
          </p:cNvGraphicFramePr>
          <p:nvPr/>
        </p:nvGraphicFramePr>
        <p:xfrm>
          <a:off x="304800" y="2286000"/>
          <a:ext cx="9271000" cy="3688080"/>
        </p:xfrm>
        <a:graphic>
          <a:graphicData uri="http://schemas.openxmlformats.org/drawingml/2006/table">
            <a:tbl>
              <a:tblPr firstRow="1" bandRow="1">
                <a:tableStyleId>{5C22544A-7EE6-4342-B048-85BDC9FD1C3A}</a:tableStyleId>
              </a:tblPr>
              <a:tblGrid>
                <a:gridCol w="1066800"/>
                <a:gridCol w="990600"/>
                <a:gridCol w="4495800"/>
                <a:gridCol w="1524000"/>
                <a:gridCol w="1193800"/>
              </a:tblGrid>
              <a:tr h="636270">
                <a:tc>
                  <a:txBody>
                    <a:bodyPr/>
                    <a:lstStyle/>
                    <a:p>
                      <a:pPr algn="ctr" rtl="1"/>
                      <a:r>
                        <a:rPr lang="ar-SA" sz="2800" dirty="0" smtClean="0"/>
                        <a:t>التركة</a:t>
                      </a:r>
                    </a:p>
                    <a:p>
                      <a:pPr algn="ctr" rtl="1"/>
                      <a:r>
                        <a:rPr lang="ar-SA" sz="2800" dirty="0" smtClean="0"/>
                        <a:t>480</a:t>
                      </a:r>
                      <a:endParaRPr lang="en-US" sz="2800" dirty="0"/>
                    </a:p>
                  </a:txBody>
                  <a:tcPr/>
                </a:tc>
                <a:tc>
                  <a:txBody>
                    <a:bodyPr/>
                    <a:lstStyle/>
                    <a:p>
                      <a:pPr algn="ctr" rtl="1"/>
                      <a:r>
                        <a:rPr lang="ar-SA" sz="2800" dirty="0" smtClean="0"/>
                        <a:t>الأصل6</a:t>
                      </a:r>
                      <a:endParaRPr lang="en-US" sz="2800" dirty="0"/>
                    </a:p>
                  </a:txBody>
                  <a:tcPr/>
                </a:tc>
                <a:tc>
                  <a:txBody>
                    <a:bodyPr/>
                    <a:lstStyle/>
                    <a:p>
                      <a:pPr algn="ctr" rtl="1"/>
                      <a:r>
                        <a:rPr lang="ar-SA" sz="2800" dirty="0" smtClean="0"/>
                        <a:t>السبب</a:t>
                      </a:r>
                      <a:endParaRPr lang="en-US" sz="2800" dirty="0"/>
                    </a:p>
                  </a:txBody>
                  <a:tcPr/>
                </a:tc>
                <a:tc>
                  <a:txBody>
                    <a:bodyPr/>
                    <a:lstStyle/>
                    <a:p>
                      <a:pPr algn="ctr" rtl="1"/>
                      <a:r>
                        <a:rPr lang="ar-SA" sz="2800" dirty="0" smtClean="0"/>
                        <a:t>الورثة</a:t>
                      </a:r>
                      <a:endParaRPr lang="en-US" sz="2800" dirty="0"/>
                    </a:p>
                  </a:txBody>
                  <a:tcPr/>
                </a:tc>
                <a:tc>
                  <a:txBody>
                    <a:bodyPr/>
                    <a:lstStyle/>
                    <a:p>
                      <a:pPr algn="ctr" rtl="1"/>
                      <a:r>
                        <a:rPr lang="ar-SA" sz="2800" dirty="0" smtClean="0"/>
                        <a:t>الأنصبة</a:t>
                      </a:r>
                      <a:endParaRPr lang="en-US" sz="2800" dirty="0"/>
                    </a:p>
                  </a:txBody>
                  <a:tcPr/>
                </a:tc>
              </a:tr>
              <a:tr h="81153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3200" dirty="0" smtClean="0"/>
                        <a:t>أم</a:t>
                      </a:r>
                      <a:endParaRPr lang="en-US" sz="3200" dirty="0"/>
                    </a:p>
                  </a:txBody>
                  <a:tcPr/>
                </a:tc>
                <a:tc>
                  <a:txBody>
                    <a:bodyPr/>
                    <a:lstStyle/>
                    <a:p>
                      <a:pPr algn="ctr" rtl="1"/>
                      <a:endParaRPr lang="ar-SA" sz="1800" dirty="0" smtClean="0"/>
                    </a:p>
                    <a:p>
                      <a:pPr algn="ctr" rtl="1"/>
                      <a:r>
                        <a:rPr lang="ar-SA" sz="1800" dirty="0" smtClean="0"/>
                        <a:t>...........</a:t>
                      </a:r>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 </a:t>
                      </a:r>
                      <a:r>
                        <a:rPr lang="ar-SA" sz="2800" dirty="0" smtClean="0"/>
                        <a:t>وعدم</a:t>
                      </a:r>
                      <a:r>
                        <a:rPr lang="ar-SA" sz="1800" dirty="0" smtClean="0"/>
                        <a:t> ............................</a:t>
                      </a:r>
                      <a:endParaRPr lang="en-US" sz="1800" dirty="0"/>
                    </a:p>
                  </a:txBody>
                  <a:tcPr/>
                </a:tc>
                <a:tc>
                  <a:txBody>
                    <a:bodyPr/>
                    <a:lstStyle/>
                    <a:p>
                      <a:pPr algn="ctr" rtl="1"/>
                      <a:r>
                        <a:rPr lang="ar-SA" sz="3200" dirty="0" smtClean="0"/>
                        <a:t>بنت</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9144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3200" dirty="0" smtClean="0"/>
                        <a:t>لتعصيبها</a:t>
                      </a:r>
                      <a:r>
                        <a:rPr lang="ar-SA" sz="3200" baseline="0" dirty="0" smtClean="0"/>
                        <a:t> مع البنت.</a:t>
                      </a:r>
                      <a:endParaRPr lang="ar-SA" sz="3200" dirty="0" smtClean="0"/>
                    </a:p>
                  </a:txBody>
                  <a:tcPr/>
                </a:tc>
                <a:tc>
                  <a:txBody>
                    <a:bodyPr/>
                    <a:lstStyle/>
                    <a:p>
                      <a:pPr algn="ctr" rtl="1"/>
                      <a:r>
                        <a:rPr lang="ar-SA" sz="3200" dirty="0" smtClean="0"/>
                        <a:t>أخت لأب</a:t>
                      </a:r>
                      <a:endParaRPr lang="en-US" sz="32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800" dirty="0"/>
                    </a:p>
                    <a:p>
                      <a:pPr marL="0" marR="0" indent="0" algn="ctr" defTabSz="914400" rtl="1" eaLnBrk="1" fontAlgn="auto" latinLnBrk="0" hangingPunct="1">
                        <a:lnSpc>
                          <a:spcPct val="100000"/>
                        </a:lnSpc>
                        <a:spcBef>
                          <a:spcPts val="0"/>
                        </a:spcBef>
                        <a:spcAft>
                          <a:spcPts val="0"/>
                        </a:spcAft>
                        <a:buClrTx/>
                        <a:buSzTx/>
                        <a:buFontTx/>
                        <a:buNone/>
                        <a:tabLst/>
                        <a:defRPr/>
                      </a:pPr>
                      <a:r>
                        <a:rPr lang="ar-SA" sz="3200" b="1" dirty="0"/>
                        <a:t>ع</a:t>
                      </a:r>
                      <a:endParaRPr lang="ar-SA" sz="3200" b="1" dirty="0" smtClean="0"/>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 </a:t>
            </a:r>
            <a:r>
              <a:rPr lang="ar-SA" sz="4400" b="1" dirty="0" smtClean="0">
                <a:solidFill>
                  <a:srgbClr val="009900"/>
                </a:solidFill>
                <a:latin typeface="+mj-lt"/>
                <a:ea typeface="+mj-ea"/>
                <a:cs typeface="Arial" charset="0"/>
              </a:rPr>
              <a:t>لأب</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المسألة(5): مات عَديّ</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عن:</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زوجة وأم و3أخ لأب</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وأخت </a:t>
            </a:r>
            <a:r>
              <a:rPr lang="ar-SA" sz="2800" dirty="0" smtClean="0">
                <a:latin typeface="+mn-lt"/>
                <a:cs typeface="Arial" charset="0"/>
              </a:rPr>
              <a:t>لأب</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 وترك 120</a:t>
            </a: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10" name="جدول 9"/>
          <p:cNvGraphicFramePr>
            <a:graphicFrameLocks noGrp="1"/>
          </p:cNvGraphicFramePr>
          <p:nvPr/>
        </p:nvGraphicFramePr>
        <p:xfrm>
          <a:off x="228600" y="2133600"/>
          <a:ext cx="9347200" cy="3985895"/>
        </p:xfrm>
        <a:graphic>
          <a:graphicData uri="http://schemas.openxmlformats.org/drawingml/2006/table">
            <a:tbl>
              <a:tblPr firstRow="1" bandRow="1">
                <a:tableStyleId>{5C22544A-7EE6-4342-B048-85BDC9FD1C3A}</a:tableStyleId>
              </a:tblPr>
              <a:tblGrid>
                <a:gridCol w="1295400"/>
                <a:gridCol w="1142999"/>
                <a:gridCol w="4267201"/>
                <a:gridCol w="1447800"/>
                <a:gridCol w="1193800"/>
              </a:tblGrid>
              <a:tr h="457200">
                <a:tc>
                  <a:txBody>
                    <a:bodyPr/>
                    <a:lstStyle/>
                    <a:p>
                      <a:pPr algn="ctr" rtl="1"/>
                      <a:r>
                        <a:rPr lang="ar-SA" sz="2400" dirty="0" smtClean="0"/>
                        <a:t>التركة120</a:t>
                      </a:r>
                    </a:p>
                  </a:txBody>
                  <a:tcPr/>
                </a:tc>
                <a:tc>
                  <a:txBody>
                    <a:bodyPr/>
                    <a:lstStyle/>
                    <a:p>
                      <a:pPr algn="ctr" rtl="1"/>
                      <a:r>
                        <a:rPr lang="ar-SA" sz="2400" dirty="0" smtClean="0"/>
                        <a:t>الأصل12</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r>
                        <a:rPr lang="ar-SA" sz="2800" dirty="0" smtClean="0"/>
                        <a:t>زوجة</a:t>
                      </a:r>
                      <a:endParaRPr lang="en-US" sz="2800" dirty="0"/>
                    </a:p>
                  </a:txBody>
                  <a:tcPr/>
                </a:tc>
                <a:tc>
                  <a:txBody>
                    <a:bodyPr/>
                    <a:lstStyle/>
                    <a:p>
                      <a:pPr algn="ctr" rtl="1"/>
                      <a:endParaRPr lang="ar-SA" sz="1800" dirty="0" smtClean="0"/>
                    </a:p>
                    <a:p>
                      <a:pPr algn="ctr" rtl="1"/>
                      <a:r>
                        <a:rPr lang="ar-SA" sz="1800" dirty="0" smtClean="0"/>
                        <a:t>...........</a:t>
                      </a:r>
                      <a:endParaRPr lang="en-US" sz="1800" dirty="0"/>
                    </a:p>
                  </a:txBody>
                  <a:tcPr/>
                </a:tc>
              </a:tr>
              <a:tr h="685800">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a:txBody>
                    <a:bodyPr/>
                    <a:lstStyle/>
                    <a:p>
                      <a:pPr algn="r" rtl="1"/>
                      <a:r>
                        <a:rPr lang="ar-SA" sz="1800" dirty="0" smtClean="0"/>
                        <a:t>........................ </a:t>
                      </a:r>
                      <a:r>
                        <a:rPr lang="ar-SA" sz="2800" dirty="0" smtClean="0"/>
                        <a:t>وعدم</a:t>
                      </a:r>
                      <a:r>
                        <a:rPr lang="ar-SA" sz="1800" dirty="0" smtClean="0"/>
                        <a:t> ............................</a:t>
                      </a:r>
                      <a:endParaRPr lang="en-US" sz="1800" dirty="0"/>
                    </a:p>
                  </a:txBody>
                  <a:tcPr/>
                </a:tc>
                <a:tc>
                  <a:txBody>
                    <a:bodyPr/>
                    <a:lstStyle/>
                    <a:p>
                      <a:pPr algn="ctr" rtl="1"/>
                      <a:r>
                        <a:rPr lang="ar-SA" sz="2800" dirty="0" smtClean="0"/>
                        <a:t>أم</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847725">
                <a:tc rowSpan="2">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rowSpan="2">
                  <a:txBody>
                    <a:bodyPr/>
                    <a:lstStyle/>
                    <a:p>
                      <a:pPr algn="ctr" rtl="1"/>
                      <a:endParaRPr lang="ar-SA" sz="180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c rowSpan="3">
                  <a: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ar-SA" sz="32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ar-SA" sz="3200" dirty="0" smtClean="0"/>
                        <a:t>لتعصيبها</a:t>
                      </a:r>
                      <a:r>
                        <a:rPr lang="ar-SA" sz="3200" baseline="0" dirty="0" smtClean="0"/>
                        <a:t> بالأخ لأب.</a:t>
                      </a:r>
                      <a:endParaRPr lang="ar-SA" sz="3200" dirty="0" smtClean="0"/>
                    </a:p>
                  </a:txBody>
                  <a:tcPr/>
                </a:tc>
                <a:tc>
                  <a:txBody>
                    <a:bodyPr/>
                    <a:lstStyle/>
                    <a:p>
                      <a:pPr algn="ctr" rtl="1"/>
                      <a:r>
                        <a:rPr lang="ar-SA" sz="2800" dirty="0" smtClean="0"/>
                        <a:t>3 أخ لأب</a:t>
                      </a:r>
                      <a:endParaRPr lang="en-US" sz="2800" dirty="0"/>
                    </a:p>
                  </a:txBody>
                  <a:tcPr/>
                </a:tc>
                <a:tc rowSpan="3">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1800" dirty="0"/>
                    </a:p>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a:t>ع</a:t>
                      </a:r>
                      <a:endParaRPr lang="ar-SA" sz="3200" dirty="0" smtClean="0"/>
                    </a:p>
                  </a:txBody>
                  <a:tcPr/>
                </a:tc>
              </a:tr>
              <a:tr h="0">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rtl="1"/>
                      <a:r>
                        <a:rPr lang="ar-SA" sz="2800" dirty="0" smtClean="0"/>
                        <a:t>أخت لأب</a:t>
                      </a:r>
                      <a:endParaRPr lang="en-US" sz="2800" dirty="0"/>
                    </a:p>
                  </a:txBody>
                  <a:tcPr/>
                </a:tc>
                <a:tc vMerge="1">
                  <a:txBody>
                    <a:bodyPr/>
                    <a:lstStyle/>
                    <a:p>
                      <a:endParaRPr lang="en-US"/>
                    </a:p>
                  </a:txBody>
                  <a:tcPr/>
                </a:tc>
              </a:tr>
              <a:tr h="781050">
                <a:tc>
                  <a:txBody>
                    <a:bodyPr/>
                    <a:lstStyle/>
                    <a:p>
                      <a:pPr algn="ctr" rtl="1"/>
                      <a:r>
                        <a:rPr lang="ar-SA" sz="1800" dirty="0" smtClean="0"/>
                        <a:t>..........</a:t>
                      </a:r>
                      <a:endParaRPr lang="en-US" dirty="0"/>
                    </a:p>
                  </a:txBody>
                  <a:tcPr/>
                </a:tc>
                <a:tc>
                  <a:txBody>
                    <a:bodyPr/>
                    <a:lstStyle/>
                    <a:p>
                      <a:pPr algn="ctr" rtl="1"/>
                      <a:r>
                        <a:rPr lang="ar-SA" sz="1800" dirty="0" smtClean="0"/>
                        <a:t>..........</a:t>
                      </a:r>
                      <a:endParaRPr lang="en-US" sz="1800" dirty="0"/>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en-US" dirty="0"/>
          </a:p>
        </p:txBody>
      </p:sp>
      <p:sp>
        <p:nvSpPr>
          <p:cNvPr id="3" name="عنصر نائب للمحتوى 2"/>
          <p:cNvSpPr>
            <a:spLocks noGrp="1"/>
          </p:cNvSpPr>
          <p:nvPr>
            <p:ph idx="1"/>
          </p:nvPr>
        </p:nvSpPr>
        <p:spPr/>
        <p:txBody>
          <a:bodyPr/>
          <a:lstStyle/>
          <a:p>
            <a:r>
              <a:rPr lang="ar-SA" sz="800" dirty="0" smtClean="0"/>
              <a:t>.</a:t>
            </a:r>
            <a:endParaRPr lang="en-US" dirty="0"/>
          </a:p>
        </p:txBody>
      </p:sp>
      <p:sp>
        <p:nvSpPr>
          <p:cNvPr id="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7"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8"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9"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0"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8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1"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8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2"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300" b="0" i="0" u="none" strike="noStrike" kern="1200" cap="none" spc="0" normalizeH="0" baseline="0" noProof="0" smtClean="0">
                <a:ln>
                  <a:noFill/>
                </a:ln>
                <a:solidFill>
                  <a:schemeClr val="accent1">
                    <a:lumMod val="75000"/>
                  </a:schemeClr>
                </a:solidFill>
                <a:effectLst/>
                <a:uLnTx/>
                <a:uFillTx/>
                <a:latin typeface="+mj-lt"/>
                <a:ea typeface="+mj-ea"/>
                <a:cs typeface="Arial" charset="0"/>
              </a:rPr>
              <a:t>.</a:t>
            </a:r>
            <a:endParaRPr kumimoji="0" lang="en-US" sz="3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3"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00" b="0" i="0" u="none" strike="noStrike" kern="1200" cap="none" spc="0" normalizeH="0" baseline="0" noProof="0" smtClean="0">
                <a:ln>
                  <a:noFill/>
                </a:ln>
                <a:solidFill>
                  <a:schemeClr val="tx1"/>
                </a:solidFill>
                <a:effectLst/>
                <a:uLnTx/>
                <a:uFillTx/>
                <a:latin typeface="+mn-lt"/>
                <a:ea typeface="+mn-ea"/>
                <a:cs typeface="Arial" charset="0"/>
              </a:rPr>
              <a:t>.</a:t>
            </a:r>
            <a:endParaRPr kumimoji="0" lang="en-US" sz="2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14" name="عنوان 1"/>
          <p:cNvSpPr txBox="1">
            <a:spLocks/>
          </p:cNvSpPr>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تابع-مسائل</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ميراث (الأخت</a:t>
            </a:r>
            <a:r>
              <a:rPr kumimoji="0" lang="ar-SA" sz="4400" b="1" i="0" u="none" strike="noStrike" kern="1200" cap="none" spc="0" normalizeH="0" noProof="0" dirty="0" smtClean="0">
                <a:ln>
                  <a:noFill/>
                </a:ln>
                <a:solidFill>
                  <a:srgbClr val="009900"/>
                </a:solidFill>
                <a:effectLst/>
                <a:uLnTx/>
                <a:uFillTx/>
                <a:latin typeface="+mj-lt"/>
                <a:ea typeface="+mj-ea"/>
                <a:cs typeface="Arial" charset="0"/>
              </a:rPr>
              <a:t> لأب</a:t>
            </a:r>
            <a:r>
              <a:rPr kumimoji="0" lang="ar-SA" sz="4400" b="1" i="0" u="none" strike="noStrike" kern="1200" cap="none" spc="0" normalizeH="0" baseline="0" noProof="0" dirty="0" smtClean="0">
                <a:ln>
                  <a:noFill/>
                </a:ln>
                <a:solidFill>
                  <a:srgbClr val="009900"/>
                </a:solidFill>
                <a:effectLst/>
                <a:uLnTx/>
                <a:uFillTx/>
                <a:latin typeface="+mj-lt"/>
                <a:ea typeface="+mj-ea"/>
                <a:cs typeface="Arial" charset="0"/>
              </a:rPr>
              <a:t>)</a:t>
            </a:r>
            <a:endParaRPr kumimoji="0" lang="en-US"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
        <p:nvSpPr>
          <p:cNvPr id="15" name="عنصر نائب للمحتوى 2"/>
          <p:cNvSpPr txBox="1">
            <a:spLocks/>
          </p:cNvSpPr>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المسألة (6): ماتت</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أم كُلثوم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عن: </a:t>
            </a:r>
            <a:r>
              <a:rPr lang="ar-SA" sz="2800" baseline="0" dirty="0" smtClean="0">
                <a:latin typeface="+mn-lt"/>
                <a:cs typeface="Arial" charset="0"/>
              </a:rPr>
              <a:t>زوج</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وأب وجدّة </a:t>
            </a: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وأخت لأب، وتركت 180</a:t>
            </a:r>
            <a:endParaRPr kumimoji="0" lang="en-US" sz="2800" b="0" i="0" u="none" strike="noStrike" kern="1200" cap="none" spc="0" normalizeH="0" baseline="0" noProof="0" dirty="0" smtClean="0">
              <a:ln>
                <a:noFill/>
              </a:ln>
              <a:solidFill>
                <a:schemeClr val="tx1"/>
              </a:solidFill>
              <a:effectLst/>
              <a:uLnTx/>
              <a:uFillTx/>
              <a:latin typeface="+mn-lt"/>
              <a:ea typeface="+mn-ea"/>
              <a:cs typeface="Arial" charset="0"/>
            </a:endParaRPr>
          </a:p>
        </p:txBody>
      </p:sp>
      <p:graphicFrame>
        <p:nvGraphicFramePr>
          <p:cNvPr id="16" name="جدول 15"/>
          <p:cNvGraphicFramePr>
            <a:graphicFrameLocks noGrp="1"/>
          </p:cNvGraphicFramePr>
          <p:nvPr/>
        </p:nvGraphicFramePr>
        <p:xfrm>
          <a:off x="304800" y="2209800"/>
          <a:ext cx="9220200" cy="4130040"/>
        </p:xfrm>
        <a:graphic>
          <a:graphicData uri="http://schemas.openxmlformats.org/drawingml/2006/table">
            <a:tbl>
              <a:tblPr firstRow="1" bandRow="1">
                <a:tableStyleId>{5C22544A-7EE6-4342-B048-85BDC9FD1C3A}</a:tableStyleId>
              </a:tblPr>
              <a:tblGrid>
                <a:gridCol w="990600"/>
                <a:gridCol w="914400"/>
                <a:gridCol w="4953000"/>
                <a:gridCol w="1371600"/>
                <a:gridCol w="990600"/>
              </a:tblGrid>
              <a:tr h="533400">
                <a:tc>
                  <a:txBody>
                    <a:bodyPr/>
                    <a:lstStyle/>
                    <a:p>
                      <a:pPr algn="ctr" rtl="1"/>
                      <a:r>
                        <a:rPr lang="ar-SA" sz="2400" dirty="0" smtClean="0"/>
                        <a:t>التركة</a:t>
                      </a:r>
                    </a:p>
                    <a:p>
                      <a:pPr algn="ctr" rtl="1"/>
                      <a:r>
                        <a:rPr lang="ar-SA" sz="2400" dirty="0" smtClean="0"/>
                        <a:t>180</a:t>
                      </a:r>
                      <a:endParaRPr lang="en-US" sz="2400" dirty="0"/>
                    </a:p>
                  </a:txBody>
                  <a:tcPr/>
                </a:tc>
                <a:tc>
                  <a:txBody>
                    <a:bodyPr/>
                    <a:lstStyle/>
                    <a:p>
                      <a:pPr algn="ctr" rtl="1"/>
                      <a:r>
                        <a:rPr lang="ar-SA" sz="2400" dirty="0" smtClean="0"/>
                        <a:t>الأصل</a:t>
                      </a:r>
                    </a:p>
                    <a:p>
                      <a:pPr algn="ctr" rtl="1"/>
                      <a:r>
                        <a:rPr lang="ar-SA" sz="2400" dirty="0" smtClean="0"/>
                        <a:t>6</a:t>
                      </a:r>
                      <a:endParaRPr lang="en-US" sz="2400" dirty="0"/>
                    </a:p>
                  </a:txBody>
                  <a:tcPr/>
                </a:tc>
                <a:tc>
                  <a:txBody>
                    <a:bodyPr/>
                    <a:lstStyle/>
                    <a:p>
                      <a:pPr algn="ctr" rtl="1"/>
                      <a:r>
                        <a:rPr lang="ar-SA" sz="2400" dirty="0" smtClean="0"/>
                        <a:t>السبب</a:t>
                      </a:r>
                      <a:endParaRPr lang="en-US" sz="2400" dirty="0"/>
                    </a:p>
                  </a:txBody>
                  <a:tcPr/>
                </a:tc>
                <a:tc>
                  <a:txBody>
                    <a:bodyPr/>
                    <a:lstStyle/>
                    <a:p>
                      <a:pPr algn="ctr" rtl="1"/>
                      <a:r>
                        <a:rPr lang="ar-SA" sz="2400" dirty="0" smtClean="0"/>
                        <a:t>الورثة</a:t>
                      </a:r>
                      <a:endParaRPr lang="en-US" sz="2400" dirty="0"/>
                    </a:p>
                  </a:txBody>
                  <a:tcPr/>
                </a:tc>
                <a:tc>
                  <a:txBody>
                    <a:bodyPr/>
                    <a:lstStyle/>
                    <a:p>
                      <a:pPr algn="ctr" rtl="1"/>
                      <a:r>
                        <a:rPr lang="ar-SA" sz="2400" dirty="0" smtClean="0"/>
                        <a:t>الأنصبة</a:t>
                      </a:r>
                      <a:endParaRPr lang="en-US" sz="2400" dirty="0"/>
                    </a:p>
                  </a:txBody>
                  <a:tcPr/>
                </a:tc>
              </a:tr>
              <a:tr h="685800">
                <a:tc>
                  <a:txBody>
                    <a:bodyPr/>
                    <a:lstStyle/>
                    <a:p>
                      <a:pPr algn="ctr" rtl="1"/>
                      <a:r>
                        <a:rPr lang="ar-SA" dirty="0" smtClean="0"/>
                        <a:t>........</a:t>
                      </a:r>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dirty="0" smtClean="0"/>
                        <a:t>......................................</a:t>
                      </a:r>
                      <a:endParaRPr lang="en-US" dirty="0"/>
                    </a:p>
                  </a:txBody>
                  <a:tcPr/>
                </a:tc>
                <a:tc>
                  <a:txBody>
                    <a:bodyPr/>
                    <a:lstStyle/>
                    <a:p>
                      <a:pPr algn="ctr" rtl="1"/>
                      <a:r>
                        <a:rPr lang="ar-SA" sz="2800" dirty="0" smtClean="0"/>
                        <a:t>زوج</a:t>
                      </a:r>
                      <a:endParaRPr lang="en-US" sz="2800" dirty="0"/>
                    </a:p>
                  </a:txBody>
                  <a:tcPr/>
                </a:tc>
                <a:tc>
                  <a:txBody>
                    <a:bodyPr/>
                    <a:lstStyle/>
                    <a:p>
                      <a:pPr algn="ctr" rtl="1"/>
                      <a:r>
                        <a:rPr lang="ar-SA" sz="1800" dirty="0" smtClean="0"/>
                        <a:t>........</a:t>
                      </a:r>
                      <a:endParaRPr lang="en-US" sz="1800" dirty="0"/>
                    </a:p>
                  </a:txBody>
                  <a:tcPr/>
                </a:tc>
              </a:tr>
              <a:tr h="8382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sz="2800" dirty="0" smtClean="0"/>
                        <a:t>فرضاً بنص الكتاب.</a:t>
                      </a:r>
                      <a:endParaRPr lang="en-US" sz="2800" dirty="0"/>
                    </a:p>
                  </a:txBody>
                  <a:tcPr/>
                </a:tc>
                <a:tc>
                  <a:txBody>
                    <a:bodyPr/>
                    <a:lstStyle/>
                    <a:p>
                      <a:pPr algn="ctr" rtl="1"/>
                      <a:r>
                        <a:rPr lang="ar-SA" sz="2800" dirty="0" smtClean="0"/>
                        <a:t>أب</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8382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algn="r" rtl="1"/>
                      <a:r>
                        <a:rPr lang="ar-SA" sz="2800" dirty="0" smtClean="0"/>
                        <a:t>لوجود </a:t>
                      </a:r>
                      <a:r>
                        <a:rPr lang="ar-SA" dirty="0" smtClean="0"/>
                        <a:t>.....................................</a:t>
                      </a:r>
                      <a:endParaRPr lang="en-US" dirty="0"/>
                    </a:p>
                  </a:txBody>
                  <a:tcPr/>
                </a:tc>
                <a:tc>
                  <a:txBody>
                    <a:bodyPr/>
                    <a:lstStyle/>
                    <a:p>
                      <a:pPr algn="ctr" rtl="1"/>
                      <a:r>
                        <a:rPr lang="ar-SA" sz="2800" dirty="0" smtClean="0"/>
                        <a:t>جدّة</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r h="7620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endParaRPr lang="en-US" dirty="0" smtClean="0"/>
                    </a:p>
                    <a:p>
                      <a:pPr algn="ctr" rtl="1"/>
                      <a:endParaRPr lang="en-US"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لانفراده،</a:t>
                      </a:r>
                      <a:r>
                        <a:rPr lang="ar-SA" sz="2800" baseline="0" dirty="0" smtClean="0"/>
                        <a:t> </a:t>
                      </a:r>
                      <a:r>
                        <a:rPr lang="ar-SA" sz="2800" dirty="0" smtClean="0"/>
                        <a:t>وعدم</a:t>
                      </a:r>
                      <a:r>
                        <a:rPr lang="ar-SA" sz="1800" dirty="0" smtClean="0"/>
                        <a:t>.............................................</a:t>
                      </a:r>
                      <a:r>
                        <a:rPr lang="ar-SA" sz="1800" baseline="0" dirty="0" smtClean="0"/>
                        <a:t> </a:t>
                      </a:r>
                      <a:r>
                        <a:rPr lang="ar-SA" sz="1800" dirty="0" smtClean="0"/>
                        <a:t> </a:t>
                      </a:r>
                    </a:p>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smtClean="0"/>
                        <a:t>وعدم</a:t>
                      </a:r>
                      <a:r>
                        <a:rPr lang="ar-SA" sz="1800" dirty="0" smtClean="0"/>
                        <a:t> ............................................................</a:t>
                      </a:r>
                    </a:p>
                  </a:txBody>
                  <a:tcPr/>
                </a:tc>
                <a:tc>
                  <a:txBody>
                    <a:bodyPr/>
                    <a:lstStyle/>
                    <a:p>
                      <a:pPr algn="ctr" rtl="1"/>
                      <a:r>
                        <a:rPr lang="ar-SA" sz="2800" dirty="0" smtClean="0"/>
                        <a:t>أخ</a:t>
                      </a:r>
                      <a:r>
                        <a:rPr lang="ar-SA" sz="2800" baseline="0" dirty="0" smtClean="0"/>
                        <a:t>ت لأب</a:t>
                      </a:r>
                      <a:endParaRPr lang="en-US"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a:t>
                      </a:r>
                      <a:endParaRPr lang="en-US" sz="1800" dirty="0" smtClean="0"/>
                    </a:p>
                    <a:p>
                      <a:pPr algn="ctr" rtl="1"/>
                      <a:endParaRPr lang="en-US" sz="1800" dirty="0"/>
                    </a:p>
                  </a:txBody>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1589</TotalTime>
  <Words>830</Words>
  <Application>Microsoft Office PowerPoint</Application>
  <PresentationFormat>A4 Paper (210x297 mm)‎</PresentationFormat>
  <Paragraphs>411</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العاشرة</vt:lpstr>
      <vt:lpstr>الشريحة 3</vt:lpstr>
      <vt:lpstr>تابع-ميراث (الأخت الشقيقة)</vt:lpstr>
      <vt:lpstr>أدلّة-ميراث (الأخت الشقيقة)</vt:lpstr>
      <vt:lpstr>تابع-أدلّة ميراث (الأخت الشقيقة)</vt:lpstr>
      <vt:lpstr>مسائل-ميراث (الأخت الشقيقة)</vt:lpstr>
      <vt:lpstr>.</vt:lpstr>
      <vt:lpstr>.</vt:lpstr>
      <vt:lpstr>.</vt:lpstr>
      <vt:lpstr>.</vt:lpstr>
      <vt:lpstr>ميراث (الأخت لأب)</vt:lpstr>
      <vt:lpstr>تابع-ميراث (الأخت لأب)</vt:lpstr>
      <vt:lpstr>أدلة-ميراث (الأخت لأب)</vt:lpstr>
      <vt:lpstr>تابع-أدلة ميراث (الأخت لأب)</vt:lpstr>
      <vt:lpstr>.</vt:lpstr>
      <vt:lpstr>.</vt:lpstr>
      <vt:lpstr>.</vt:lpstr>
      <vt:lpstr>.</vt:lpstr>
      <vt:lpstr>.</vt:lpstr>
      <vt:lpstr>.</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113</cp:revision>
  <dcterms:created xsi:type="dcterms:W3CDTF">2009-10-14T19:14:34Z</dcterms:created>
  <dcterms:modified xsi:type="dcterms:W3CDTF">2011-10-10T04:55:05Z</dcterms:modified>
</cp:coreProperties>
</file>