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66" r:id="rId3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1512"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743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FF0000"/>
                </a:solidFill>
                <a:latin typeface="AYM Wadiy S_U normal."/>
                <a:cs typeface="Times New Roman" pitchFamily="18" charset="0"/>
              </a:rPr>
              <a:t>فقه المواريث (1)</a:t>
            </a:r>
          </a:p>
          <a:p>
            <a:pPr algn="ctr"/>
            <a:endParaRPr lang="en-US" sz="2800" b="1" dirty="0">
              <a:solidFill>
                <a:srgbClr val="7F7F7F"/>
              </a:solidFill>
              <a:latin typeface="Calibri" pitchFamily="34" charset="0"/>
            </a:endParaRPr>
          </a:p>
          <a:p>
            <a:pPr algn="ctr"/>
            <a:r>
              <a:rPr lang="ar-SA" sz="2800" b="1" dirty="0" smtClean="0">
                <a:solidFill>
                  <a:srgbClr val="0070C0"/>
                </a:solidFill>
                <a:latin typeface="AYM Wadiy S_U normal."/>
                <a:cs typeface="Times New Roman" pitchFamily="18" charset="0"/>
              </a:rPr>
              <a:t>د. منير عبد الله خضير</a:t>
            </a:r>
            <a:endParaRPr lang="ar-SA" sz="2800" b="1" dirty="0">
              <a:solidFill>
                <a:srgbClr val="0070C0"/>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الحادية عشرة</a:t>
            </a:r>
            <a:endParaRPr lang="en-US" spc="-150" dirty="0" smtClean="0">
              <a:solidFill>
                <a:srgbClr val="376092"/>
              </a:solidFill>
              <a:latin typeface="ae_AlMateen" pitchFamily="2" charset="-78"/>
              <a:cs typeface="ae_AlMateen" pitchFamily="2" charset="-78"/>
            </a:endParaRPr>
          </a:p>
        </p:txBody>
      </p:sp>
      <p:sp>
        <p:nvSpPr>
          <p:cNvPr id="3" name="Rectangle 2"/>
          <p:cNvSpPr/>
          <p:nvPr/>
        </p:nvSpPr>
        <p:spPr>
          <a:xfrm>
            <a:off x="1524000" y="4038600"/>
            <a:ext cx="6705600" cy="1077218"/>
          </a:xfrm>
          <a:prstGeom prst="rect">
            <a:avLst/>
          </a:prstGeom>
        </p:spPr>
        <p:txBody>
          <a:bodyPr wrap="square">
            <a:spAutoFit/>
          </a:bodyPr>
          <a:lstStyle/>
          <a:p>
            <a:pPr algn="ctr"/>
            <a:r>
              <a:rPr lang="ar-SA" sz="3200" b="1" dirty="0" smtClean="0">
                <a:solidFill>
                  <a:srgbClr val="FF0000"/>
                </a:solidFill>
              </a:rPr>
              <a:t/>
            </a:r>
            <a:br>
              <a:rPr lang="ar-SA" sz="3200" b="1" dirty="0" smtClean="0">
                <a:solidFill>
                  <a:srgbClr val="FF0000"/>
                </a:solidFill>
              </a:rPr>
            </a:br>
            <a:r>
              <a:rPr lang="ar-SA" sz="3200" b="1" dirty="0" smtClean="0">
                <a:solidFill>
                  <a:srgbClr val="009900"/>
                </a:solidFill>
              </a:rPr>
              <a:t>الإرث بالتعصيب</a:t>
            </a: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t>.</a:t>
            </a:r>
            <a:endParaRPr lang="en-US" dirty="0"/>
          </a:p>
        </p:txBody>
      </p:sp>
      <p:sp>
        <p:nvSpPr>
          <p:cNvPr id="3" name="عنصر نائب للمحتوى 2"/>
          <p:cNvSpPr>
            <a:spLocks noGrp="1"/>
          </p:cNvSpPr>
          <p:nvPr>
            <p:ph idx="1"/>
          </p:nvPr>
        </p:nvSpPr>
        <p:spPr/>
        <p:txBody>
          <a:bodyPr/>
          <a:lstStyle/>
          <a:p>
            <a:pPr algn="just" rtl="1"/>
            <a:r>
              <a:rPr lang="ar-SA" sz="3600" b="1" dirty="0" smtClean="0"/>
              <a:t>		تعريف التعصيب لغة واصطلاحاً:</a:t>
            </a:r>
            <a:endParaRPr lang="en-US" sz="3600" b="1" dirty="0" smtClean="0"/>
          </a:p>
          <a:p>
            <a:pPr algn="just" rtl="1"/>
            <a:r>
              <a:rPr lang="ar-SA" sz="3600" b="1" dirty="0" smtClean="0"/>
              <a:t>التعصيب لغة: </a:t>
            </a:r>
            <a:r>
              <a:rPr lang="ar-SA" sz="3600" dirty="0" smtClean="0"/>
              <a:t>مشتق من عَصَبة الشخص، وهم قرابته من الذكور، كابنه وأبيه، والعصبة جمع، وتُطلق على الواحد، لأنه يقوم مقام الجماعة في إحراز كل المال.</a:t>
            </a:r>
            <a:endParaRPr lang="en-US" sz="3600" b="1" dirty="0" smtClean="0"/>
          </a:p>
          <a:p>
            <a:pPr algn="just" rtl="1"/>
            <a:r>
              <a:rPr lang="ar-SA" sz="3600" b="1" dirty="0" smtClean="0"/>
              <a:t>واصطلاحاً:</a:t>
            </a:r>
            <a:r>
              <a:rPr lang="ar-SA" sz="3600" dirty="0" smtClean="0"/>
              <a:t> العصبة كل مَن يحوز التركة إذا انفرد </a:t>
            </a:r>
            <a:r>
              <a:rPr lang="ar-SA" sz="3600" dirty="0" err="1" smtClean="0"/>
              <a:t>بها</a:t>
            </a:r>
            <a:r>
              <a:rPr lang="ar-SA" sz="3600" dirty="0" smtClean="0"/>
              <a:t>، أو يأخذ ما أبقاه أصحاب الفروض، وإذا لم يبقَ عنهم شيء، فلا يرث شيئاً.</a:t>
            </a:r>
            <a:endParaRPr lang="en-US" sz="3600" b="1"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أدلة الإرث بالتعصيب</a:t>
            </a:r>
            <a:endParaRPr lang="en-US" dirty="0"/>
          </a:p>
        </p:txBody>
      </p:sp>
      <p:sp>
        <p:nvSpPr>
          <p:cNvPr id="6146" name="Rectangle 2"/>
          <p:cNvSpPr>
            <a:spLocks noGrp="1" noChangeArrowheads="1"/>
          </p:cNvSpPr>
          <p:nvPr>
            <p:ph idx="1"/>
          </p:nvPr>
        </p:nvSpPr>
        <p:spPr bwMode="auto">
          <a:xfrm>
            <a:off x="304800" y="1600200"/>
            <a:ext cx="927627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أولاً-من القرآن الكريم: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قال تعالى: </a:t>
            </a:r>
            <a:r>
              <a:rPr kumimoji="0" lang="ar-SA" b="1" i="0" u="none"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(يوصيكم الله في أولادكم للذكر مثل حظ الأنثيين فإن كنّ نساء فوق اثنتين فلهنّ ثلثا ما ترك...).</a:t>
            </a:r>
            <a:r>
              <a:rPr kumimoji="0" lang="ar-SA" b="0" i="0" u="none"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 (النساء 11).</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وقال: </a:t>
            </a:r>
            <a:r>
              <a:rPr kumimoji="0" lang="ar-SA" b="1" i="0" u="none"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(وإن كانوا إخوة رجالاً ونساءً فللذكر مثل حظ الأنثيين).</a:t>
            </a:r>
            <a:r>
              <a:rPr kumimoji="0" lang="ar-SA" b="0" i="0" u="none"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 (النساء:176).</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	ومن هاتين الآيتين الكريمتين، </a:t>
            </a:r>
            <a:r>
              <a:rPr kumimoji="0" lang="ar-SA" b="1" i="0" u="none"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يتبيّن لنا ما يلي:</a:t>
            </a:r>
            <a:endParaRPr kumimoji="0" lang="en-US"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1-نصيب الذكر إلى الأنثى ونسبتهما في </a:t>
            </a:r>
            <a:r>
              <a:rPr kumimoji="0" lang="ar-SA" b="1" i="0" u="sng"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التعصيب.</a:t>
            </a:r>
            <a:endParaRPr kumimoji="0" lang="en-US" b="1" i="0" u="sng" strike="noStrike" cap="none" normalizeH="0" baseline="0" dirty="0" smtClean="0">
              <a:ln>
                <a:noFill/>
              </a:ln>
              <a:solidFill>
                <a:schemeClr val="tx1"/>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2-وأنَّ الأولاد يأخذون الباقي بعد فرائض الأب والأم، </a:t>
            </a:r>
            <a:r>
              <a:rPr kumimoji="0" lang="ar-SA" b="1" i="0" u="sng"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تعصيباً.</a:t>
            </a:r>
            <a:endParaRPr kumimoji="0" lang="en-US" b="1" i="0" u="sng" strike="noStrike" cap="none" normalizeH="0" baseline="0" dirty="0" smtClean="0">
              <a:ln>
                <a:noFill/>
              </a:ln>
              <a:solidFill>
                <a:schemeClr val="tx1"/>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3-وأنَّ الأنثى صاحبة الفرض، تصبح </a:t>
            </a:r>
            <a:r>
              <a:rPr kumimoji="0" lang="ar-SA" b="1" i="0" u="sng"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عصبة</a:t>
            </a:r>
            <a:r>
              <a:rPr kumimoji="0" lang="ar-SA" b="0" i="0" u="none"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 بأخيها.</a:t>
            </a:r>
            <a:endParaRPr kumimoji="0" lang="ar-SA"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تابع-أدلة الإرث بالتعصيب</a:t>
            </a:r>
            <a:endParaRPr lang="en-US" dirty="0"/>
          </a:p>
        </p:txBody>
      </p:sp>
      <p:sp>
        <p:nvSpPr>
          <p:cNvPr id="3" name="عنصر نائب للمحتوى 2"/>
          <p:cNvSpPr>
            <a:spLocks noGrp="1"/>
          </p:cNvSpPr>
          <p:nvPr>
            <p:ph idx="1"/>
          </p:nvPr>
        </p:nvSpPr>
        <p:spPr/>
        <p:txBody>
          <a:bodyPr/>
          <a:lstStyle/>
          <a:p>
            <a:pPr rtl="1"/>
            <a:r>
              <a:rPr lang="ar-SA" b="1" dirty="0" smtClean="0"/>
              <a:t>ثانياً-من السنّة الشريفة: </a:t>
            </a:r>
            <a:endParaRPr lang="en-US" b="1" dirty="0" smtClean="0"/>
          </a:p>
          <a:p>
            <a:pPr rtl="1"/>
            <a:r>
              <a:rPr lang="ar-SA" dirty="0" smtClean="0"/>
              <a:t>1-</a:t>
            </a:r>
            <a:r>
              <a:rPr lang="ar-SA" b="1" dirty="0" smtClean="0"/>
              <a:t>(ألحقوا الفرائض بأهلها، فما بقي، فلأولى رجل ذكر).</a:t>
            </a:r>
            <a:r>
              <a:rPr lang="ar-AE" dirty="0" smtClean="0"/>
              <a:t> </a:t>
            </a:r>
            <a:r>
              <a:rPr lang="ar-SA" sz="2000" dirty="0" smtClean="0"/>
              <a:t>(</a:t>
            </a:r>
            <a:r>
              <a:rPr lang="ar-AE" sz="2000" dirty="0" smtClean="0"/>
              <a:t>البخاري</a:t>
            </a:r>
            <a:r>
              <a:rPr lang="ar-SA" sz="2000" dirty="0" smtClean="0"/>
              <a:t> ومسلم)</a:t>
            </a:r>
            <a:r>
              <a:rPr lang="ar-AE" sz="2000" dirty="0" smtClean="0"/>
              <a:t> </a:t>
            </a:r>
            <a:endParaRPr lang="en-US" sz="2000" b="1" dirty="0" smtClean="0"/>
          </a:p>
          <a:p>
            <a:pPr rtl="1"/>
            <a:r>
              <a:rPr lang="ar-SA" dirty="0" smtClean="0"/>
              <a:t>	ومن هذا الحديث الشريف ، يتبيّن لنا ما يلي:</a:t>
            </a:r>
            <a:endParaRPr lang="en-US" b="1" dirty="0" smtClean="0"/>
          </a:p>
          <a:p>
            <a:pPr rtl="1"/>
            <a:r>
              <a:rPr lang="ar-SA" dirty="0" smtClean="0"/>
              <a:t>آ-أنَّ الأولوية تكون بعصبة القرابة النسبية، وهم الذكور.</a:t>
            </a:r>
            <a:endParaRPr lang="en-US" b="1" dirty="0" smtClean="0"/>
          </a:p>
          <a:p>
            <a:pPr rtl="1"/>
            <a:r>
              <a:rPr lang="ar-SA" dirty="0" smtClean="0"/>
              <a:t>ب-أنه إذا تعددت </a:t>
            </a:r>
            <a:r>
              <a:rPr lang="ar-SA" dirty="0" err="1" smtClean="0"/>
              <a:t>العصبات</a:t>
            </a:r>
            <a:r>
              <a:rPr lang="ar-SA" dirty="0" smtClean="0"/>
              <a:t>، يكون الترجيح بالدرجة، أو بقوة القرابة. ولم يبيّن الحديث الترجيح بالجهة، فقد عُلم ذلك من أدلة أخرى.</a:t>
            </a:r>
            <a:endParaRPr lang="en-US" b="1" dirty="0" smtClean="0"/>
          </a:p>
          <a:p>
            <a:pPr rtl="1"/>
            <a:r>
              <a:rPr lang="ar-SA" dirty="0" smtClean="0"/>
              <a:t>2-قول النبيّ-</a:t>
            </a:r>
            <a:r>
              <a:rPr lang="ar-SA" sz="2000" dirty="0" smtClean="0"/>
              <a:t>صلى الله عليه وسلم-</a:t>
            </a:r>
            <a:r>
              <a:rPr lang="ar-SA" dirty="0" smtClean="0"/>
              <a:t>:</a:t>
            </a:r>
            <a:r>
              <a:rPr lang="ar-SA" b="1" dirty="0" smtClean="0"/>
              <a:t> (اجعلوا الأخوات مع البنات عصبة).</a:t>
            </a:r>
            <a:endParaRPr lang="en-US" b="1" dirty="0" smtClean="0"/>
          </a:p>
          <a:p>
            <a:pPr rtl="1"/>
            <a:r>
              <a:rPr lang="ar-SA" dirty="0" smtClean="0"/>
              <a:t>3-قضاء النبيّ</a:t>
            </a:r>
            <a:r>
              <a:rPr lang="ar-SA" sz="1800" dirty="0" smtClean="0"/>
              <a:t>-صلى الله عليه وسلم-(</a:t>
            </a:r>
            <a:r>
              <a:rPr lang="ar-SA" b="1" dirty="0" smtClean="0"/>
              <a:t>بجعل الأخوات مع البنات عصبة).</a:t>
            </a:r>
            <a:r>
              <a:rPr lang="ar-SA" sz="2000" dirty="0" smtClean="0"/>
              <a:t>(</a:t>
            </a:r>
            <a:r>
              <a:rPr lang="ar-AE" sz="2000" dirty="0" smtClean="0"/>
              <a:t>البخاري</a:t>
            </a:r>
            <a:r>
              <a:rPr lang="ar-SA" sz="2000" dirty="0" smtClean="0"/>
              <a:t>)</a:t>
            </a:r>
            <a:r>
              <a:rPr lang="ar-AE" sz="2000" dirty="0" smtClean="0"/>
              <a:t> </a:t>
            </a:r>
            <a:endParaRPr lang="en-US" sz="2000" b="1" dirty="0" smtClean="0"/>
          </a:p>
          <a:p>
            <a:pPr algn="just"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 العصبة نوعان؛ سببيّة ونسبيّة</a:t>
            </a:r>
            <a:endParaRPr lang="en-US" dirty="0"/>
          </a:p>
        </p:txBody>
      </p:sp>
      <p:sp>
        <p:nvSpPr>
          <p:cNvPr id="3" name="عنصر نائب للمحتوى 2"/>
          <p:cNvSpPr>
            <a:spLocks noGrp="1"/>
          </p:cNvSpPr>
          <p:nvPr>
            <p:ph idx="1"/>
          </p:nvPr>
        </p:nvSpPr>
        <p:spPr/>
        <p:txBody>
          <a:bodyPr/>
          <a:lstStyle/>
          <a:p>
            <a:pPr algn="just" rtl="1"/>
            <a:r>
              <a:rPr lang="ar-SA" b="1" dirty="0" smtClean="0"/>
              <a:t>	1-العصبة السببية:</a:t>
            </a:r>
            <a:r>
              <a:rPr lang="ar-SA" dirty="0" smtClean="0"/>
              <a:t> </a:t>
            </a:r>
          </a:p>
          <a:p>
            <a:pPr algn="just" rtl="1"/>
            <a:r>
              <a:rPr lang="ar-SA" dirty="0" smtClean="0"/>
              <a:t>هم عصبة المعتِق، فهم يرثون الرقيق المعتَق، إن لم يكن له وارث، سواء كان السيد ذكراً أو أنثى.</a:t>
            </a:r>
            <a:endParaRPr lang="en-US" b="1" dirty="0" smtClean="0"/>
          </a:p>
          <a:p>
            <a:pPr algn="just" rtl="1"/>
            <a:r>
              <a:rPr lang="ar-SA" dirty="0" smtClean="0"/>
              <a:t>	-ولا تكون الأنثى عصبة بنفسها إلا (المعتِقة).</a:t>
            </a:r>
            <a:endParaRPr lang="en-US" b="1" dirty="0" smtClean="0"/>
          </a:p>
          <a:p>
            <a:pPr algn="just" rtl="1"/>
            <a:r>
              <a:rPr lang="ar-SA" b="1" dirty="0" smtClean="0"/>
              <a:t>	2-العصبة النسبية: </a:t>
            </a:r>
          </a:p>
          <a:p>
            <a:pPr algn="just" rtl="1"/>
            <a:r>
              <a:rPr lang="ar-SA" dirty="0" smtClean="0"/>
              <a:t>هم أقارب الميت الذكور، الذين ليس بينهم وبين الميت أنثى، كالابن وابن الابن والأب والجد الصحيح والأخ والعم، ومن ينزلون منزلتهم، كالبنت مع أخيها، أو مَن يلحق بهم، كالأخت مع البنت.</a:t>
            </a:r>
            <a:endParaRPr lang="en-US" b="1"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 ترتيب </a:t>
            </a:r>
            <a:r>
              <a:rPr lang="ar-SA" b="1" dirty="0" err="1" smtClean="0">
                <a:solidFill>
                  <a:srgbClr val="009900"/>
                </a:solidFill>
              </a:rPr>
              <a:t>العصبات</a:t>
            </a:r>
            <a:r>
              <a:rPr lang="ar-SA" b="1" dirty="0" smtClean="0">
                <a:solidFill>
                  <a:srgbClr val="009900"/>
                </a:solidFill>
              </a:rPr>
              <a:t> الذكور </a:t>
            </a:r>
            <a:endParaRPr lang="en-US" dirty="0"/>
          </a:p>
        </p:txBody>
      </p:sp>
      <p:sp>
        <p:nvSpPr>
          <p:cNvPr id="3" name="عنصر نائب للمحتوى 2"/>
          <p:cNvSpPr>
            <a:spLocks noGrp="1"/>
          </p:cNvSpPr>
          <p:nvPr>
            <p:ph idx="1"/>
          </p:nvPr>
        </p:nvSpPr>
        <p:spPr/>
        <p:txBody>
          <a:bodyPr/>
          <a:lstStyle/>
          <a:p>
            <a:pPr rtl="1"/>
            <a:r>
              <a:rPr lang="ar-SA" b="1" dirty="0" smtClean="0"/>
              <a:t>	1-ارجع إلى قول </a:t>
            </a:r>
            <a:r>
              <a:rPr lang="ar-SA" b="1" dirty="0" err="1" smtClean="0"/>
              <a:t>الرحبي</a:t>
            </a:r>
            <a:r>
              <a:rPr lang="ar-SA" b="1" dirty="0" smtClean="0"/>
              <a:t>:</a:t>
            </a:r>
            <a:endParaRPr lang="en-US" b="1" dirty="0" smtClean="0"/>
          </a:p>
          <a:p>
            <a:pPr rtl="1"/>
            <a:r>
              <a:rPr lang="ar-SA" dirty="0" smtClean="0"/>
              <a:t>الوارثون من الرجال عشرة       أسماؤهم معروفة مشتهرة</a:t>
            </a:r>
          </a:p>
          <a:p>
            <a:pPr rtl="1"/>
            <a:r>
              <a:rPr lang="ar-SA" dirty="0" smtClean="0"/>
              <a:t>	2</a:t>
            </a:r>
            <a:r>
              <a:rPr lang="ar-SA" b="1" dirty="0" smtClean="0"/>
              <a:t>-كم عدد جهات </a:t>
            </a:r>
            <a:r>
              <a:rPr lang="ar-SA" b="1" dirty="0" err="1" smtClean="0"/>
              <a:t>العصبات</a:t>
            </a:r>
            <a:r>
              <a:rPr lang="ar-SA" b="1" dirty="0" smtClean="0"/>
              <a:t> التي ذكرها </a:t>
            </a:r>
            <a:r>
              <a:rPr lang="ar-SA" b="1" dirty="0" err="1" smtClean="0"/>
              <a:t>الرحبي</a:t>
            </a:r>
            <a:r>
              <a:rPr lang="ar-SA" b="1" dirty="0" smtClean="0"/>
              <a:t>؟ اذكرها. </a:t>
            </a:r>
          </a:p>
          <a:p>
            <a:pPr rtl="1"/>
            <a:r>
              <a:rPr lang="ar-SA" sz="1800" b="1" dirty="0" smtClean="0"/>
              <a:t>...........................................................................................................................</a:t>
            </a:r>
            <a:endParaRPr lang="en-US" sz="1800" b="1" dirty="0" smtClean="0"/>
          </a:p>
          <a:p>
            <a:pPr rtl="1"/>
            <a:r>
              <a:rPr lang="ar-SA" dirty="0" smtClean="0"/>
              <a:t>	3</a:t>
            </a:r>
            <a:r>
              <a:rPr lang="ar-SA" b="1" dirty="0" smtClean="0"/>
              <a:t>-اكتب عشرة </a:t>
            </a:r>
            <a:r>
              <a:rPr lang="ar-SA" b="1" dirty="0" err="1" smtClean="0"/>
              <a:t>عصبات</a:t>
            </a:r>
            <a:r>
              <a:rPr lang="ar-SA" b="1" dirty="0" smtClean="0"/>
              <a:t> (ذكوراً) بالترتيب</a:t>
            </a:r>
            <a:r>
              <a:rPr lang="ar-SA" dirty="0" smtClean="0"/>
              <a:t>.</a:t>
            </a:r>
            <a:endParaRPr lang="en-US" b="1" dirty="0" smtClean="0"/>
          </a:p>
          <a:p>
            <a:pPr rtl="1"/>
            <a:r>
              <a:rPr lang="ar-SA" dirty="0" smtClean="0"/>
              <a:t>	-الابن -              -             -              -</a:t>
            </a:r>
          </a:p>
          <a:p>
            <a:pPr rtl="1"/>
            <a:r>
              <a:rPr lang="ar-SA" dirty="0" smtClean="0"/>
              <a:t>          -              -              -              - </a:t>
            </a:r>
          </a:p>
          <a:p>
            <a:pPr rtl="1"/>
            <a:r>
              <a:rPr lang="ar-SA" dirty="0" smtClean="0"/>
              <a:t>          -              -              -              - </a:t>
            </a:r>
          </a:p>
          <a:p>
            <a:pPr rtl="1"/>
            <a:r>
              <a:rPr lang="ar-SA" dirty="0" smtClean="0"/>
              <a:t>       </a:t>
            </a:r>
            <a:endParaRPr lang="en-US" b="1"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 أقسام العصبة  النسبية ثلاثة </a:t>
            </a:r>
            <a:endParaRPr lang="en-US" dirty="0"/>
          </a:p>
        </p:txBody>
      </p:sp>
      <p:sp>
        <p:nvSpPr>
          <p:cNvPr id="3" name="عنصر نائب للمحتوى 2"/>
          <p:cNvSpPr>
            <a:spLocks noGrp="1"/>
          </p:cNvSpPr>
          <p:nvPr>
            <p:ph idx="1"/>
          </p:nvPr>
        </p:nvSpPr>
        <p:spPr/>
        <p:txBody>
          <a:bodyPr/>
          <a:lstStyle/>
          <a:p>
            <a:pPr algn="just" rtl="1"/>
            <a:r>
              <a:rPr lang="ar-SA" dirty="0" smtClean="0"/>
              <a:t>1-العصبة بنفسه      2-العصبة بغيره.      3-العصبة مع غيره.</a:t>
            </a:r>
          </a:p>
          <a:p>
            <a:pPr algn="ctr" rtl="1"/>
            <a:endParaRPr lang="ar-SA" b="1" dirty="0" smtClean="0"/>
          </a:p>
          <a:p>
            <a:pPr algn="ctr" rtl="1"/>
            <a:r>
              <a:rPr lang="ar-SA" b="1" dirty="0" smtClean="0"/>
              <a:t>أولاً-العصبة بنفسه</a:t>
            </a:r>
            <a:endParaRPr lang="en-US" b="1" dirty="0" smtClean="0"/>
          </a:p>
          <a:p>
            <a:pPr algn="just" rtl="1"/>
            <a:r>
              <a:rPr lang="ar-SA" b="1" dirty="0" smtClean="0"/>
              <a:t>		تعريفه:</a:t>
            </a:r>
            <a:r>
              <a:rPr lang="ar-SA" dirty="0" smtClean="0"/>
              <a:t> </a:t>
            </a:r>
          </a:p>
          <a:p>
            <a:pPr algn="just" rtl="1"/>
            <a:r>
              <a:rPr lang="ar-SA" dirty="0" smtClean="0"/>
              <a:t>هو كل ذكر، ذي نسب، ليس بينه وبين الميت أنثى. </a:t>
            </a:r>
            <a:endParaRPr lang="en-US" b="1" dirty="0" smtClean="0"/>
          </a:p>
          <a:p>
            <a:pPr algn="just" rtl="1"/>
            <a:r>
              <a:rPr lang="ar-SA" dirty="0" smtClean="0"/>
              <a:t>(أي جميع الذكور، عدا الزوج والأخ لأم). </a:t>
            </a:r>
            <a:endParaRPr lang="en-US" b="1" dirty="0" smtClean="0"/>
          </a:p>
          <a:p>
            <a:pPr algn="just" rtl="1"/>
            <a:r>
              <a:rPr lang="ar-SA" dirty="0" smtClean="0"/>
              <a:t>	وهم </a:t>
            </a:r>
            <a:r>
              <a:rPr lang="ar-SA" b="1" dirty="0" smtClean="0"/>
              <a:t>أربع جهات،</a:t>
            </a:r>
            <a:r>
              <a:rPr lang="ar-SA" dirty="0" smtClean="0"/>
              <a:t> على الترتيب التالي:</a:t>
            </a:r>
            <a:endParaRPr lang="en-US" b="1" dirty="0" smtClean="0"/>
          </a:p>
          <a:p>
            <a:pPr algn="just" rtl="1"/>
            <a:endParaRPr lang="en-US" b="1"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 أربع جهات للعصبة </a:t>
            </a:r>
            <a:endParaRPr lang="en-US" dirty="0"/>
          </a:p>
        </p:txBody>
      </p:sp>
      <p:sp>
        <p:nvSpPr>
          <p:cNvPr id="3" name="عنصر نائب للمحتوى 2"/>
          <p:cNvSpPr>
            <a:spLocks noGrp="1"/>
          </p:cNvSpPr>
          <p:nvPr>
            <p:ph idx="1"/>
          </p:nvPr>
        </p:nvSpPr>
        <p:spPr/>
        <p:txBody>
          <a:bodyPr/>
          <a:lstStyle/>
          <a:p>
            <a:pPr rtl="1"/>
            <a:r>
              <a:rPr lang="ar-SA" b="1" dirty="0" smtClean="0"/>
              <a:t>1-جهة البنوة:</a:t>
            </a:r>
            <a:r>
              <a:rPr lang="ar-SA" dirty="0" smtClean="0"/>
              <a:t> كالابن وابن الابن، مهما نزلا.</a:t>
            </a:r>
            <a:endParaRPr lang="en-US" b="1" dirty="0" smtClean="0"/>
          </a:p>
          <a:p>
            <a:pPr rtl="1"/>
            <a:r>
              <a:rPr lang="ar-SA" b="1" dirty="0" smtClean="0"/>
              <a:t>2-جهة الأبوة:</a:t>
            </a:r>
            <a:r>
              <a:rPr lang="ar-SA" dirty="0" smtClean="0"/>
              <a:t> كالأب والجد الصحيح، وإن علا.</a:t>
            </a:r>
            <a:endParaRPr lang="en-US" b="1" dirty="0" smtClean="0"/>
          </a:p>
          <a:p>
            <a:pPr rtl="1"/>
            <a:r>
              <a:rPr lang="ar-SA" b="1" dirty="0" smtClean="0"/>
              <a:t>3-جهة الأخوة:</a:t>
            </a:r>
            <a:r>
              <a:rPr lang="ar-SA" dirty="0" smtClean="0"/>
              <a:t> كالأخ الشقيق، أو لأب، وابن الأخ الشقيق، أو لأب، وأبنائهم، ممن لا تتوسط بينهم أنثى.</a:t>
            </a:r>
            <a:endParaRPr lang="en-US" b="1" dirty="0" smtClean="0"/>
          </a:p>
          <a:p>
            <a:pPr rtl="1"/>
            <a:r>
              <a:rPr lang="ar-SA" b="1" dirty="0" smtClean="0"/>
              <a:t>4-جهة العمومة:</a:t>
            </a:r>
            <a:r>
              <a:rPr lang="ar-SA" dirty="0" smtClean="0"/>
              <a:t> كالعم الشقيق والعم لأب وابن العم الشقيق ثم لأب، وأبنائهم، ممن لا تتوسط بينهم أنثى.</a:t>
            </a:r>
            <a:endParaRPr lang="en-US" b="1"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 قواعد في توريث (العصبة) </a:t>
            </a:r>
            <a:endParaRPr lang="en-US" dirty="0"/>
          </a:p>
        </p:txBody>
      </p:sp>
      <p:sp>
        <p:nvSpPr>
          <p:cNvPr id="3" name="عنصر نائب للمحتوى 2"/>
          <p:cNvSpPr>
            <a:spLocks noGrp="1"/>
          </p:cNvSpPr>
          <p:nvPr>
            <p:ph idx="1"/>
          </p:nvPr>
        </p:nvSpPr>
        <p:spPr/>
        <p:txBody>
          <a:bodyPr/>
          <a:lstStyle/>
          <a:p>
            <a:pPr algn="just" rtl="1"/>
            <a:r>
              <a:rPr lang="ar-SA" dirty="0" smtClean="0"/>
              <a:t>آ-لا يرث عصبة من جهة، طالما وجد عصبة من الجهة (</a:t>
            </a:r>
            <a:r>
              <a:rPr lang="ar-SA" b="1" dirty="0" smtClean="0"/>
              <a:t>الأقوى)</a:t>
            </a:r>
            <a:r>
              <a:rPr lang="ar-SA" dirty="0" smtClean="0"/>
              <a:t> منها، فلا يرث الإخوة مع وجود الآباء.</a:t>
            </a:r>
            <a:endParaRPr lang="en-US" b="1" dirty="0" smtClean="0"/>
          </a:p>
          <a:p>
            <a:pPr algn="just" rtl="1"/>
            <a:r>
              <a:rPr lang="ar-SA" dirty="0" smtClean="0"/>
              <a:t>ب-لا يرث عصبة مع وجود (</a:t>
            </a:r>
            <a:r>
              <a:rPr lang="ar-SA" b="1" dirty="0" smtClean="0"/>
              <a:t>الأقرب</a:t>
            </a:r>
            <a:r>
              <a:rPr lang="ar-SA" dirty="0" smtClean="0"/>
              <a:t>) منه إلى الميت.</a:t>
            </a:r>
          </a:p>
          <a:p>
            <a:pPr algn="just" rtl="1"/>
            <a:r>
              <a:rPr lang="ar-SA" b="1" dirty="0" smtClean="0"/>
              <a:t>(من أدلى إلى الميت بواسطة، لا يرث مع وجود تلك الواسطة). </a:t>
            </a:r>
          </a:p>
          <a:p>
            <a:pPr algn="just" rtl="1"/>
            <a:r>
              <a:rPr lang="ar-SA" b="1" dirty="0" smtClean="0"/>
              <a:t>	</a:t>
            </a:r>
            <a:r>
              <a:rPr lang="ar-SA" dirty="0" smtClean="0"/>
              <a:t>فلا يرث ابن أخ مع وجود أخ.</a:t>
            </a:r>
            <a:endParaRPr lang="en-US" b="1" dirty="0" smtClean="0"/>
          </a:p>
          <a:p>
            <a:pPr algn="just" rtl="1"/>
            <a:r>
              <a:rPr lang="ar-SA" dirty="0" smtClean="0"/>
              <a:t>ج-يقدّم العصبة الأقوى قرابة، عند اتحاد الجهة والدرجة. </a:t>
            </a:r>
          </a:p>
          <a:p>
            <a:pPr algn="just" rtl="1"/>
            <a:r>
              <a:rPr lang="ar-SA" dirty="0" smtClean="0"/>
              <a:t>فيقدّم الأخ الشقيق على الأخ لأب.</a:t>
            </a:r>
            <a:endParaRPr lang="en-US" b="1" dirty="0" smtClean="0"/>
          </a:p>
          <a:p>
            <a:pPr algn="just" rtl="1"/>
            <a:r>
              <a:rPr lang="ar-SA" dirty="0" smtClean="0"/>
              <a:t>د-إذا تساوى العصبة بالجهة والدرجة والقوة، استحقوا جميعاً الميراث بالتساوي. كثلاثة أبناء، أو خمسة إخوة أشقاء.</a:t>
            </a:r>
            <a:endParaRPr lang="en-U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 (المسألة المشتركة)</a:t>
            </a:r>
            <a:endParaRPr lang="en-US" dirty="0"/>
          </a:p>
        </p:txBody>
      </p:sp>
      <p:sp>
        <p:nvSpPr>
          <p:cNvPr id="3" name="عنصر نائب للمحتوى 2"/>
          <p:cNvSpPr>
            <a:spLocks noGrp="1"/>
          </p:cNvSpPr>
          <p:nvPr>
            <p:ph idx="1"/>
          </p:nvPr>
        </p:nvSpPr>
        <p:spPr/>
        <p:txBody>
          <a:bodyPr/>
          <a:lstStyle/>
          <a:p>
            <a:pPr algn="just" rtl="1"/>
            <a:r>
              <a:rPr lang="ar-SA" sz="3000" b="1" dirty="0" smtClean="0"/>
              <a:t>أسماؤها: </a:t>
            </a:r>
            <a:r>
              <a:rPr lang="ar-SA" sz="3000" dirty="0" smtClean="0"/>
              <a:t>المشرِّكة-أو الحمارية-أو الحجرية-أو </a:t>
            </a:r>
            <a:r>
              <a:rPr lang="ar-SA" sz="3000" dirty="0" err="1" smtClean="0"/>
              <a:t>اليميّة</a:t>
            </a:r>
            <a:r>
              <a:rPr lang="ar-SA" sz="3000" dirty="0" smtClean="0"/>
              <a:t>.</a:t>
            </a:r>
            <a:endParaRPr lang="en-US" sz="3000" b="1" dirty="0" smtClean="0"/>
          </a:p>
          <a:p>
            <a:pPr algn="just" rtl="1"/>
            <a:r>
              <a:rPr lang="ar-SA" sz="3000" dirty="0" smtClean="0"/>
              <a:t>سميت مشتركة لأن الأخ الشقيق أو الإخوة الأشقاء، وهم عصبة، يشتركون مع الإخوة لأم، وهم أصحاب فرض، بعد أن استغرقت الفروضُ كلّ التركة، ولم يبقَ للإخوة الأشقاء شيء، مع أنّهم أقوى.</a:t>
            </a:r>
            <a:endParaRPr lang="en-US" sz="3000" b="1" dirty="0" smtClean="0"/>
          </a:p>
          <a:p>
            <a:pPr algn="just" rtl="1"/>
            <a:r>
              <a:rPr lang="ar-SA" sz="3000" b="1" dirty="0" smtClean="0"/>
              <a:t>أركان المسألة المشتركة أربعة (أصناف):</a:t>
            </a:r>
            <a:endParaRPr lang="en-US" sz="3000" b="1" dirty="0" smtClean="0"/>
          </a:p>
          <a:p>
            <a:pPr algn="just" rtl="1"/>
            <a:r>
              <a:rPr lang="ar-SA" sz="3000" dirty="0" smtClean="0"/>
              <a:t>آ- 2/1 وهو فرض الزوج.</a:t>
            </a:r>
            <a:endParaRPr lang="en-US" sz="3000" b="1" dirty="0" smtClean="0"/>
          </a:p>
          <a:p>
            <a:pPr algn="just" rtl="1"/>
            <a:r>
              <a:rPr lang="ar-SA" sz="3000" dirty="0" smtClean="0"/>
              <a:t>ب-6/1 وهو فرض الأم، أو الجدة.</a:t>
            </a:r>
            <a:endParaRPr lang="en-US" sz="3000" b="1" dirty="0" smtClean="0"/>
          </a:p>
          <a:p>
            <a:pPr algn="just" rtl="1"/>
            <a:r>
              <a:rPr lang="ar-SA" sz="3000" dirty="0" smtClean="0"/>
              <a:t>ج-3/1 وهو فرض الاثنين فأكثر من الإخوة لأم.</a:t>
            </a:r>
            <a:endParaRPr lang="en-US" sz="3000" b="1" dirty="0" smtClean="0"/>
          </a:p>
          <a:p>
            <a:pPr algn="just" rtl="1"/>
            <a:r>
              <a:rPr lang="ar-SA" sz="3000" dirty="0" smtClean="0"/>
              <a:t>د-عصبة شقيق أو أكثر، معهم شقيقات أم لا. (الإخوة لأب يسقطون).</a:t>
            </a:r>
            <a:endParaRPr lang="en-US" sz="3000" b="1"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 قَوْلان في (المسألة المشتركة)-القول الأول</a:t>
            </a:r>
            <a:endParaRPr lang="en-US" dirty="0"/>
          </a:p>
        </p:txBody>
      </p:sp>
      <p:sp>
        <p:nvSpPr>
          <p:cNvPr id="3" name="عنصر نائب للمحتوى 2"/>
          <p:cNvSpPr>
            <a:spLocks noGrp="1"/>
          </p:cNvSpPr>
          <p:nvPr>
            <p:ph idx="1"/>
          </p:nvPr>
        </p:nvSpPr>
        <p:spPr/>
        <p:txBody>
          <a:bodyPr/>
          <a:lstStyle/>
          <a:p>
            <a:pPr rtl="1"/>
            <a:r>
              <a:rPr lang="ar-SA" b="1" dirty="0" smtClean="0"/>
              <a:t>		القول الأول (السقوط):</a:t>
            </a:r>
          </a:p>
          <a:p>
            <a:pPr rtl="1"/>
            <a:r>
              <a:rPr lang="ar-SA" b="1" dirty="0" smtClean="0"/>
              <a:t>سقوط الإخوة الأشقاء </a:t>
            </a:r>
            <a:r>
              <a:rPr lang="ar-SA" dirty="0" smtClean="0"/>
              <a:t>لأنهم عصبة، ولم يبقَ لهم شيء. </a:t>
            </a:r>
          </a:p>
          <a:p>
            <a:pPr rtl="1"/>
            <a:r>
              <a:rPr lang="ar-SA" dirty="0" smtClean="0"/>
              <a:t>	وهو قول أبي بكر وعليّ وابن عباس وأبي موسى الأشعريّ وأبيّ بن كعب، وابن مسعود في أحد قوليه. </a:t>
            </a:r>
          </a:p>
          <a:p>
            <a:pPr rtl="1"/>
            <a:r>
              <a:rPr lang="ar-SA" dirty="0" smtClean="0"/>
              <a:t>	وهو فعل عمر في صدر خلافته-رضي الله عنهم.</a:t>
            </a:r>
            <a:endParaRPr lang="en-US" b="1" dirty="0" smtClean="0"/>
          </a:p>
          <a:p>
            <a:pPr rtl="1"/>
            <a:r>
              <a:rPr lang="ar-SA" dirty="0" smtClean="0"/>
              <a:t>وهو مذهب أبي حنيفة وأحمد، وقول للشافعية. </a:t>
            </a:r>
            <a:endParaRPr lang="en-US" b="1" dirty="0" smtClean="0"/>
          </a:p>
          <a:p>
            <a:pPr rtl="1"/>
            <a:r>
              <a:rPr lang="ar-SA" b="1" dirty="0" smtClean="0"/>
              <a:t>ودليلهم:</a:t>
            </a:r>
            <a:r>
              <a:rPr lang="ar-SA" dirty="0" smtClean="0"/>
              <a:t> آية الكلالة، والمراد </a:t>
            </a:r>
            <a:r>
              <a:rPr lang="ar-SA" dirty="0" err="1" smtClean="0"/>
              <a:t>بها</a:t>
            </a:r>
            <a:r>
              <a:rPr lang="ar-SA" dirty="0" smtClean="0"/>
              <a:t> (الإخوة لأم).</a:t>
            </a:r>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solidFill>
                  <a:srgbClr val="009900"/>
                </a:solidFill>
              </a:rPr>
              <a:t>صورة القول الأول (بالسقوط) في (المسألة المشتركة)</a:t>
            </a:r>
            <a:endParaRPr lang="en-US" sz="4000" dirty="0"/>
          </a:p>
        </p:txBody>
      </p:sp>
      <p:sp>
        <p:nvSpPr>
          <p:cNvPr id="3" name="عنصر نائب للمحتوى 2"/>
          <p:cNvSpPr>
            <a:spLocks noGrp="1"/>
          </p:cNvSpPr>
          <p:nvPr>
            <p:ph idx="1"/>
          </p:nvPr>
        </p:nvSpPr>
        <p:spPr/>
        <p:txBody>
          <a:bodyPr/>
          <a:lstStyle/>
          <a:p>
            <a:pPr algn="just" rtl="1"/>
            <a:r>
              <a:rPr lang="ar-SA" dirty="0" smtClean="0"/>
              <a:t>المسألة المشتركة: ماتت ليلى عن: زوج وأمّ وإخوة لأم وإخوة أشقاء.</a:t>
            </a:r>
          </a:p>
          <a:p>
            <a:pPr algn="just" rtl="1"/>
            <a:r>
              <a:rPr lang="ar-SA" dirty="0" smtClean="0"/>
              <a:t> </a:t>
            </a:r>
            <a:endParaRPr lang="en-US" b="1" dirty="0" smtClean="0"/>
          </a:p>
          <a:p>
            <a:endParaRPr lang="en-US" dirty="0"/>
          </a:p>
        </p:txBody>
      </p:sp>
      <p:graphicFrame>
        <p:nvGraphicFramePr>
          <p:cNvPr id="4" name="جدول 3"/>
          <p:cNvGraphicFramePr>
            <a:graphicFrameLocks noGrp="1"/>
          </p:cNvGraphicFramePr>
          <p:nvPr/>
        </p:nvGraphicFramePr>
        <p:xfrm>
          <a:off x="228600" y="2209800"/>
          <a:ext cx="9372600" cy="3429000"/>
        </p:xfrm>
        <a:graphic>
          <a:graphicData uri="http://schemas.openxmlformats.org/drawingml/2006/table">
            <a:tbl>
              <a:tblPr firstRow="1" bandRow="1">
                <a:tableStyleId>{5C22544A-7EE6-4342-B048-85BDC9FD1C3A}</a:tableStyleId>
              </a:tblPr>
              <a:tblGrid>
                <a:gridCol w="990600"/>
                <a:gridCol w="5791200"/>
                <a:gridCol w="1524000"/>
                <a:gridCol w="1066800"/>
              </a:tblGrid>
              <a:tr h="370840">
                <a:tc>
                  <a:txBody>
                    <a:bodyPr/>
                    <a:lstStyle/>
                    <a:p>
                      <a:pPr algn="ctr" rtl="1"/>
                      <a:r>
                        <a:rPr lang="ar-SA" sz="2400" dirty="0" smtClean="0"/>
                        <a:t>الأصل6</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r>
              <a:tr h="685800">
                <a:tc>
                  <a:txBody>
                    <a:bodyPr/>
                    <a:lstStyle/>
                    <a:p>
                      <a:pPr algn="ctr" rtl="1"/>
                      <a:r>
                        <a:rPr lang="ar-SA" sz="1800" dirty="0" smtClean="0"/>
                        <a:t>..........</a:t>
                      </a:r>
                      <a:endParaRPr lang="en-US" sz="1800" dirty="0"/>
                    </a:p>
                  </a:txBody>
                  <a:tcPr/>
                </a:tc>
                <a:tc>
                  <a:txBody>
                    <a:bodyPr/>
                    <a:lstStyle/>
                    <a:p>
                      <a:pPr algn="r" rtl="1"/>
                      <a:r>
                        <a:rPr lang="ar-SA" sz="1800" dirty="0" smtClean="0"/>
                        <a:t>.........................................</a:t>
                      </a:r>
                      <a:endParaRPr lang="en-US" sz="1800" dirty="0"/>
                    </a:p>
                  </a:txBody>
                  <a:tcPr/>
                </a:tc>
                <a:tc>
                  <a:txBody>
                    <a:bodyPr/>
                    <a:lstStyle/>
                    <a:p>
                      <a:pPr algn="ctr" rtl="1"/>
                      <a:r>
                        <a:rPr lang="ar-SA" sz="2800" dirty="0" smtClean="0"/>
                        <a:t>زوج</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r h="7620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r" rtl="1"/>
                      <a:r>
                        <a:rPr lang="ar-SA" sz="1800" dirty="0" smtClean="0"/>
                        <a:t>........................................</a:t>
                      </a:r>
                      <a:endParaRPr lang="en-US" sz="1800" dirty="0"/>
                    </a:p>
                  </a:txBody>
                  <a:tcPr/>
                </a:tc>
                <a:tc>
                  <a:txBody>
                    <a:bodyPr/>
                    <a:lstStyle/>
                    <a:p>
                      <a:pPr algn="ctr" rtl="1"/>
                      <a:r>
                        <a:rPr lang="ar-SA" sz="2800" dirty="0" smtClean="0"/>
                        <a:t>أم</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r h="7620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r" rtl="1"/>
                      <a:r>
                        <a:rPr lang="ar-SA" sz="1800" dirty="0" smtClean="0"/>
                        <a:t>........................................</a:t>
                      </a:r>
                      <a:endParaRPr lang="en-US" sz="1800" dirty="0"/>
                    </a:p>
                  </a:txBody>
                  <a:tcPr/>
                </a:tc>
                <a:tc>
                  <a:txBody>
                    <a:bodyPr/>
                    <a:lstStyle/>
                    <a:p>
                      <a:pPr algn="ctr" rtl="1"/>
                      <a:r>
                        <a:rPr lang="ar-SA" sz="2800" dirty="0" smtClean="0"/>
                        <a:t>إخوة لأم</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r h="7620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r" rtl="1"/>
                      <a:r>
                        <a:rPr lang="ar-SA" sz="1800" dirty="0" smtClean="0"/>
                        <a:t>................................</a:t>
                      </a:r>
                      <a:endParaRPr lang="en-US" sz="1800" dirty="0"/>
                    </a:p>
                  </a:txBody>
                  <a:tcPr/>
                </a:tc>
                <a:tc>
                  <a:txBody>
                    <a:bodyPr/>
                    <a:lstStyle/>
                    <a:p>
                      <a:pPr algn="ctr" rtl="1"/>
                      <a:r>
                        <a:rPr lang="ar-SA" sz="2800" dirty="0" smtClean="0"/>
                        <a:t>إخوة أشقاء</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solidFill>
                  <a:srgbClr val="009900"/>
                </a:solidFill>
              </a:rPr>
              <a:t>القول الثاني-(الاشتراك) في (المسألة المشتركة)</a:t>
            </a:r>
            <a:endParaRPr lang="en-US" sz="4000" dirty="0"/>
          </a:p>
        </p:txBody>
      </p:sp>
      <p:sp>
        <p:nvSpPr>
          <p:cNvPr id="3" name="عنصر نائب للمحتوى 2"/>
          <p:cNvSpPr>
            <a:spLocks noGrp="1"/>
          </p:cNvSpPr>
          <p:nvPr>
            <p:ph idx="1"/>
          </p:nvPr>
        </p:nvSpPr>
        <p:spPr/>
        <p:txBody>
          <a:bodyPr/>
          <a:lstStyle/>
          <a:p>
            <a:pPr algn="just" rtl="1"/>
            <a:r>
              <a:rPr lang="ar-SA" b="1" dirty="0" smtClean="0"/>
              <a:t>المقصود </a:t>
            </a:r>
            <a:r>
              <a:rPr lang="ar-SA" b="1" dirty="0" err="1" smtClean="0"/>
              <a:t>بـ</a:t>
            </a:r>
            <a:r>
              <a:rPr lang="ar-SA" b="1" dirty="0" smtClean="0"/>
              <a:t>(الاشتراك):</a:t>
            </a:r>
            <a:endParaRPr lang="ar-SA" dirty="0" smtClean="0"/>
          </a:p>
          <a:p>
            <a:pPr algn="just" rtl="1"/>
            <a:r>
              <a:rPr lang="ar-SA" dirty="0" smtClean="0"/>
              <a:t>أن يُجعل الإخوة كلهم إخوة لأم، لاشتراكهم في الإدلاء بالأم، ويقسم نصيبهم، وهو 1/3 التركة على جميع الإخوة بالتساوي. </a:t>
            </a:r>
          </a:p>
          <a:p>
            <a:pPr algn="just" rtl="1"/>
            <a:r>
              <a:rPr lang="ar-SA" dirty="0" smtClean="0"/>
              <a:t>	وهو قول عثمان وزيد وابن مسعود في آخر قوليه. </a:t>
            </a:r>
          </a:p>
          <a:p>
            <a:pPr algn="just" rtl="1"/>
            <a:r>
              <a:rPr lang="ar-SA" dirty="0" smtClean="0"/>
              <a:t>وهو فعل عمر في أواخر خلافته-رضي الله عنهم.</a:t>
            </a:r>
            <a:endParaRPr lang="en-US" b="1" dirty="0" smtClean="0"/>
          </a:p>
          <a:p>
            <a:pPr algn="just" rtl="1"/>
            <a:r>
              <a:rPr lang="ar-SA" dirty="0" smtClean="0"/>
              <a:t>وهو مذهب مالك والشافعي.</a:t>
            </a:r>
          </a:p>
          <a:p>
            <a:pPr algn="just" rtl="1"/>
            <a:r>
              <a:rPr lang="ar-SA" dirty="0" smtClean="0"/>
              <a:t>وهو القول الذي أخذت </a:t>
            </a:r>
            <a:r>
              <a:rPr lang="ar-SA" dirty="0" err="1" smtClean="0"/>
              <a:t>به</a:t>
            </a:r>
            <a:r>
              <a:rPr lang="ar-SA" dirty="0" smtClean="0"/>
              <a:t> معظم القوانين المعاصرة.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800" dirty="0" smtClean="0"/>
              <a:t>.</a:t>
            </a:r>
            <a:endParaRPr lang="en-US" sz="3800" dirty="0"/>
          </a:p>
        </p:txBody>
      </p:sp>
      <p:sp>
        <p:nvSpPr>
          <p:cNvPr id="3" name="عنصر نائب للمحتوى 2"/>
          <p:cNvSpPr>
            <a:spLocks noGrp="1"/>
          </p:cNvSpPr>
          <p:nvPr>
            <p:ph idx="1"/>
          </p:nvPr>
        </p:nvSpPr>
        <p:spPr/>
        <p:txBody>
          <a:bodyPr/>
          <a:lstStyle/>
          <a:p>
            <a:r>
              <a:rPr lang="ar-SA" dirty="0" smtClean="0"/>
              <a:t>.</a:t>
            </a:r>
            <a:endParaRPr lang="en-US" dirty="0"/>
          </a:p>
        </p:txBody>
      </p:sp>
      <p:sp>
        <p:nvSpPr>
          <p:cNvPr id="7"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3800" b="1" i="0" u="none" strike="noStrike" kern="1200" cap="none" spc="0" normalizeH="0" baseline="0" noProof="0" dirty="0" smtClean="0">
                <a:ln>
                  <a:noFill/>
                </a:ln>
                <a:solidFill>
                  <a:srgbClr val="009900"/>
                </a:solidFill>
                <a:effectLst/>
                <a:uLnTx/>
                <a:uFillTx/>
                <a:latin typeface="+mj-lt"/>
                <a:ea typeface="+mj-ea"/>
                <a:cs typeface="Arial" charset="0"/>
              </a:rPr>
              <a:t>صورة القول الثاني (بالاشتراك) في (المسألة المشتركة)</a:t>
            </a:r>
            <a:endParaRPr kumimoji="0" lang="en-US" sz="38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8"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المسألة المشتركة: ماتت ليلى عن: زوج وأمّ وإخوة لأم وإخوة أشقاء.</a:t>
            </a:r>
          </a:p>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 </a:t>
            </a:r>
            <a:endParaRPr kumimoji="0" lang="en-US" sz="3200" b="1"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9" name="جدول 8"/>
          <p:cNvGraphicFramePr>
            <a:graphicFrameLocks noGrp="1"/>
          </p:cNvGraphicFramePr>
          <p:nvPr/>
        </p:nvGraphicFramePr>
        <p:xfrm>
          <a:off x="228600" y="2209800"/>
          <a:ext cx="9372600" cy="3429000"/>
        </p:xfrm>
        <a:graphic>
          <a:graphicData uri="http://schemas.openxmlformats.org/drawingml/2006/table">
            <a:tbl>
              <a:tblPr firstRow="1" bandRow="1">
                <a:tableStyleId>{5C22544A-7EE6-4342-B048-85BDC9FD1C3A}</a:tableStyleId>
              </a:tblPr>
              <a:tblGrid>
                <a:gridCol w="990600"/>
                <a:gridCol w="5791200"/>
                <a:gridCol w="1524000"/>
                <a:gridCol w="1066800"/>
              </a:tblGrid>
              <a:tr h="370840">
                <a:tc>
                  <a:txBody>
                    <a:bodyPr/>
                    <a:lstStyle/>
                    <a:p>
                      <a:pPr algn="ctr" rtl="1"/>
                      <a:r>
                        <a:rPr lang="ar-SA" sz="2400" dirty="0" smtClean="0"/>
                        <a:t>الأصل6</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r>
              <a:tr h="685800">
                <a:tc>
                  <a:txBody>
                    <a:bodyPr/>
                    <a:lstStyle/>
                    <a:p>
                      <a:pPr algn="ctr" rtl="1"/>
                      <a:r>
                        <a:rPr lang="ar-SA" sz="1800" dirty="0" smtClean="0"/>
                        <a:t>..........</a:t>
                      </a:r>
                      <a:endParaRPr lang="en-US" sz="1800" dirty="0"/>
                    </a:p>
                  </a:txBody>
                  <a:tcPr/>
                </a:tc>
                <a:tc>
                  <a:txBody>
                    <a:bodyPr/>
                    <a:lstStyle/>
                    <a:p>
                      <a:pPr algn="r" rtl="1"/>
                      <a:r>
                        <a:rPr lang="ar-SA" sz="1800" dirty="0" smtClean="0"/>
                        <a:t>.........................................</a:t>
                      </a:r>
                      <a:endParaRPr lang="en-US" sz="1800" dirty="0"/>
                    </a:p>
                  </a:txBody>
                  <a:tcPr/>
                </a:tc>
                <a:tc>
                  <a:txBody>
                    <a:bodyPr/>
                    <a:lstStyle/>
                    <a:p>
                      <a:pPr algn="ctr" rtl="1"/>
                      <a:r>
                        <a:rPr lang="ar-SA" sz="2800" dirty="0" smtClean="0"/>
                        <a:t>زوج</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r h="7620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r" rtl="1"/>
                      <a:r>
                        <a:rPr lang="ar-SA" sz="1800" dirty="0" smtClean="0"/>
                        <a:t>........................................</a:t>
                      </a:r>
                      <a:endParaRPr lang="en-US" sz="1800" dirty="0"/>
                    </a:p>
                  </a:txBody>
                  <a:tcPr/>
                </a:tc>
                <a:tc>
                  <a:txBody>
                    <a:bodyPr/>
                    <a:lstStyle/>
                    <a:p>
                      <a:pPr algn="ctr" rtl="1"/>
                      <a:r>
                        <a:rPr lang="ar-SA" sz="2800" dirty="0" smtClean="0"/>
                        <a:t>أم</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r h="762000">
                <a:tc rowSpan="2">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r" rtl="1"/>
                      <a:r>
                        <a:rPr lang="ar-SA" sz="1800" dirty="0" smtClean="0"/>
                        <a:t>........................................</a:t>
                      </a:r>
                      <a:endParaRPr lang="en-US" sz="1800" dirty="0"/>
                    </a:p>
                  </a:txBody>
                  <a:tcPr/>
                </a:tc>
                <a:tc>
                  <a:txBody>
                    <a:bodyPr/>
                    <a:lstStyle/>
                    <a:p>
                      <a:pPr algn="ctr" rtl="1"/>
                      <a:r>
                        <a:rPr lang="ar-SA" sz="2800" dirty="0" smtClean="0"/>
                        <a:t>إخوة لأم</a:t>
                      </a:r>
                      <a:endParaRPr lang="en-US" sz="2800" dirty="0"/>
                    </a:p>
                  </a:txBody>
                  <a:tcPr/>
                </a:tc>
                <a:tc rowSpan="2">
                  <a:txBody>
                    <a:bodyPr/>
                    <a:lstStyle/>
                    <a:p>
                      <a:pPr algn="ctr" rtl="1"/>
                      <a:endParaRPr lang="ar-SA" sz="1800" dirty="0" smtClean="0"/>
                    </a:p>
                    <a:p>
                      <a:pPr algn="ctr" rtl="1"/>
                      <a:endParaRPr lang="en-US" sz="1800" dirty="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r h="762000">
                <a:tc vMerge="1">
                  <a:txBody>
                    <a:bodyPr/>
                    <a:lstStyle/>
                    <a:p>
                      <a:pPr algn="ctr" rtl="1"/>
                      <a:endParaRPr lang="en-US" sz="1800" dirty="0"/>
                    </a:p>
                  </a:txBody>
                  <a:tcPr/>
                </a:tc>
                <a:tc>
                  <a:txBody>
                    <a:bodyPr/>
                    <a:lstStyle/>
                    <a:p>
                      <a:pPr algn="r" rtl="1"/>
                      <a:r>
                        <a:rPr lang="ar-SA" sz="1800" dirty="0" smtClean="0"/>
                        <a:t>................................</a:t>
                      </a:r>
                      <a:endParaRPr lang="en-US" sz="1800" dirty="0"/>
                    </a:p>
                  </a:txBody>
                  <a:tcPr/>
                </a:tc>
                <a:tc>
                  <a:txBody>
                    <a:bodyPr/>
                    <a:lstStyle/>
                    <a:p>
                      <a:pPr algn="ctr" rtl="1"/>
                      <a:r>
                        <a:rPr lang="ar-SA" sz="2800" dirty="0" smtClean="0"/>
                        <a:t>إخوة أشقاء</a:t>
                      </a:r>
                      <a:endParaRPr lang="en-US" sz="2800" dirty="0"/>
                    </a:p>
                  </a:txBody>
                  <a:tcPr/>
                </a:tc>
                <a:tc vMerge="1">
                  <a:txBody>
                    <a:bodyPr/>
                    <a:lstStyle/>
                    <a:p>
                      <a:pPr algn="ctr" rtl="1"/>
                      <a:endParaRPr lang="en-US" sz="1800" dirty="0"/>
                    </a:p>
                  </a:txBody>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SA" b="1" dirty="0" smtClean="0">
                <a:solidFill>
                  <a:srgbClr val="009900"/>
                </a:solidFill>
              </a:rPr>
              <a:t>مسائل ميراث (العصبة بنفسه)</a:t>
            </a:r>
            <a:endParaRPr lang="en-US" dirty="0"/>
          </a:p>
        </p:txBody>
      </p:sp>
      <p:sp>
        <p:nvSpPr>
          <p:cNvPr id="3" name="عنصر نائب للمحتوى 2"/>
          <p:cNvSpPr>
            <a:spLocks noGrp="1"/>
          </p:cNvSpPr>
          <p:nvPr>
            <p:ph idx="1"/>
          </p:nvPr>
        </p:nvSpPr>
        <p:spPr/>
        <p:txBody>
          <a:bodyPr/>
          <a:lstStyle/>
          <a:p>
            <a:r>
              <a:rPr lang="ar-SA" sz="3000" dirty="0" smtClean="0"/>
              <a:t>المسألة (1): مات سَهْم عن: زوجة و7 أبناء، وأخ شقيق، وترك 800 </a:t>
            </a:r>
            <a:endParaRPr lang="en-US" sz="3000" dirty="0"/>
          </a:p>
        </p:txBody>
      </p:sp>
      <p:graphicFrame>
        <p:nvGraphicFramePr>
          <p:cNvPr id="4" name="جدول 3"/>
          <p:cNvGraphicFramePr>
            <a:graphicFrameLocks noGrp="1"/>
          </p:cNvGraphicFramePr>
          <p:nvPr/>
        </p:nvGraphicFramePr>
        <p:xfrm>
          <a:off x="228600" y="2209800"/>
          <a:ext cx="9372600" cy="3733800"/>
        </p:xfrm>
        <a:graphic>
          <a:graphicData uri="http://schemas.openxmlformats.org/drawingml/2006/table">
            <a:tbl>
              <a:tblPr firstRow="1" bandRow="1">
                <a:tableStyleId>{5C22544A-7EE6-4342-B048-85BDC9FD1C3A}</a:tableStyleId>
              </a:tblPr>
              <a:tblGrid>
                <a:gridCol w="1219200"/>
                <a:gridCol w="914400"/>
                <a:gridCol w="3886200"/>
                <a:gridCol w="1066800"/>
                <a:gridCol w="1066800"/>
                <a:gridCol w="1219200"/>
              </a:tblGrid>
              <a:tr h="533400">
                <a:tc>
                  <a:txBody>
                    <a:bodyPr/>
                    <a:lstStyle/>
                    <a:p>
                      <a:pPr algn="ctr" rtl="1"/>
                      <a:r>
                        <a:rPr lang="ar-SA" sz="2400" dirty="0" smtClean="0"/>
                        <a:t>التركة 800</a:t>
                      </a:r>
                      <a:endParaRPr lang="en-US" sz="2400" dirty="0"/>
                    </a:p>
                  </a:txBody>
                  <a:tcPr/>
                </a:tc>
                <a:tc>
                  <a:txBody>
                    <a:bodyPr/>
                    <a:lstStyle/>
                    <a:p>
                      <a:pPr algn="ctr" rtl="1"/>
                      <a:r>
                        <a:rPr lang="ar-SA" sz="2400" dirty="0" smtClean="0"/>
                        <a:t>الأصل 8</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c>
                  <a:txBody>
                    <a:bodyPr/>
                    <a:lstStyle/>
                    <a:p>
                      <a:pPr algn="ctr" rtl="1"/>
                      <a:r>
                        <a:rPr lang="ar-SA" sz="2400" dirty="0" smtClean="0"/>
                        <a:t>الرؤوس</a:t>
                      </a:r>
                      <a:endParaRPr lang="en-US" sz="2400" dirty="0"/>
                    </a:p>
                  </a:txBody>
                  <a:tcPr/>
                </a:tc>
              </a:tr>
              <a:tr h="10668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لوجود </a:t>
                      </a:r>
                      <a:r>
                        <a:rPr lang="ar-SA" sz="1800" dirty="0" smtClean="0"/>
                        <a:t>.........................</a:t>
                      </a:r>
                      <a:endParaRPr lang="en-US" sz="1800" dirty="0" smtClean="0"/>
                    </a:p>
                    <a:p>
                      <a:pPr algn="r" rtl="1"/>
                      <a:endParaRPr lang="en-US" dirty="0"/>
                    </a:p>
                  </a:txBody>
                  <a:tcPr/>
                </a:tc>
                <a:tc>
                  <a:txBody>
                    <a:bodyPr/>
                    <a:lstStyle/>
                    <a:p>
                      <a:pPr algn="ctr" rtl="1"/>
                      <a:r>
                        <a:rPr lang="ar-SA" sz="2800" dirty="0" smtClean="0"/>
                        <a:t>زوجة</a:t>
                      </a:r>
                      <a:endParaRPr lang="en-US" sz="2800" dirty="0"/>
                    </a:p>
                  </a:txBody>
                  <a:tcPr/>
                </a:tc>
                <a:tc>
                  <a:txBody>
                    <a:bodyPr/>
                    <a:lstStyle/>
                    <a:p>
                      <a:pPr algn="ctr" rtl="1"/>
                      <a:r>
                        <a:rPr lang="ar-SA" sz="1800" dirty="0" smtClean="0"/>
                        <a:t>.......</a:t>
                      </a:r>
                      <a:endParaRPr lang="en-US" sz="1800" dirty="0"/>
                    </a:p>
                  </a:txBody>
                  <a:tcPr/>
                </a:tc>
                <a:tc>
                  <a:txBody>
                    <a:bodyPr/>
                    <a:lstStyle/>
                    <a:p>
                      <a:pPr algn="ctr" rtl="1"/>
                      <a:r>
                        <a:rPr lang="ar-SA" sz="3600" dirty="0" smtClean="0"/>
                        <a:t>1</a:t>
                      </a:r>
                      <a:endParaRPr lang="en-US" sz="3600" dirty="0"/>
                    </a:p>
                  </a:txBody>
                  <a:tcPr/>
                </a:tc>
              </a:tr>
              <a:tr h="9144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عصبة</a:t>
                      </a:r>
                      <a:r>
                        <a:rPr lang="ar-SA" sz="2800" baseline="0" dirty="0" smtClean="0"/>
                        <a:t> بالنفس.</a:t>
                      </a:r>
                      <a:endParaRPr lang="en-US" sz="2800" dirty="0" smtClean="0"/>
                    </a:p>
                  </a:txBody>
                  <a:tcPr/>
                </a:tc>
                <a:tc>
                  <a:txBody>
                    <a:bodyPr/>
                    <a:lstStyle/>
                    <a:p>
                      <a:pPr algn="ctr" rtl="1"/>
                      <a:r>
                        <a:rPr lang="ar-SA" sz="2800" dirty="0" smtClean="0"/>
                        <a:t>7 أبناء</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3600" dirty="0" smtClean="0"/>
                        <a:t>7</a:t>
                      </a:r>
                      <a:endParaRPr lang="en-US" sz="3600" dirty="0"/>
                    </a:p>
                  </a:txBody>
                  <a:tcPr/>
                </a:tc>
              </a:tr>
              <a:tr h="9296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لوجود</a:t>
                      </a:r>
                      <a:r>
                        <a:rPr lang="ar-SA" sz="2400" dirty="0" smtClean="0"/>
                        <a:t> </a:t>
                      </a:r>
                      <a:r>
                        <a:rPr lang="ar-SA" sz="1800" dirty="0" smtClean="0"/>
                        <a:t>.........................</a:t>
                      </a:r>
                      <a:endParaRPr lang="en-US" sz="1800" dirty="0" smtClean="0"/>
                    </a:p>
                    <a:p>
                      <a:pPr algn="r" rtl="1"/>
                      <a:endParaRPr lang="en-US" dirty="0"/>
                    </a:p>
                  </a:txBody>
                  <a:tcPr/>
                </a:tc>
                <a:tc>
                  <a:txBody>
                    <a:bodyPr/>
                    <a:lstStyle/>
                    <a:p>
                      <a:pPr algn="ctr" rtl="1"/>
                      <a:r>
                        <a:rPr lang="ar-SA" sz="2800" dirty="0" smtClean="0"/>
                        <a:t>أخ </a:t>
                      </a:r>
                      <a:r>
                        <a:rPr lang="ar-SA" sz="2800" dirty="0" err="1" smtClean="0"/>
                        <a:t>ش</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3600" dirty="0" smtClean="0"/>
                        <a:t>1</a:t>
                      </a:r>
                      <a:endParaRPr lang="en-US" sz="3600" dirty="0"/>
                    </a:p>
                  </a:txBody>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a:t>
            </a:r>
            <a:endParaRPr lang="en-US" dirty="0"/>
          </a:p>
        </p:txBody>
      </p:sp>
      <p:sp>
        <p:nvSpPr>
          <p:cNvPr id="3" name="عنصر نائب للمحتوى 2"/>
          <p:cNvSpPr>
            <a:spLocks noGrp="1"/>
          </p:cNvSpPr>
          <p:nvPr>
            <p:ph idx="1"/>
          </p:nvPr>
        </p:nvSpPr>
        <p:spPr/>
        <p:txBody>
          <a:bodyPr/>
          <a:lstStyle/>
          <a:p>
            <a:r>
              <a:rPr lang="ar-SA" dirty="0" smtClean="0"/>
              <a:t>.</a:t>
            </a:r>
            <a:endParaRPr lang="en-US" dirty="0"/>
          </a:p>
        </p:txBody>
      </p:sp>
      <p:sp>
        <p:nvSpPr>
          <p:cNvPr id="10"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 ميراث (العصبة بنفسه)</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1" name="عنصر نائب للمحتوى 2"/>
          <p:cNvSpPr txBox="1">
            <a:spLocks/>
          </p:cNvSpPr>
          <p:nvPr/>
        </p:nvSpPr>
        <p:spPr bwMode="auto">
          <a:xfrm>
            <a:off x="304800" y="1600200"/>
            <a:ext cx="91059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3000" b="0" i="0" u="none" strike="noStrike" kern="1200" cap="none" spc="0" normalizeH="0" baseline="0" noProof="0" dirty="0" smtClean="0">
                <a:ln>
                  <a:noFill/>
                </a:ln>
                <a:solidFill>
                  <a:schemeClr val="tx1"/>
                </a:solidFill>
                <a:effectLst/>
                <a:uLnTx/>
                <a:uFillTx/>
                <a:latin typeface="+mn-lt"/>
                <a:ea typeface="+mn-ea"/>
                <a:cs typeface="Arial" charset="0"/>
              </a:rPr>
              <a:t>المسألة (2): ماتت</a:t>
            </a:r>
            <a:r>
              <a:rPr kumimoji="0" lang="ar-SA" sz="3000" b="0" i="0" u="none" strike="noStrike" kern="1200" cap="none" spc="0" normalizeH="0" noProof="0" dirty="0" smtClean="0">
                <a:ln>
                  <a:noFill/>
                </a:ln>
                <a:solidFill>
                  <a:schemeClr val="tx1"/>
                </a:solidFill>
                <a:effectLst/>
                <a:uLnTx/>
                <a:uFillTx/>
                <a:latin typeface="+mn-lt"/>
                <a:ea typeface="+mn-ea"/>
                <a:cs typeface="Arial" charset="0"/>
              </a:rPr>
              <a:t> سلمى</a:t>
            </a:r>
            <a:r>
              <a:rPr kumimoji="0" lang="ar-SA" sz="3000" b="0" i="0" u="none" strike="noStrike" kern="1200" cap="none" spc="0" normalizeH="0" baseline="0" noProof="0" dirty="0" smtClean="0">
                <a:ln>
                  <a:noFill/>
                </a:ln>
                <a:solidFill>
                  <a:schemeClr val="tx1"/>
                </a:solidFill>
                <a:effectLst/>
                <a:uLnTx/>
                <a:uFillTx/>
                <a:latin typeface="+mn-lt"/>
                <a:ea typeface="+mn-ea"/>
                <a:cs typeface="Arial" charset="0"/>
              </a:rPr>
              <a:t> عن: زوج وجدّ</a:t>
            </a:r>
            <a:r>
              <a:rPr kumimoji="0" lang="ar-SA" sz="3000" b="0" i="0" u="none" strike="noStrike" kern="1200" cap="none" spc="0" normalizeH="0" noProof="0" dirty="0" smtClean="0">
                <a:ln>
                  <a:noFill/>
                </a:ln>
                <a:solidFill>
                  <a:schemeClr val="tx1"/>
                </a:solidFill>
                <a:effectLst/>
                <a:uLnTx/>
                <a:uFillTx/>
                <a:latin typeface="+mn-lt"/>
                <a:ea typeface="+mn-ea"/>
                <a:cs typeface="Arial" charset="0"/>
              </a:rPr>
              <a:t> وعمّ</a:t>
            </a:r>
            <a:r>
              <a:rPr kumimoji="0" lang="ar-SA" sz="3000" b="0" i="0" u="none" strike="noStrike" kern="1200" cap="none" spc="0" normalizeH="0" baseline="0" noProof="0" dirty="0" smtClean="0">
                <a:ln>
                  <a:noFill/>
                </a:ln>
                <a:solidFill>
                  <a:schemeClr val="tx1"/>
                </a:solidFill>
                <a:effectLst/>
                <a:uLnTx/>
                <a:uFillTx/>
                <a:latin typeface="+mn-lt"/>
                <a:ea typeface="+mn-ea"/>
                <a:cs typeface="Arial" charset="0"/>
              </a:rPr>
              <a:t>، وتركت 400 ديناراً. </a:t>
            </a:r>
            <a:endParaRPr kumimoji="0" lang="en-US" sz="30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12" name="جدول 11"/>
          <p:cNvGraphicFramePr>
            <a:graphicFrameLocks noGrp="1"/>
          </p:cNvGraphicFramePr>
          <p:nvPr/>
        </p:nvGraphicFramePr>
        <p:xfrm>
          <a:off x="228600" y="2209800"/>
          <a:ext cx="9372600" cy="3733800"/>
        </p:xfrm>
        <a:graphic>
          <a:graphicData uri="http://schemas.openxmlformats.org/drawingml/2006/table">
            <a:tbl>
              <a:tblPr firstRow="1" bandRow="1">
                <a:tableStyleId>{5C22544A-7EE6-4342-B048-85BDC9FD1C3A}</a:tableStyleId>
              </a:tblPr>
              <a:tblGrid>
                <a:gridCol w="1219200"/>
                <a:gridCol w="914400"/>
                <a:gridCol w="3886200"/>
                <a:gridCol w="1066800"/>
                <a:gridCol w="1066800"/>
                <a:gridCol w="1219200"/>
              </a:tblGrid>
              <a:tr h="533400">
                <a:tc>
                  <a:txBody>
                    <a:bodyPr/>
                    <a:lstStyle/>
                    <a:p>
                      <a:pPr algn="ctr" rtl="1"/>
                      <a:r>
                        <a:rPr lang="ar-SA" sz="2400" dirty="0" smtClean="0"/>
                        <a:t>التركة 400</a:t>
                      </a:r>
                      <a:endParaRPr lang="en-US" sz="2400" dirty="0"/>
                    </a:p>
                  </a:txBody>
                  <a:tcPr/>
                </a:tc>
                <a:tc>
                  <a:txBody>
                    <a:bodyPr/>
                    <a:lstStyle/>
                    <a:p>
                      <a:pPr algn="ctr" rtl="1"/>
                      <a:r>
                        <a:rPr lang="ar-SA" sz="2400" dirty="0" smtClean="0"/>
                        <a:t>الأصل 2</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c>
                  <a:txBody>
                    <a:bodyPr/>
                    <a:lstStyle/>
                    <a:p>
                      <a:pPr algn="ctr" rtl="1"/>
                      <a:r>
                        <a:rPr lang="ar-SA" sz="2400" dirty="0" smtClean="0"/>
                        <a:t>الرؤوس</a:t>
                      </a:r>
                      <a:endParaRPr lang="en-US" sz="2400" dirty="0"/>
                    </a:p>
                  </a:txBody>
                  <a:tcPr/>
                </a:tc>
              </a:tr>
              <a:tr h="10668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لوجود </a:t>
                      </a:r>
                      <a:r>
                        <a:rPr lang="ar-SA" sz="1800" dirty="0" smtClean="0"/>
                        <a:t>.........................</a:t>
                      </a:r>
                      <a:endParaRPr lang="en-US" sz="1800" dirty="0" smtClean="0"/>
                    </a:p>
                    <a:p>
                      <a:pPr algn="r" rtl="1"/>
                      <a:endParaRPr lang="en-US" dirty="0"/>
                    </a:p>
                  </a:txBody>
                  <a:tcPr/>
                </a:tc>
                <a:tc>
                  <a:txBody>
                    <a:bodyPr/>
                    <a:lstStyle/>
                    <a:p>
                      <a:pPr algn="ctr" rtl="1"/>
                      <a:r>
                        <a:rPr lang="ar-SA" sz="2800" dirty="0" smtClean="0"/>
                        <a:t>زوج</a:t>
                      </a:r>
                      <a:endParaRPr lang="en-US" sz="2800" dirty="0"/>
                    </a:p>
                  </a:txBody>
                  <a:tcPr/>
                </a:tc>
                <a:tc>
                  <a:txBody>
                    <a:bodyPr/>
                    <a:lstStyle/>
                    <a:p>
                      <a:pPr algn="ctr" rtl="1"/>
                      <a:r>
                        <a:rPr lang="ar-SA" sz="1800" dirty="0" smtClean="0"/>
                        <a:t>.......</a:t>
                      </a:r>
                      <a:endParaRPr lang="en-US" sz="1800" dirty="0"/>
                    </a:p>
                  </a:txBody>
                  <a:tcPr/>
                </a:tc>
                <a:tc>
                  <a:txBody>
                    <a:bodyPr/>
                    <a:lstStyle/>
                    <a:p>
                      <a:pPr algn="ctr" rtl="1"/>
                      <a:r>
                        <a:rPr lang="ar-SA" sz="3600" dirty="0" smtClean="0"/>
                        <a:t>1</a:t>
                      </a:r>
                      <a:endParaRPr lang="en-US" sz="3600" dirty="0"/>
                    </a:p>
                  </a:txBody>
                  <a:tcPr/>
                </a:tc>
              </a:tr>
              <a:tr h="9144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عصبة</a:t>
                      </a:r>
                      <a:r>
                        <a:rPr lang="ar-SA" sz="2800" baseline="0" dirty="0" smtClean="0"/>
                        <a:t> بالنفس.</a:t>
                      </a:r>
                      <a:endParaRPr lang="en-US" sz="2800" dirty="0" smtClean="0"/>
                    </a:p>
                  </a:txBody>
                  <a:tcPr/>
                </a:tc>
                <a:tc>
                  <a:txBody>
                    <a:bodyPr/>
                    <a:lstStyle/>
                    <a:p>
                      <a:pPr algn="ctr" rtl="1"/>
                      <a:r>
                        <a:rPr lang="ar-SA" sz="2800" dirty="0" smtClean="0"/>
                        <a:t>جدّ</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3600" dirty="0" smtClean="0"/>
                        <a:t>1</a:t>
                      </a:r>
                      <a:endParaRPr lang="en-US" sz="3600" dirty="0"/>
                    </a:p>
                  </a:txBody>
                  <a:tcPr/>
                </a:tc>
              </a:tr>
              <a:tr h="9296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لوجود</a:t>
                      </a:r>
                      <a:r>
                        <a:rPr lang="ar-SA" sz="2400" dirty="0" smtClean="0"/>
                        <a:t> </a:t>
                      </a:r>
                      <a:r>
                        <a:rPr lang="ar-SA" sz="1800" dirty="0" smtClean="0"/>
                        <a:t>.........................</a:t>
                      </a:r>
                      <a:endParaRPr lang="en-US" sz="1800" dirty="0" smtClean="0"/>
                    </a:p>
                    <a:p>
                      <a:pPr algn="r" rtl="1"/>
                      <a:endParaRPr lang="en-US" dirty="0"/>
                    </a:p>
                  </a:txBody>
                  <a:tcPr/>
                </a:tc>
                <a:tc>
                  <a:txBody>
                    <a:bodyPr/>
                    <a:lstStyle/>
                    <a:p>
                      <a:pPr algn="ctr" rtl="1"/>
                      <a:r>
                        <a:rPr lang="ar-SA" sz="2800" dirty="0" smtClean="0"/>
                        <a:t>عمّ</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3600" dirty="0" smtClean="0"/>
                        <a:t>1</a:t>
                      </a:r>
                      <a:endParaRPr lang="en-US" sz="3600" dirty="0"/>
                    </a:p>
                  </a:txBody>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smtClean="0"/>
              <a:t>.</a:t>
            </a:r>
            <a:endParaRPr lang="en-US" dirty="0"/>
          </a:p>
        </p:txBody>
      </p:sp>
      <p:sp>
        <p:nvSpPr>
          <p:cNvPr id="3" name="عنصر نائب للمحتوى 2"/>
          <p:cNvSpPr>
            <a:spLocks noGrp="1"/>
          </p:cNvSpPr>
          <p:nvPr>
            <p:ph idx="1"/>
          </p:nvPr>
        </p:nvSpPr>
        <p:spPr/>
        <p:txBody>
          <a:bodyPr/>
          <a:lstStyle/>
          <a:p>
            <a:r>
              <a:rPr lang="ar-SA" dirty="0" smtClean="0"/>
              <a:t>.</a:t>
            </a:r>
            <a:endParaRPr lang="en-US" dirty="0"/>
          </a:p>
        </p:txBody>
      </p:sp>
      <p:sp>
        <p:nvSpPr>
          <p:cNvPr id="9"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0"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1"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 ميراث (العصبة بنفسه)</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2" name="عنصر نائب للمحتوى 2"/>
          <p:cNvSpPr txBox="1">
            <a:spLocks/>
          </p:cNvSpPr>
          <p:nvPr/>
        </p:nvSpPr>
        <p:spPr bwMode="auto">
          <a:xfrm>
            <a:off x="304800" y="1600200"/>
            <a:ext cx="91059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3000" b="0" i="0" u="none" strike="noStrike" kern="1200" cap="none" spc="0" normalizeH="0" baseline="0" noProof="0" dirty="0" smtClean="0">
                <a:ln>
                  <a:noFill/>
                </a:ln>
                <a:solidFill>
                  <a:schemeClr val="tx1"/>
                </a:solidFill>
                <a:effectLst/>
                <a:uLnTx/>
                <a:uFillTx/>
                <a:latin typeface="+mn-lt"/>
                <a:ea typeface="+mn-ea"/>
                <a:cs typeface="Arial" charset="0"/>
              </a:rPr>
              <a:t>المسألة(3): مات</a:t>
            </a:r>
            <a:r>
              <a:rPr kumimoji="0" lang="ar-SA" sz="3000" b="0" i="0" u="none" strike="noStrike" kern="1200" cap="none" spc="0" normalizeH="0" noProof="0" dirty="0" smtClean="0">
                <a:ln>
                  <a:noFill/>
                </a:ln>
                <a:solidFill>
                  <a:schemeClr val="tx1"/>
                </a:solidFill>
                <a:effectLst/>
                <a:uLnTx/>
                <a:uFillTx/>
                <a:latin typeface="+mn-lt"/>
                <a:ea typeface="+mn-ea"/>
                <a:cs typeface="Arial" charset="0"/>
              </a:rPr>
              <a:t> </a:t>
            </a:r>
            <a:r>
              <a:rPr lang="ar-SA" sz="3000" dirty="0" smtClean="0">
                <a:latin typeface="+mn-lt"/>
                <a:cs typeface="Arial" charset="0"/>
              </a:rPr>
              <a:t>عامر</a:t>
            </a:r>
            <a:r>
              <a:rPr kumimoji="0" lang="ar-SA" sz="3000" b="0" i="0" u="none" strike="noStrike" kern="1200" cap="none" spc="0" normalizeH="0" baseline="0" noProof="0" dirty="0" smtClean="0">
                <a:ln>
                  <a:noFill/>
                </a:ln>
                <a:solidFill>
                  <a:schemeClr val="tx1"/>
                </a:solidFill>
                <a:effectLst/>
                <a:uLnTx/>
                <a:uFillTx/>
                <a:latin typeface="+mn-lt"/>
                <a:ea typeface="+mn-ea"/>
                <a:cs typeface="Arial" charset="0"/>
              </a:rPr>
              <a:t> عن: جدّة</a:t>
            </a:r>
            <a:r>
              <a:rPr kumimoji="0" lang="ar-SA" sz="3000" b="0" i="0" u="none" strike="noStrike" kern="1200" cap="none" spc="0" normalizeH="0" noProof="0" dirty="0" smtClean="0">
                <a:ln>
                  <a:noFill/>
                </a:ln>
                <a:solidFill>
                  <a:schemeClr val="tx1"/>
                </a:solidFill>
                <a:effectLst/>
                <a:uLnTx/>
                <a:uFillTx/>
                <a:latin typeface="+mn-lt"/>
                <a:ea typeface="+mn-ea"/>
                <a:cs typeface="Arial" charset="0"/>
              </a:rPr>
              <a:t> </a:t>
            </a:r>
            <a:r>
              <a:rPr kumimoji="0" lang="ar-SA" sz="3000" b="0" i="0" u="none" strike="noStrike" kern="1200" cap="none" spc="0" normalizeH="0" noProof="0" dirty="0" err="1" smtClean="0">
                <a:ln>
                  <a:noFill/>
                </a:ln>
                <a:solidFill>
                  <a:schemeClr val="tx1"/>
                </a:solidFill>
                <a:effectLst/>
                <a:uLnTx/>
                <a:uFillTx/>
                <a:latin typeface="+mn-lt"/>
                <a:ea typeface="+mn-ea"/>
                <a:cs typeface="Arial" charset="0"/>
              </a:rPr>
              <a:t>و</a:t>
            </a:r>
            <a:r>
              <a:rPr kumimoji="0" lang="ar-SA" sz="3000" b="0" i="0" u="none" strike="noStrike" kern="1200" cap="none" spc="0" normalizeH="0" noProof="0" dirty="0" smtClean="0">
                <a:ln>
                  <a:noFill/>
                </a:ln>
                <a:solidFill>
                  <a:schemeClr val="tx1"/>
                </a:solidFill>
                <a:effectLst/>
                <a:uLnTx/>
                <a:uFillTx/>
                <a:latin typeface="+mn-lt"/>
                <a:ea typeface="+mn-ea"/>
                <a:cs typeface="Arial" charset="0"/>
              </a:rPr>
              <a:t> 5 إخوة أشقاء وعمّ</a:t>
            </a:r>
            <a:r>
              <a:rPr kumimoji="0" lang="ar-SA" sz="3000" b="0" i="0" u="none" strike="noStrike" kern="1200" cap="none" spc="0" normalizeH="0" baseline="0" noProof="0" dirty="0" smtClean="0">
                <a:ln>
                  <a:noFill/>
                </a:ln>
                <a:solidFill>
                  <a:schemeClr val="tx1"/>
                </a:solidFill>
                <a:effectLst/>
                <a:uLnTx/>
                <a:uFillTx/>
                <a:latin typeface="+mn-lt"/>
                <a:ea typeface="+mn-ea"/>
                <a:cs typeface="Arial" charset="0"/>
              </a:rPr>
              <a:t>، وترك 600 ديناراً ديناراً. </a:t>
            </a:r>
            <a:endParaRPr kumimoji="0" lang="en-US" sz="30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13" name="جدول 12"/>
          <p:cNvGraphicFramePr>
            <a:graphicFrameLocks noGrp="1"/>
          </p:cNvGraphicFramePr>
          <p:nvPr/>
        </p:nvGraphicFramePr>
        <p:xfrm>
          <a:off x="228600" y="2209800"/>
          <a:ext cx="9372600" cy="3733800"/>
        </p:xfrm>
        <a:graphic>
          <a:graphicData uri="http://schemas.openxmlformats.org/drawingml/2006/table">
            <a:tbl>
              <a:tblPr firstRow="1" bandRow="1">
                <a:tableStyleId>{5C22544A-7EE6-4342-B048-85BDC9FD1C3A}</a:tableStyleId>
              </a:tblPr>
              <a:tblGrid>
                <a:gridCol w="1219200"/>
                <a:gridCol w="914400"/>
                <a:gridCol w="3733800"/>
                <a:gridCol w="1219200"/>
                <a:gridCol w="1066800"/>
                <a:gridCol w="1219200"/>
              </a:tblGrid>
              <a:tr h="533400">
                <a:tc>
                  <a:txBody>
                    <a:bodyPr/>
                    <a:lstStyle/>
                    <a:p>
                      <a:pPr algn="ctr" rtl="1"/>
                      <a:r>
                        <a:rPr lang="ar-SA" sz="2400" dirty="0" smtClean="0"/>
                        <a:t>التركة 600</a:t>
                      </a:r>
                      <a:endParaRPr lang="en-US" sz="2400" dirty="0"/>
                    </a:p>
                  </a:txBody>
                  <a:tcPr/>
                </a:tc>
                <a:tc>
                  <a:txBody>
                    <a:bodyPr/>
                    <a:lstStyle/>
                    <a:p>
                      <a:pPr algn="ctr" rtl="1"/>
                      <a:r>
                        <a:rPr lang="ar-SA" sz="2400" dirty="0" smtClean="0"/>
                        <a:t>الأصل 6</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c>
                  <a:txBody>
                    <a:bodyPr/>
                    <a:lstStyle/>
                    <a:p>
                      <a:pPr algn="ctr" rtl="1"/>
                      <a:r>
                        <a:rPr lang="ar-SA" sz="2400" dirty="0" smtClean="0"/>
                        <a:t>الرؤوس</a:t>
                      </a:r>
                      <a:endParaRPr lang="en-US" sz="2400" dirty="0"/>
                    </a:p>
                  </a:txBody>
                  <a:tcPr/>
                </a:tc>
              </a:tr>
              <a:tr h="10668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r" rtl="1"/>
                      <a:endParaRPr lang="en-US" dirty="0"/>
                    </a:p>
                  </a:txBody>
                  <a:tcPr/>
                </a:tc>
                <a:tc>
                  <a:txBody>
                    <a:bodyPr/>
                    <a:lstStyle/>
                    <a:p>
                      <a:pPr algn="ctr" rtl="1"/>
                      <a:r>
                        <a:rPr lang="ar-SA" sz="2800" dirty="0" smtClean="0"/>
                        <a:t>جدّة</a:t>
                      </a:r>
                      <a:endParaRPr lang="en-US" sz="2800" dirty="0"/>
                    </a:p>
                  </a:txBody>
                  <a:tcPr/>
                </a:tc>
                <a:tc>
                  <a:txBody>
                    <a:bodyPr/>
                    <a:lstStyle/>
                    <a:p>
                      <a:pPr algn="ctr" rtl="1"/>
                      <a:r>
                        <a:rPr lang="ar-SA" sz="1800" dirty="0" smtClean="0"/>
                        <a:t>.......</a:t>
                      </a:r>
                      <a:endParaRPr lang="en-US" sz="1800" dirty="0"/>
                    </a:p>
                  </a:txBody>
                  <a:tcPr/>
                </a:tc>
                <a:tc>
                  <a:txBody>
                    <a:bodyPr/>
                    <a:lstStyle/>
                    <a:p>
                      <a:pPr algn="ctr" rtl="1"/>
                      <a:r>
                        <a:rPr lang="ar-SA" sz="3600" dirty="0" smtClean="0"/>
                        <a:t>1</a:t>
                      </a:r>
                      <a:endParaRPr lang="en-US" sz="3600" dirty="0"/>
                    </a:p>
                  </a:txBody>
                  <a:tcPr/>
                </a:tc>
              </a:tr>
              <a:tr h="9144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عصبة</a:t>
                      </a:r>
                      <a:r>
                        <a:rPr lang="ar-SA" sz="2800" baseline="0" dirty="0" smtClean="0"/>
                        <a:t> بالنفس.</a:t>
                      </a:r>
                      <a:endParaRPr lang="en-US" sz="2800" dirty="0" smtClean="0"/>
                    </a:p>
                  </a:txBody>
                  <a:tcPr/>
                </a:tc>
                <a:tc>
                  <a:txBody>
                    <a:bodyPr/>
                    <a:lstStyle/>
                    <a:p>
                      <a:pPr algn="ctr" rtl="1"/>
                      <a:r>
                        <a:rPr lang="ar-SA" sz="2800" dirty="0" smtClean="0"/>
                        <a:t>5</a:t>
                      </a:r>
                      <a:r>
                        <a:rPr lang="ar-SA" sz="2800" baseline="0" dirty="0" smtClean="0"/>
                        <a:t> أخ </a:t>
                      </a:r>
                      <a:r>
                        <a:rPr lang="ar-SA" sz="2800" baseline="0" dirty="0" err="1" smtClean="0"/>
                        <a:t>ش</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3600" dirty="0" smtClean="0"/>
                        <a:t>5</a:t>
                      </a:r>
                      <a:endParaRPr lang="en-US" sz="3600" dirty="0"/>
                    </a:p>
                  </a:txBody>
                  <a:tcPr/>
                </a:tc>
              </a:tr>
              <a:tr h="9296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لوجود</a:t>
                      </a:r>
                      <a:r>
                        <a:rPr lang="ar-SA" sz="2400" dirty="0" smtClean="0"/>
                        <a:t> </a:t>
                      </a:r>
                      <a:r>
                        <a:rPr lang="ar-SA" sz="1800" dirty="0" smtClean="0"/>
                        <a:t>.........................</a:t>
                      </a:r>
                      <a:endParaRPr lang="en-US" sz="1800" dirty="0" smtClean="0"/>
                    </a:p>
                    <a:p>
                      <a:pPr algn="r" rtl="1"/>
                      <a:endParaRPr lang="en-US" dirty="0"/>
                    </a:p>
                  </a:txBody>
                  <a:tcPr/>
                </a:tc>
                <a:tc>
                  <a:txBody>
                    <a:bodyPr/>
                    <a:lstStyle/>
                    <a:p>
                      <a:pPr algn="ctr" rtl="1"/>
                      <a:r>
                        <a:rPr lang="ar-SA" sz="2800" dirty="0" smtClean="0"/>
                        <a:t>عمّ</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3600" dirty="0" smtClean="0"/>
                        <a:t>1</a:t>
                      </a:r>
                      <a:endParaRPr lang="en-US" sz="3600" dirty="0"/>
                    </a:p>
                  </a:txBody>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a:t>
            </a:r>
            <a:endParaRPr lang="en-US" dirty="0"/>
          </a:p>
        </p:txBody>
      </p:sp>
      <p:sp>
        <p:nvSpPr>
          <p:cNvPr id="3" name="عنصر نائب للمحتوى 2"/>
          <p:cNvSpPr>
            <a:spLocks noGrp="1"/>
          </p:cNvSpPr>
          <p:nvPr>
            <p:ph idx="1"/>
          </p:nvPr>
        </p:nvSpPr>
        <p:spPr/>
        <p:txBody>
          <a:bodyPr/>
          <a:lstStyle/>
          <a:p>
            <a:r>
              <a:rPr lang="ar-SA" dirty="0" smtClean="0"/>
              <a:t>.</a:t>
            </a:r>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 ميراث (العصبة بنفسه)</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المسألة (4): ماتت نائلة</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a:t>
            </a: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عن: </a:t>
            </a:r>
            <a:r>
              <a:rPr lang="ar-SA" sz="2800" dirty="0" smtClean="0">
                <a:latin typeface="+mn-lt"/>
                <a:cs typeface="Arial" charset="0"/>
              </a:rPr>
              <a:t>جدّة، </a:t>
            </a: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وأخ</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لأم</a:t>
            </a: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 و4</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أعمام</a:t>
            </a: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 وابن عمّ وتركت600</a:t>
            </a:r>
            <a:endParaRPr kumimoji="0" lang="en-US" sz="28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6" name="جدول 5"/>
          <p:cNvGraphicFramePr>
            <a:graphicFrameLocks noGrp="1"/>
          </p:cNvGraphicFramePr>
          <p:nvPr/>
        </p:nvGraphicFramePr>
        <p:xfrm>
          <a:off x="533400" y="2286000"/>
          <a:ext cx="9372600" cy="3749040"/>
        </p:xfrm>
        <a:graphic>
          <a:graphicData uri="http://schemas.openxmlformats.org/drawingml/2006/table">
            <a:tbl>
              <a:tblPr firstRow="1" bandRow="1">
                <a:tableStyleId>{5C22544A-7EE6-4342-B048-85BDC9FD1C3A}</a:tableStyleId>
              </a:tblPr>
              <a:tblGrid>
                <a:gridCol w="1219200"/>
                <a:gridCol w="914400"/>
                <a:gridCol w="3886200"/>
                <a:gridCol w="1066800"/>
                <a:gridCol w="1066800"/>
                <a:gridCol w="1219200"/>
              </a:tblGrid>
              <a:tr h="533400">
                <a:tc>
                  <a:txBody>
                    <a:bodyPr/>
                    <a:lstStyle/>
                    <a:p>
                      <a:pPr algn="ctr" rtl="1"/>
                      <a:r>
                        <a:rPr lang="ar-SA" sz="2400" dirty="0" smtClean="0"/>
                        <a:t>التركة 600</a:t>
                      </a:r>
                      <a:endParaRPr lang="en-US" sz="2400" dirty="0"/>
                    </a:p>
                  </a:txBody>
                  <a:tcPr/>
                </a:tc>
                <a:tc>
                  <a:txBody>
                    <a:bodyPr/>
                    <a:lstStyle/>
                    <a:p>
                      <a:pPr algn="ctr" rtl="1"/>
                      <a:r>
                        <a:rPr lang="ar-SA" sz="2400" dirty="0" smtClean="0"/>
                        <a:t>الأصل6</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c>
                  <a:txBody>
                    <a:bodyPr/>
                    <a:lstStyle/>
                    <a:p>
                      <a:pPr algn="ctr" rtl="1"/>
                      <a:r>
                        <a:rPr lang="ar-SA" sz="2400" dirty="0" smtClean="0"/>
                        <a:t>الرؤوس</a:t>
                      </a:r>
                      <a:endParaRPr lang="en-US" sz="2400" dirty="0"/>
                    </a:p>
                  </a:txBody>
                  <a:tcPr/>
                </a:tc>
              </a:tr>
              <a:tr h="7010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لوجود </a:t>
                      </a:r>
                      <a:r>
                        <a:rPr lang="ar-SA" sz="1800" dirty="0" smtClean="0"/>
                        <a:t>.........................</a:t>
                      </a:r>
                      <a:endParaRPr lang="en-US" sz="1800" dirty="0" smtClean="0"/>
                    </a:p>
                    <a:p>
                      <a:pPr algn="r" rtl="1"/>
                      <a:endParaRPr lang="en-US" dirty="0"/>
                    </a:p>
                  </a:txBody>
                  <a:tcPr/>
                </a:tc>
                <a:tc>
                  <a:txBody>
                    <a:bodyPr/>
                    <a:lstStyle/>
                    <a:p>
                      <a:pPr algn="ctr" rtl="1"/>
                      <a:r>
                        <a:rPr lang="ar-SA" sz="2800" dirty="0" smtClean="0"/>
                        <a:t>جدة</a:t>
                      </a:r>
                      <a:endParaRPr lang="en-US" sz="2800" dirty="0"/>
                    </a:p>
                  </a:txBody>
                  <a:tcPr/>
                </a:tc>
                <a:tc>
                  <a:txBody>
                    <a:bodyPr/>
                    <a:lstStyle/>
                    <a:p>
                      <a:pPr algn="ctr" rtl="1"/>
                      <a:r>
                        <a:rPr lang="ar-SA" sz="1800" dirty="0" smtClean="0"/>
                        <a:t>.......</a:t>
                      </a:r>
                      <a:endParaRPr lang="en-US" sz="1800" dirty="0"/>
                    </a:p>
                  </a:txBody>
                  <a:tcPr/>
                </a:tc>
                <a:tc>
                  <a:txBody>
                    <a:bodyPr/>
                    <a:lstStyle/>
                    <a:p>
                      <a:pPr algn="ctr" rtl="1"/>
                      <a:r>
                        <a:rPr lang="ar-SA" sz="3600" dirty="0" smtClean="0"/>
                        <a:t>1</a:t>
                      </a:r>
                      <a:endParaRPr lang="en-US" sz="3600" dirty="0"/>
                    </a:p>
                  </a:txBody>
                  <a:tcPr/>
                </a:tc>
              </a:tr>
              <a:tr h="59436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لوجود</a:t>
                      </a:r>
                      <a:r>
                        <a:rPr lang="ar-SA" sz="4000" dirty="0" smtClean="0"/>
                        <a:t> </a:t>
                      </a:r>
                      <a:r>
                        <a:rPr lang="ar-SA" sz="1800" dirty="0" smtClean="0"/>
                        <a:t>.........................</a:t>
                      </a:r>
                      <a:endParaRPr lang="en-US" sz="1800" dirty="0" smtClean="0"/>
                    </a:p>
                  </a:txBody>
                  <a:tcPr/>
                </a:tc>
                <a:tc>
                  <a:txBody>
                    <a:bodyPr/>
                    <a:lstStyle/>
                    <a:p>
                      <a:pPr algn="ctr" rtl="1"/>
                      <a:r>
                        <a:rPr lang="ar-SA" sz="2800" dirty="0" smtClean="0"/>
                        <a:t>أخ</a:t>
                      </a:r>
                      <a:r>
                        <a:rPr lang="ar-SA" sz="2800" baseline="0" dirty="0" smtClean="0"/>
                        <a:t> لأم</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3600" dirty="0" smtClean="0"/>
                        <a:t>1</a:t>
                      </a:r>
                      <a:endParaRPr lang="en-US" sz="3600" dirty="0"/>
                    </a:p>
                  </a:txBody>
                  <a:tcPr/>
                </a:tc>
              </a:tr>
              <a:tr h="57912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عصبة</a:t>
                      </a:r>
                      <a:r>
                        <a:rPr lang="ar-SA" sz="2800" baseline="0" dirty="0" smtClean="0"/>
                        <a:t> بالنفس.</a:t>
                      </a:r>
                      <a:endParaRPr lang="en-US" sz="2800" dirty="0" smtClean="0"/>
                    </a:p>
                    <a:p>
                      <a:pPr algn="r" rtl="1"/>
                      <a:endParaRPr lang="en-US" dirty="0"/>
                    </a:p>
                  </a:txBody>
                  <a:tcPr/>
                </a:tc>
                <a:tc>
                  <a:txBody>
                    <a:bodyPr/>
                    <a:lstStyle/>
                    <a:p>
                      <a:pPr algn="ctr" rtl="1"/>
                      <a:r>
                        <a:rPr lang="ar-SA" sz="2800" dirty="0" smtClean="0"/>
                        <a:t>4أعمام</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3600" dirty="0" smtClean="0"/>
                        <a:t>4</a:t>
                      </a:r>
                      <a:endParaRPr lang="en-US" sz="3600" dirty="0"/>
                    </a:p>
                  </a:txBody>
                  <a:tcPr/>
                </a:tc>
              </a:tr>
              <a:tr h="57912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r" rtl="1"/>
                      <a:endParaRPr lang="en-US" dirty="0"/>
                    </a:p>
                  </a:txBody>
                  <a:tcPr/>
                </a:tc>
                <a:tc>
                  <a:txBody>
                    <a:bodyPr/>
                    <a:lstStyle/>
                    <a:p>
                      <a:pPr algn="ctr" rtl="1"/>
                      <a:r>
                        <a:rPr lang="ar-SA" sz="2800" dirty="0" smtClean="0"/>
                        <a:t>ابن عمّ</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3600" dirty="0" smtClean="0"/>
                        <a:t>1</a:t>
                      </a:r>
                      <a:endParaRPr lang="en-US" sz="3600" dirty="0"/>
                    </a:p>
                  </a:txBody>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ثانياً-العصبة بغيره</a:t>
            </a:r>
            <a:endParaRPr lang="en-US" dirty="0"/>
          </a:p>
        </p:txBody>
      </p:sp>
      <p:sp>
        <p:nvSpPr>
          <p:cNvPr id="3" name="عنصر نائب للمحتوى 2"/>
          <p:cNvSpPr>
            <a:spLocks noGrp="1"/>
          </p:cNvSpPr>
          <p:nvPr>
            <p:ph idx="1"/>
          </p:nvPr>
        </p:nvSpPr>
        <p:spPr/>
        <p:txBody>
          <a:bodyPr/>
          <a:lstStyle/>
          <a:p>
            <a:pPr algn="just" rtl="1"/>
            <a:r>
              <a:rPr lang="ar-SA" b="1" dirty="0" smtClean="0"/>
              <a:t>تعريفه:</a:t>
            </a:r>
            <a:r>
              <a:rPr lang="ar-SA" dirty="0" smtClean="0"/>
              <a:t> هي كل </a:t>
            </a:r>
            <a:r>
              <a:rPr lang="ar-SA" b="1" u="sng" dirty="0" smtClean="0"/>
              <a:t>أنثى</a:t>
            </a:r>
            <a:r>
              <a:rPr lang="ar-SA" dirty="0" smtClean="0"/>
              <a:t> ذات </a:t>
            </a:r>
            <a:r>
              <a:rPr lang="ar-SA" b="1" u="sng" dirty="0" smtClean="0"/>
              <a:t>فرض</a:t>
            </a:r>
            <a:r>
              <a:rPr lang="ar-SA" b="1" dirty="0" smtClean="0"/>
              <a:t>،</a:t>
            </a:r>
            <a:r>
              <a:rPr lang="ar-SA" dirty="0" smtClean="0"/>
              <a:t> وُجِدَ معها ذكرٌ مِن درجتها، أو الأدنى منها إن احتاجت إليه، فتصير عصبة </a:t>
            </a:r>
            <a:r>
              <a:rPr lang="ar-SA" dirty="0" err="1" smtClean="0"/>
              <a:t>به</a:t>
            </a:r>
            <a:r>
              <a:rPr lang="ar-SA" dirty="0" smtClean="0"/>
              <a:t>. وهنَّ أربع نسوة.</a:t>
            </a:r>
            <a:endParaRPr lang="en-US" b="1" dirty="0" smtClean="0"/>
          </a:p>
          <a:p>
            <a:pPr algn="just" rtl="1"/>
            <a:r>
              <a:rPr lang="ar-SA" dirty="0" smtClean="0"/>
              <a:t>1-البنت الواحدة أو أكثر، مع الابن، فأكثر. </a:t>
            </a:r>
            <a:endParaRPr lang="en-US" b="1" dirty="0" smtClean="0"/>
          </a:p>
          <a:p>
            <a:pPr algn="just" rtl="1"/>
            <a:r>
              <a:rPr lang="ar-SA" dirty="0" smtClean="0"/>
              <a:t>2-بنت الابن الواحدة، أو أكثر، مع ابن الابن، فأكثر، سواء كان أخاها، أو كان ابن عمها المساوي لها في الدرجة، أو الأدنى منها درجة، إن احتاجت إليه، كمسألة </a:t>
            </a:r>
            <a:r>
              <a:rPr lang="ar-SA" b="1" dirty="0" smtClean="0"/>
              <a:t>(الأخ المبارك)</a:t>
            </a:r>
            <a:r>
              <a:rPr lang="ar-SA" dirty="0" smtClean="0"/>
              <a:t>.(وسبق شرحها).</a:t>
            </a:r>
            <a:r>
              <a:rPr lang="ar-SA" b="1" dirty="0" smtClean="0"/>
              <a:t> </a:t>
            </a:r>
            <a:r>
              <a:rPr lang="ar-SA" dirty="0" smtClean="0"/>
              <a:t>وهي: بنت الابن مع ابن ابن الابن، فهو يعصّبها، ولو كان أدنى منها درجة، إن احتاجت إليه</a:t>
            </a:r>
            <a:endParaRPr lang="en-US" b="1" dirty="0" smtClean="0"/>
          </a:p>
          <a:p>
            <a:pPr algn="just" rtl="1"/>
            <a:r>
              <a:rPr lang="ar-SA" dirty="0" smtClean="0"/>
              <a:t>3-الأخت الشقيقة الواحدة أو أكثر، مع الأخ الشقيق، فأكثر.</a:t>
            </a:r>
            <a:endParaRPr lang="en-US" b="1"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تابع-العصبة بغيره</a:t>
            </a:r>
            <a:endParaRPr lang="en-US" dirty="0"/>
          </a:p>
        </p:txBody>
      </p:sp>
      <p:sp>
        <p:nvSpPr>
          <p:cNvPr id="3" name="عنصر نائب للمحتوى 2"/>
          <p:cNvSpPr>
            <a:spLocks noGrp="1"/>
          </p:cNvSpPr>
          <p:nvPr>
            <p:ph idx="1"/>
          </p:nvPr>
        </p:nvSpPr>
        <p:spPr/>
        <p:txBody>
          <a:bodyPr/>
          <a:lstStyle/>
          <a:p>
            <a:pPr algn="just" rtl="1"/>
            <a:r>
              <a:rPr lang="ar-SA" sz="3000" dirty="0" smtClean="0"/>
              <a:t>4-الأخت لأب الواحدة أو أكثر، مع الأخ لأب، فأكثر.</a:t>
            </a:r>
            <a:endParaRPr lang="en-US" sz="3000" b="1" dirty="0" smtClean="0"/>
          </a:p>
          <a:p>
            <a:pPr algn="just" rtl="1"/>
            <a:r>
              <a:rPr lang="ar-SA" sz="3000" dirty="0" smtClean="0"/>
              <a:t>-ويُشترط هنا شرطان: </a:t>
            </a:r>
            <a:r>
              <a:rPr lang="ar-SA" sz="3000" b="1" dirty="0" smtClean="0"/>
              <a:t>قوَّة القرابة واتحاد الدرجة.</a:t>
            </a:r>
            <a:r>
              <a:rPr lang="ar-SA" sz="3000" dirty="0" smtClean="0"/>
              <a:t> </a:t>
            </a:r>
            <a:endParaRPr lang="en-US" sz="3000" b="1" dirty="0" smtClean="0"/>
          </a:p>
          <a:p>
            <a:pPr algn="just" rtl="1"/>
            <a:r>
              <a:rPr lang="ar-SA" sz="3000" dirty="0" smtClean="0"/>
              <a:t>-فلا تكون الأخت الشقيقة عصبة بالأخ لأب، لأنه أضعف منها بقوة القرابة. </a:t>
            </a:r>
            <a:endParaRPr lang="en-US" sz="3000" b="1" dirty="0" smtClean="0"/>
          </a:p>
          <a:p>
            <a:pPr algn="just" rtl="1"/>
            <a:r>
              <a:rPr lang="ar-SA" sz="3000" dirty="0" smtClean="0"/>
              <a:t>-ولا تكون الأخت الشقيقة عصبة بابن الأخ الشقيق، لأنه أدنى منها درجة.</a:t>
            </a:r>
            <a:endParaRPr lang="en-US" sz="3000" b="1" dirty="0" smtClean="0"/>
          </a:p>
          <a:p>
            <a:pPr algn="just" rtl="1"/>
            <a:r>
              <a:rPr lang="ar-SA" sz="3000" dirty="0" smtClean="0"/>
              <a:t>-وقد استثني من هذه القاعدة مسألة </a:t>
            </a:r>
            <a:r>
              <a:rPr lang="ar-SA" sz="3000" b="1" dirty="0" smtClean="0"/>
              <a:t>(الأخ المبارك) </a:t>
            </a:r>
            <a:r>
              <a:rPr lang="ar-SA" sz="3000" dirty="0" smtClean="0"/>
              <a:t>السابقة.</a:t>
            </a:r>
            <a:endParaRPr lang="en-US" sz="3000" b="1" dirty="0" smtClean="0"/>
          </a:p>
          <a:p>
            <a:pPr algn="just" rtl="1"/>
            <a:r>
              <a:rPr lang="ar-SA" sz="3000" dirty="0" smtClean="0"/>
              <a:t>-كما ينبغي أن نلحظ هنا، أنَّ الأنثى التي لا فرض لها، لا تكون عصبة بأخيها، فلا ترث العمة مع العم، ولا بنت العم مع ابن العم، ولا ترث بنت الأخ مع ابن الأخ.</a:t>
            </a:r>
            <a:endParaRPr lang="en-US" sz="3000" b="1"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ملحوظتان قبل حلّ مسائل ميراث (العصبة)</a:t>
            </a:r>
            <a:endParaRPr lang="en-US" dirty="0"/>
          </a:p>
        </p:txBody>
      </p:sp>
      <p:sp>
        <p:nvSpPr>
          <p:cNvPr id="3" name="عنصر نائب للمحتوى 2"/>
          <p:cNvSpPr>
            <a:spLocks noGrp="1"/>
          </p:cNvSpPr>
          <p:nvPr>
            <p:ph idx="1"/>
          </p:nvPr>
        </p:nvSpPr>
        <p:spPr/>
        <p:txBody>
          <a:bodyPr/>
          <a:lstStyle/>
          <a:p>
            <a:pPr algn="just" rtl="1"/>
            <a:r>
              <a:rPr lang="ar-SA" b="1" dirty="0" smtClean="0"/>
              <a:t>1</a:t>
            </a:r>
            <a:r>
              <a:rPr lang="ar-AE" b="1" dirty="0" smtClean="0"/>
              <a:t>-تذَكَّر</a:t>
            </a:r>
            <a:r>
              <a:rPr lang="ar-SA" b="1" dirty="0" smtClean="0"/>
              <a:t>ْ</a:t>
            </a:r>
            <a:r>
              <a:rPr lang="ar-AE" b="1" dirty="0" smtClean="0"/>
              <a:t> هنا:</a:t>
            </a:r>
            <a:r>
              <a:rPr lang="ar-AE" dirty="0" smtClean="0"/>
              <a:t> أنَّ أصل المسألة، عند عدم صاحب فرض، هو عدد رؤوس مجموعة</a:t>
            </a:r>
            <a:r>
              <a:rPr lang="ar-AE" b="1" dirty="0" smtClean="0"/>
              <a:t> (العصبة بغيره).</a:t>
            </a:r>
            <a:endParaRPr lang="en-US" dirty="0" smtClean="0"/>
          </a:p>
          <a:p>
            <a:pPr algn="just" rtl="1"/>
            <a:r>
              <a:rPr lang="ar-AE" dirty="0" smtClean="0"/>
              <a:t>ما السبب؟ </a:t>
            </a:r>
            <a:r>
              <a:rPr lang="ar-AE" sz="1800" dirty="0" smtClean="0"/>
              <a:t>.................................</a:t>
            </a:r>
            <a:r>
              <a:rPr lang="ar-SA" sz="1800" dirty="0" smtClean="0"/>
              <a:t>.........</a:t>
            </a:r>
            <a:r>
              <a:rPr lang="ar-AE" sz="1800" dirty="0" smtClean="0"/>
              <a:t>............................</a:t>
            </a:r>
            <a:endParaRPr lang="en-US" sz="1800" dirty="0" smtClean="0"/>
          </a:p>
          <a:p>
            <a:pPr algn="just" rtl="1"/>
            <a:r>
              <a:rPr lang="ar-AE" dirty="0" smtClean="0"/>
              <a:t> </a:t>
            </a:r>
            <a:endParaRPr lang="en-US" dirty="0" smtClean="0"/>
          </a:p>
          <a:p>
            <a:pPr algn="just" rtl="1"/>
            <a:r>
              <a:rPr lang="ar-SA" b="1" dirty="0" smtClean="0"/>
              <a:t>2</a:t>
            </a:r>
            <a:r>
              <a:rPr lang="ar-AE" b="1" dirty="0" smtClean="0"/>
              <a:t>-وتذَكَّر</a:t>
            </a:r>
            <a:r>
              <a:rPr lang="ar-SA" b="1" dirty="0" smtClean="0"/>
              <a:t>ْ</a:t>
            </a:r>
            <a:r>
              <a:rPr lang="ar-AE" b="1" dirty="0" smtClean="0"/>
              <a:t> أيضاً:</a:t>
            </a:r>
            <a:r>
              <a:rPr lang="ar-AE" dirty="0" smtClean="0"/>
              <a:t> أنَّ الأنثى في</a:t>
            </a:r>
            <a:r>
              <a:rPr lang="ar-SA" dirty="0" smtClean="0"/>
              <a:t> مسائل</a:t>
            </a:r>
            <a:r>
              <a:rPr lang="ar-AE" b="1" dirty="0" smtClean="0"/>
              <a:t> (العصبة بغيره)</a:t>
            </a:r>
            <a:r>
              <a:rPr lang="ar-AE" dirty="0" smtClean="0"/>
              <a:t>، تُحسب (</a:t>
            </a:r>
            <a:r>
              <a:rPr lang="ar-AE" b="1" dirty="0" smtClean="0"/>
              <a:t>رأساً واحداً</a:t>
            </a:r>
            <a:r>
              <a:rPr lang="ar-AE" dirty="0" smtClean="0"/>
              <a:t>)، والذكر يُحسب </a:t>
            </a:r>
            <a:r>
              <a:rPr lang="ar-AE" b="1" dirty="0" smtClean="0"/>
              <a:t>(رأسين اثنين).</a:t>
            </a:r>
            <a:endParaRPr lang="en-US" dirty="0" smtClean="0"/>
          </a:p>
          <a:p>
            <a:pPr algn="just" rtl="1"/>
            <a:r>
              <a:rPr lang="ar-AE" dirty="0" smtClean="0"/>
              <a:t>ما السبب؟ </a:t>
            </a:r>
            <a:r>
              <a:rPr lang="ar-AE" sz="1800" dirty="0" smtClean="0"/>
              <a:t>..........................................</a:t>
            </a:r>
            <a:r>
              <a:rPr lang="ar-SA" sz="1800" dirty="0" smtClean="0"/>
              <a:t>............</a:t>
            </a:r>
            <a:r>
              <a:rPr lang="ar-AE" sz="1800" dirty="0" smtClean="0"/>
              <a:t>...............</a:t>
            </a:r>
            <a:endParaRPr lang="en-US" sz="1800"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مسائل ميراث (العصبة بغيره)</a:t>
            </a:r>
            <a:endParaRPr lang="en-US" dirty="0"/>
          </a:p>
        </p:txBody>
      </p:sp>
      <p:sp>
        <p:nvSpPr>
          <p:cNvPr id="3" name="عنصر نائب للمحتوى 2"/>
          <p:cNvSpPr>
            <a:spLocks noGrp="1"/>
          </p:cNvSpPr>
          <p:nvPr>
            <p:ph idx="1"/>
          </p:nvPr>
        </p:nvSpPr>
        <p:spPr/>
        <p:txBody>
          <a:bodyPr/>
          <a:lstStyle/>
          <a:p>
            <a:pPr rtl="1"/>
            <a:r>
              <a:rPr lang="ar-SA" dirty="0" smtClean="0"/>
              <a:t>المسألة (1): ماتت </a:t>
            </a:r>
            <a:r>
              <a:rPr lang="ar-SA" dirty="0" err="1" smtClean="0"/>
              <a:t>خَوْلة</a:t>
            </a:r>
            <a:r>
              <a:rPr lang="ar-SA" dirty="0" smtClean="0"/>
              <a:t> عن: ابن و2بنت وأخ شقيق، وتركت 400</a:t>
            </a:r>
            <a:endParaRPr lang="en-US" dirty="0" smtClean="0"/>
          </a:p>
          <a:p>
            <a:endParaRPr lang="en-US" dirty="0"/>
          </a:p>
        </p:txBody>
      </p:sp>
      <p:graphicFrame>
        <p:nvGraphicFramePr>
          <p:cNvPr id="4" name="جدول 3"/>
          <p:cNvGraphicFramePr>
            <a:graphicFrameLocks noGrp="1"/>
          </p:cNvGraphicFramePr>
          <p:nvPr/>
        </p:nvGraphicFramePr>
        <p:xfrm>
          <a:off x="304800" y="2286000"/>
          <a:ext cx="9220200" cy="3048705"/>
        </p:xfrm>
        <a:graphic>
          <a:graphicData uri="http://schemas.openxmlformats.org/drawingml/2006/table">
            <a:tbl>
              <a:tblPr firstRow="1" bandRow="1">
                <a:tableStyleId>{5C22544A-7EE6-4342-B048-85BDC9FD1C3A}</a:tableStyleId>
              </a:tblPr>
              <a:tblGrid>
                <a:gridCol w="838200"/>
                <a:gridCol w="838200"/>
                <a:gridCol w="4343400"/>
                <a:gridCol w="1066800"/>
                <a:gridCol w="1066800"/>
                <a:gridCol w="1066800"/>
              </a:tblGrid>
              <a:tr h="973330">
                <a:tc>
                  <a:txBody>
                    <a:bodyPr/>
                    <a:lstStyle/>
                    <a:p>
                      <a:pPr algn="ctr" rtl="1"/>
                      <a:r>
                        <a:rPr lang="ar-SA" sz="2400" dirty="0" smtClean="0"/>
                        <a:t>التركة 400</a:t>
                      </a:r>
                      <a:endParaRPr lang="en-US" sz="2400" dirty="0"/>
                    </a:p>
                  </a:txBody>
                  <a:tcPr/>
                </a:tc>
                <a:tc>
                  <a:txBody>
                    <a:bodyPr/>
                    <a:lstStyle/>
                    <a:p>
                      <a:pPr algn="ctr" rtl="1"/>
                      <a:r>
                        <a:rPr lang="ar-SA" sz="2400" dirty="0" smtClean="0"/>
                        <a:t>الأصل 4</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c>
                  <a:txBody>
                    <a:bodyPr/>
                    <a:lstStyle/>
                    <a:p>
                      <a:pPr algn="ctr" rtl="1"/>
                      <a:r>
                        <a:rPr lang="ar-SA" sz="2400" dirty="0" smtClean="0"/>
                        <a:t>الرؤوس</a:t>
                      </a:r>
                      <a:endParaRPr lang="en-US" sz="2400" dirty="0"/>
                    </a:p>
                  </a:txBody>
                  <a:tcPr/>
                </a:tc>
              </a:tr>
              <a:tr h="52542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rowSpan="2">
                  <a:txBody>
                    <a:bodyPr/>
                    <a:lstStyle/>
                    <a:p>
                      <a:pPr algn="r" rtl="1"/>
                      <a:endParaRPr lang="ar-SA" sz="2800" dirty="0" smtClean="0"/>
                    </a:p>
                    <a:p>
                      <a:pPr algn="r" rtl="1"/>
                      <a:r>
                        <a:rPr lang="ar-SA" sz="2800" dirty="0" smtClean="0"/>
                        <a:t>عصبة بغيره.</a:t>
                      </a:r>
                      <a:endParaRPr lang="en-US" sz="2800" dirty="0"/>
                    </a:p>
                  </a:txBody>
                  <a:tcPr/>
                </a:tc>
                <a:tc>
                  <a:txBody>
                    <a:bodyPr/>
                    <a:lstStyle/>
                    <a:p>
                      <a:pPr algn="ctr" rtl="1"/>
                      <a:r>
                        <a:rPr lang="ar-SA" sz="2800" dirty="0" smtClean="0"/>
                        <a:t>ابن</a:t>
                      </a:r>
                      <a:endParaRPr lang="en-US" sz="2800" dirty="0"/>
                    </a:p>
                  </a:txBody>
                  <a:tcPr/>
                </a:tc>
                <a:tc rowSpan="2">
                  <a:txBody>
                    <a:bodyPr/>
                    <a:lstStyle/>
                    <a:p>
                      <a:pPr algn="ctr" rtl="1"/>
                      <a:endParaRPr lang="ar-SA" dirty="0" smtClean="0"/>
                    </a:p>
                    <a:p>
                      <a:pPr algn="ctr" rtl="1"/>
                      <a:r>
                        <a:rPr lang="ar-SA" sz="2800" dirty="0" smtClean="0"/>
                        <a:t>ع</a:t>
                      </a:r>
                    </a:p>
                  </a:txBody>
                  <a:tcPr/>
                </a:tc>
                <a:tc rowSpan="2">
                  <a:txBody>
                    <a:bodyPr/>
                    <a:lstStyle/>
                    <a:p>
                      <a:pPr algn="ctr" rtl="1"/>
                      <a:endParaRPr lang="ar-SA" sz="1200" dirty="0" smtClean="0"/>
                    </a:p>
                    <a:p>
                      <a:pPr algn="ctr" rtl="1"/>
                      <a:r>
                        <a:rPr lang="ar-SA" sz="3600" dirty="0" smtClean="0"/>
                        <a:t>4</a:t>
                      </a:r>
                      <a:endParaRPr lang="en-US" sz="3600" dirty="0"/>
                    </a:p>
                  </a:txBody>
                  <a:tcPr/>
                </a:tc>
              </a:tr>
              <a:tr h="52542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vMerge="1">
                  <a:txBody>
                    <a:bodyPr/>
                    <a:lstStyle/>
                    <a:p>
                      <a:endParaRPr lang="en-US"/>
                    </a:p>
                  </a:txBody>
                  <a:tcPr/>
                </a:tc>
                <a:tc>
                  <a:txBody>
                    <a:bodyPr/>
                    <a:lstStyle/>
                    <a:p>
                      <a:pPr algn="ctr" rtl="1"/>
                      <a:r>
                        <a:rPr lang="ar-SA" sz="2800" dirty="0" smtClean="0"/>
                        <a:t>2 بنت</a:t>
                      </a:r>
                      <a:endParaRPr lang="en-US" sz="2800" dirty="0"/>
                    </a:p>
                  </a:txBody>
                  <a:tcPr/>
                </a:tc>
                <a:tc vMerge="1">
                  <a:txBody>
                    <a:bodyPr/>
                    <a:lstStyle/>
                    <a:p>
                      <a:endParaRPr lang="en-US"/>
                    </a:p>
                  </a:txBody>
                  <a:tcPr/>
                </a:tc>
                <a:tc vMerge="1">
                  <a:txBody>
                    <a:bodyPr/>
                    <a:lstStyle/>
                    <a:p>
                      <a:endParaRPr lang="en-US"/>
                    </a:p>
                  </a:txBody>
                  <a:tcPr/>
                </a:tc>
              </a:tr>
              <a:tr h="79521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a:t>
                      </a:r>
                    </a:p>
                    <a:p>
                      <a:pPr algn="r" rtl="1"/>
                      <a:endParaRPr lang="en-US" dirty="0"/>
                    </a:p>
                  </a:txBody>
                  <a:tcPr/>
                </a:tc>
                <a:tc>
                  <a:txBody>
                    <a:bodyPr/>
                    <a:lstStyle/>
                    <a:p>
                      <a:pPr algn="ctr" rtl="1"/>
                      <a:r>
                        <a:rPr lang="ar-SA" sz="2800" dirty="0" smtClean="0"/>
                        <a:t>أخ </a:t>
                      </a:r>
                      <a:r>
                        <a:rPr lang="ar-SA" sz="2800" dirty="0" err="1" smtClean="0"/>
                        <a:t>ش</a:t>
                      </a:r>
                      <a:endParaRPr lang="en-US" sz="2800" dirty="0"/>
                    </a:p>
                  </a:txBody>
                  <a:tcPr/>
                </a:tc>
                <a:tc>
                  <a:txBody>
                    <a:bodyPr/>
                    <a:lstStyle/>
                    <a:p>
                      <a:pPr algn="ctr" rtl="1"/>
                      <a:r>
                        <a:rPr lang="ar-SA" dirty="0" smtClean="0"/>
                        <a:t>........</a:t>
                      </a:r>
                    </a:p>
                  </a:txBody>
                  <a:tcPr/>
                </a:tc>
                <a:tc>
                  <a:txBody>
                    <a:bodyPr/>
                    <a:lstStyle/>
                    <a:p>
                      <a:pPr algn="ctr" rtl="1"/>
                      <a:r>
                        <a:rPr lang="ar-SA" dirty="0" smtClean="0"/>
                        <a:t>........</a:t>
                      </a:r>
                    </a:p>
                  </a:txBody>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a:t>
            </a:r>
            <a:endParaRPr lang="en-US" dirty="0"/>
          </a:p>
        </p:txBody>
      </p:sp>
      <p:sp>
        <p:nvSpPr>
          <p:cNvPr id="3" name="عنصر نائب للمحتوى 2"/>
          <p:cNvSpPr>
            <a:spLocks noGrp="1"/>
          </p:cNvSpPr>
          <p:nvPr>
            <p:ph idx="1"/>
          </p:nvPr>
        </p:nvSpPr>
        <p:spPr/>
        <p:txBody>
          <a:bodyPr/>
          <a:lstStyle/>
          <a:p>
            <a:r>
              <a:rPr lang="ar-SA" dirty="0" smtClean="0"/>
              <a:t>.</a:t>
            </a:r>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 ميراث (العصبة بغيره)</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المسألة(2):ماتت </a:t>
            </a:r>
            <a:r>
              <a:rPr lang="ar-SA" sz="2800" dirty="0" err="1" smtClean="0">
                <a:latin typeface="+mn-lt"/>
                <a:cs typeface="Arial" charset="0"/>
              </a:rPr>
              <a:t>عاتك</a:t>
            </a: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ة عن: 2 ابن ابن و4</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بنت ابن</a:t>
            </a: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 وأخ</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لأب</a:t>
            </a: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 وتركت </a:t>
            </a:r>
            <a:r>
              <a:rPr kumimoji="0" lang="ar-SA" sz="3200" b="0" i="0" u="none" strike="noStrike" kern="1200" cap="none" spc="0" normalizeH="0" baseline="0" noProof="0" dirty="0" smtClean="0">
                <a:ln>
                  <a:noFill/>
                </a:ln>
                <a:solidFill>
                  <a:schemeClr val="tx1"/>
                </a:solidFill>
                <a:effectLst/>
                <a:uLnTx/>
                <a:uFillTx/>
                <a:latin typeface="+mn-lt"/>
                <a:ea typeface="+mn-ea"/>
                <a:cs typeface="Arial" charset="0"/>
              </a:rPr>
              <a:t>800</a:t>
            </a: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6" name="جدول 5"/>
          <p:cNvGraphicFramePr>
            <a:graphicFrameLocks noGrp="1"/>
          </p:cNvGraphicFramePr>
          <p:nvPr/>
        </p:nvGraphicFramePr>
        <p:xfrm>
          <a:off x="304800" y="2286000"/>
          <a:ext cx="9220200" cy="3231585"/>
        </p:xfrm>
        <a:graphic>
          <a:graphicData uri="http://schemas.openxmlformats.org/drawingml/2006/table">
            <a:tbl>
              <a:tblPr firstRow="1" bandRow="1">
                <a:tableStyleId>{5C22544A-7EE6-4342-B048-85BDC9FD1C3A}</a:tableStyleId>
              </a:tblPr>
              <a:tblGrid>
                <a:gridCol w="838200"/>
                <a:gridCol w="838200"/>
                <a:gridCol w="3886200"/>
                <a:gridCol w="1524000"/>
                <a:gridCol w="1066800"/>
                <a:gridCol w="1066800"/>
              </a:tblGrid>
              <a:tr h="973330">
                <a:tc>
                  <a:txBody>
                    <a:bodyPr/>
                    <a:lstStyle/>
                    <a:p>
                      <a:pPr algn="ctr" rtl="1"/>
                      <a:r>
                        <a:rPr lang="ar-SA" sz="2400" dirty="0" smtClean="0"/>
                        <a:t>التركة 800</a:t>
                      </a:r>
                      <a:endParaRPr lang="en-US" sz="2400" dirty="0"/>
                    </a:p>
                  </a:txBody>
                  <a:tcPr/>
                </a:tc>
                <a:tc>
                  <a:txBody>
                    <a:bodyPr/>
                    <a:lstStyle/>
                    <a:p>
                      <a:pPr algn="ctr" rtl="1"/>
                      <a:r>
                        <a:rPr lang="ar-SA" sz="2400" dirty="0" smtClean="0"/>
                        <a:t>الأصل 8</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c>
                  <a:txBody>
                    <a:bodyPr/>
                    <a:lstStyle/>
                    <a:p>
                      <a:pPr algn="ctr" rtl="1"/>
                      <a:r>
                        <a:rPr lang="ar-SA" sz="2400" dirty="0" smtClean="0"/>
                        <a:t>الرؤوس</a:t>
                      </a:r>
                      <a:endParaRPr lang="en-US" sz="2400" dirty="0"/>
                    </a:p>
                  </a:txBody>
                  <a:tcPr/>
                </a:tc>
              </a:tr>
              <a:tr h="52542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rowSpan="2">
                  <a:txBody>
                    <a:bodyPr/>
                    <a:lstStyle/>
                    <a:p>
                      <a:pPr algn="r" rtl="1"/>
                      <a:endParaRPr lang="ar-SA" sz="2800" dirty="0" smtClean="0"/>
                    </a:p>
                    <a:p>
                      <a:pPr algn="r" rtl="1"/>
                      <a:r>
                        <a:rPr lang="ar-SA" sz="2800" dirty="0" smtClean="0"/>
                        <a:t>عصبة بغيره.</a:t>
                      </a:r>
                      <a:endParaRPr lang="en-US" sz="2800" dirty="0"/>
                    </a:p>
                  </a:txBody>
                  <a:tcPr/>
                </a:tc>
                <a:tc>
                  <a:txBody>
                    <a:bodyPr/>
                    <a:lstStyle/>
                    <a:p>
                      <a:pPr algn="ctr" rtl="1"/>
                      <a:r>
                        <a:rPr lang="ar-SA" sz="2800" dirty="0" smtClean="0"/>
                        <a:t>2ابن ابن</a:t>
                      </a:r>
                      <a:endParaRPr lang="en-US" sz="2800" dirty="0"/>
                    </a:p>
                  </a:txBody>
                  <a:tcPr/>
                </a:tc>
                <a:tc rowSpan="2">
                  <a:txBody>
                    <a:bodyPr/>
                    <a:lstStyle/>
                    <a:p>
                      <a:pPr algn="ctr" rtl="1"/>
                      <a:endParaRPr lang="ar-SA" dirty="0" smtClean="0"/>
                    </a:p>
                    <a:p>
                      <a:pPr algn="ctr" rtl="1"/>
                      <a:r>
                        <a:rPr lang="ar-SA" sz="2800" dirty="0" smtClean="0"/>
                        <a:t>ع</a:t>
                      </a:r>
                    </a:p>
                  </a:txBody>
                  <a:tcPr/>
                </a:tc>
                <a:tc rowSpan="2">
                  <a:txBody>
                    <a:bodyPr/>
                    <a:lstStyle/>
                    <a:p>
                      <a:pPr algn="ctr" rtl="1"/>
                      <a:endParaRPr lang="ar-SA" sz="1800" dirty="0" smtClean="0"/>
                    </a:p>
                    <a:p>
                      <a:pPr algn="ctr" rtl="1"/>
                      <a:endParaRPr lang="ar-SA" sz="1800" dirty="0" smtClean="0"/>
                    </a:p>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p>
                    <a:p>
                      <a:pPr algn="ctr" rtl="1"/>
                      <a:endParaRPr lang="ar-SA" sz="1800" dirty="0" smtClean="0"/>
                    </a:p>
                  </a:txBody>
                  <a:tcPr/>
                </a:tc>
              </a:tr>
              <a:tr h="52542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vMerge="1">
                  <a:txBody>
                    <a:bodyPr/>
                    <a:lstStyle/>
                    <a:p>
                      <a:endParaRPr lang="en-US"/>
                    </a:p>
                  </a:txBody>
                  <a:tcPr/>
                </a:tc>
                <a:tc>
                  <a:txBody>
                    <a:bodyPr/>
                    <a:lstStyle/>
                    <a:p>
                      <a:pPr algn="ctr" rtl="1"/>
                      <a:r>
                        <a:rPr lang="ar-SA" sz="2800" dirty="0" smtClean="0"/>
                        <a:t>4بنت ابن</a:t>
                      </a:r>
                      <a:endParaRPr lang="en-US" sz="2800" dirty="0"/>
                    </a:p>
                  </a:txBody>
                  <a:tcPr/>
                </a:tc>
                <a:tc vMerge="1">
                  <a:txBody>
                    <a:bodyPr/>
                    <a:lstStyle/>
                    <a:p>
                      <a:endParaRPr lang="en-US"/>
                    </a:p>
                  </a:txBody>
                  <a:tcPr/>
                </a:tc>
                <a:tc vMerge="1">
                  <a:txBody>
                    <a:bodyPr/>
                    <a:lstStyle/>
                    <a:p>
                      <a:endParaRPr lang="en-US"/>
                    </a:p>
                  </a:txBody>
                  <a:tcPr/>
                </a:tc>
              </a:tr>
              <a:tr h="79521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a:t>
                      </a:r>
                    </a:p>
                    <a:p>
                      <a:pPr algn="r" rtl="1"/>
                      <a:endParaRPr lang="en-US" dirty="0"/>
                    </a:p>
                  </a:txBody>
                  <a:tcPr/>
                </a:tc>
                <a:tc>
                  <a:txBody>
                    <a:bodyPr/>
                    <a:lstStyle/>
                    <a:p>
                      <a:pPr algn="ctr" rtl="1"/>
                      <a:r>
                        <a:rPr lang="ar-SA" sz="2800" dirty="0" smtClean="0"/>
                        <a:t>أخ لأب</a:t>
                      </a:r>
                      <a:endParaRPr lang="en-US" sz="2800" dirty="0"/>
                    </a:p>
                  </a:txBody>
                  <a:tcPr/>
                </a:tc>
                <a:tc>
                  <a:txBody>
                    <a:bodyPr/>
                    <a:lstStyle/>
                    <a:p>
                      <a:pPr algn="ctr" rtl="1"/>
                      <a:r>
                        <a:rPr lang="ar-SA" dirty="0" smtClean="0"/>
                        <a:t>........</a:t>
                      </a:r>
                    </a:p>
                  </a:txBody>
                  <a:tcPr/>
                </a:tc>
                <a:tc>
                  <a:txBody>
                    <a:bodyPr/>
                    <a:lstStyle/>
                    <a:p>
                      <a:pPr algn="ctr" rtl="1"/>
                      <a:r>
                        <a:rPr lang="ar-SA" sz="1800" dirty="0" smtClean="0"/>
                        <a:t>........</a:t>
                      </a:r>
                    </a:p>
                  </a:txBody>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a:t>
            </a:r>
            <a:endParaRPr lang="en-US" dirty="0"/>
          </a:p>
        </p:txBody>
      </p:sp>
      <p:sp>
        <p:nvSpPr>
          <p:cNvPr id="3" name="عنصر نائب للمحتوى 2"/>
          <p:cNvSpPr>
            <a:spLocks noGrp="1"/>
          </p:cNvSpPr>
          <p:nvPr>
            <p:ph idx="1"/>
          </p:nvPr>
        </p:nvSpPr>
        <p:spPr/>
        <p:txBody>
          <a:bodyPr/>
          <a:lstStyle/>
          <a:p>
            <a:r>
              <a:rPr lang="ar-SA" dirty="0" smtClean="0"/>
              <a:t>.</a:t>
            </a:r>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 ميراث (العصبة بغيره)</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r>
              <a:rPr kumimoji="0" lang="ar-SA" sz="2600" i="0" u="none" strike="noStrike" kern="1200" cap="none" spc="0" normalizeH="0" baseline="0" noProof="0" dirty="0" smtClean="0">
                <a:ln>
                  <a:noFill/>
                </a:ln>
                <a:solidFill>
                  <a:schemeClr val="tx1"/>
                </a:solidFill>
                <a:effectLst/>
                <a:uLnTx/>
                <a:uFillTx/>
                <a:latin typeface="+mn-lt"/>
                <a:ea typeface="+mn-ea"/>
                <a:cs typeface="Arial" charset="0"/>
              </a:rPr>
              <a:t>المسألة(3):مات</a:t>
            </a:r>
            <a:r>
              <a:rPr kumimoji="0" lang="ar-SA" sz="2600" i="0" u="none" strike="noStrike" kern="1200" cap="none" spc="0" normalizeH="0" noProof="0" dirty="0" smtClean="0">
                <a:ln>
                  <a:noFill/>
                </a:ln>
                <a:solidFill>
                  <a:schemeClr val="tx1"/>
                </a:solidFill>
                <a:effectLst/>
                <a:uLnTx/>
                <a:uFillTx/>
                <a:latin typeface="+mn-lt"/>
                <a:ea typeface="+mn-ea"/>
                <a:cs typeface="Arial" charset="0"/>
              </a:rPr>
              <a:t> الحارث</a:t>
            </a:r>
            <a:r>
              <a:rPr kumimoji="0" lang="ar-SA" sz="2600" i="0" u="none" strike="noStrike" kern="1200" cap="none" spc="0" normalizeH="0" baseline="0" noProof="0" dirty="0" smtClean="0">
                <a:ln>
                  <a:noFill/>
                </a:ln>
                <a:solidFill>
                  <a:schemeClr val="tx1"/>
                </a:solidFill>
                <a:effectLst/>
                <a:uLnTx/>
                <a:uFillTx/>
                <a:latin typeface="+mn-lt"/>
                <a:ea typeface="+mn-ea"/>
                <a:cs typeface="Arial" charset="0"/>
              </a:rPr>
              <a:t> عن: </a:t>
            </a:r>
            <a:r>
              <a:rPr lang="ar-SA" sz="2600" dirty="0" smtClean="0">
                <a:latin typeface="+mn-lt"/>
                <a:cs typeface="Arial" charset="0"/>
              </a:rPr>
              <a:t>2 </a:t>
            </a:r>
            <a:r>
              <a:rPr kumimoji="0" lang="ar-SA" sz="2600" i="0" u="none" strike="noStrike" kern="1200" cap="none" spc="0" normalizeH="0" baseline="0" noProof="0" dirty="0" smtClean="0">
                <a:ln>
                  <a:noFill/>
                </a:ln>
                <a:solidFill>
                  <a:schemeClr val="tx1"/>
                </a:solidFill>
                <a:effectLst/>
                <a:uLnTx/>
                <a:uFillTx/>
                <a:latin typeface="+mn-lt"/>
                <a:ea typeface="+mn-ea"/>
                <a:cs typeface="Arial" charset="0"/>
              </a:rPr>
              <a:t>أخ شقيق و2 أخت شقيقة وابن أخ شقيق وترك </a:t>
            </a:r>
            <a:r>
              <a:rPr kumimoji="0" lang="ar-SA" sz="2600" b="0" i="0" u="none" strike="noStrike" kern="1200" cap="none" spc="0" normalizeH="0" baseline="0" noProof="0" dirty="0" smtClean="0">
                <a:ln>
                  <a:noFill/>
                </a:ln>
                <a:solidFill>
                  <a:schemeClr val="tx1"/>
                </a:solidFill>
                <a:effectLst/>
                <a:uLnTx/>
                <a:uFillTx/>
                <a:latin typeface="+mn-lt"/>
                <a:ea typeface="+mn-ea"/>
                <a:cs typeface="Arial" charset="0"/>
              </a:rPr>
              <a:t>600</a:t>
            </a:r>
            <a:endParaRPr kumimoji="0" lang="en-US" sz="26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6" name="جدول 5"/>
          <p:cNvGraphicFramePr>
            <a:graphicFrameLocks noGrp="1"/>
          </p:cNvGraphicFramePr>
          <p:nvPr/>
        </p:nvGraphicFramePr>
        <p:xfrm>
          <a:off x="304800" y="2286000"/>
          <a:ext cx="9220200" cy="3048705"/>
        </p:xfrm>
        <a:graphic>
          <a:graphicData uri="http://schemas.openxmlformats.org/drawingml/2006/table">
            <a:tbl>
              <a:tblPr firstRow="1" bandRow="1">
                <a:tableStyleId>{5C22544A-7EE6-4342-B048-85BDC9FD1C3A}</a:tableStyleId>
              </a:tblPr>
              <a:tblGrid>
                <a:gridCol w="838200"/>
                <a:gridCol w="838200"/>
                <a:gridCol w="3886200"/>
                <a:gridCol w="1524000"/>
                <a:gridCol w="1066800"/>
                <a:gridCol w="1066800"/>
              </a:tblGrid>
              <a:tr h="973330">
                <a:tc>
                  <a:txBody>
                    <a:bodyPr/>
                    <a:lstStyle/>
                    <a:p>
                      <a:pPr algn="ctr" rtl="1"/>
                      <a:r>
                        <a:rPr lang="ar-SA" sz="2400" dirty="0" smtClean="0"/>
                        <a:t>التركة 600</a:t>
                      </a:r>
                      <a:endParaRPr lang="en-US" sz="2400" dirty="0"/>
                    </a:p>
                  </a:txBody>
                  <a:tcPr/>
                </a:tc>
                <a:tc>
                  <a:txBody>
                    <a:bodyPr/>
                    <a:lstStyle/>
                    <a:p>
                      <a:pPr algn="ctr" rtl="1"/>
                      <a:r>
                        <a:rPr lang="ar-SA" sz="2400" dirty="0" smtClean="0"/>
                        <a:t>الأصل 6</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c>
                  <a:txBody>
                    <a:bodyPr/>
                    <a:lstStyle/>
                    <a:p>
                      <a:pPr algn="ctr" rtl="1"/>
                      <a:r>
                        <a:rPr lang="ar-SA" sz="2400" dirty="0" smtClean="0"/>
                        <a:t>الرؤوس</a:t>
                      </a:r>
                      <a:endParaRPr lang="en-US" sz="2400" dirty="0"/>
                    </a:p>
                  </a:txBody>
                  <a:tcPr/>
                </a:tc>
              </a:tr>
              <a:tr h="52542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rowSpan="2">
                  <a:txBody>
                    <a:bodyPr/>
                    <a:lstStyle/>
                    <a:p>
                      <a:pPr algn="r" rtl="1"/>
                      <a:endParaRPr lang="ar-SA" sz="2800" dirty="0" smtClean="0"/>
                    </a:p>
                    <a:p>
                      <a:pPr algn="r" rtl="1"/>
                      <a:r>
                        <a:rPr lang="ar-SA" sz="2800" dirty="0" smtClean="0"/>
                        <a:t>عصبة بغيره.</a:t>
                      </a:r>
                      <a:endParaRPr lang="en-US" sz="2800" dirty="0"/>
                    </a:p>
                  </a:txBody>
                  <a:tcPr/>
                </a:tc>
                <a:tc>
                  <a:txBody>
                    <a:bodyPr/>
                    <a:lstStyle/>
                    <a:p>
                      <a:pPr algn="ctr" rtl="1"/>
                      <a:r>
                        <a:rPr lang="ar-SA" sz="2800" dirty="0" smtClean="0"/>
                        <a:t>2 أخ </a:t>
                      </a:r>
                      <a:r>
                        <a:rPr lang="ar-SA" sz="2800" dirty="0" err="1" smtClean="0"/>
                        <a:t>ش</a:t>
                      </a:r>
                      <a:endParaRPr lang="en-US" sz="2800" dirty="0"/>
                    </a:p>
                  </a:txBody>
                  <a:tcPr/>
                </a:tc>
                <a:tc rowSpan="2">
                  <a:txBody>
                    <a:bodyPr/>
                    <a:lstStyle/>
                    <a:p>
                      <a:pPr algn="ctr" rtl="1"/>
                      <a:endParaRPr lang="ar-SA" dirty="0" smtClean="0"/>
                    </a:p>
                    <a:p>
                      <a:pPr algn="ctr" rtl="1"/>
                      <a:r>
                        <a:rPr lang="ar-SA" sz="2800" dirty="0" smtClean="0"/>
                        <a:t>ع</a:t>
                      </a:r>
                    </a:p>
                  </a:txBody>
                  <a:tcPr/>
                </a:tc>
                <a:tc rowSpan="2">
                  <a:txBody>
                    <a:bodyPr/>
                    <a:lstStyle/>
                    <a:p>
                      <a:pPr algn="ctr" rtl="1"/>
                      <a:endParaRPr lang="ar-SA" sz="1800" dirty="0" smtClean="0"/>
                    </a:p>
                    <a:p>
                      <a:pPr algn="ctr" rtl="1"/>
                      <a:r>
                        <a:rPr lang="ar-SA" sz="1800" dirty="0" smtClean="0"/>
                        <a:t>........</a:t>
                      </a:r>
                    </a:p>
                  </a:txBody>
                  <a:tcPr/>
                </a:tc>
              </a:tr>
              <a:tr h="52542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vMerge="1">
                  <a:txBody>
                    <a:bodyPr/>
                    <a:lstStyle/>
                    <a:p>
                      <a:endParaRPr lang="en-US"/>
                    </a:p>
                  </a:txBody>
                  <a:tcPr/>
                </a:tc>
                <a:tc>
                  <a:txBody>
                    <a:bodyPr/>
                    <a:lstStyle/>
                    <a:p>
                      <a:pPr algn="ctr" rtl="1"/>
                      <a:r>
                        <a:rPr lang="ar-SA" sz="2800" dirty="0" smtClean="0"/>
                        <a:t>2 أخت</a:t>
                      </a:r>
                      <a:r>
                        <a:rPr lang="ar-SA" sz="2800" baseline="0" dirty="0" smtClean="0"/>
                        <a:t> </a:t>
                      </a:r>
                      <a:r>
                        <a:rPr lang="ar-SA" sz="2800" baseline="0" dirty="0" err="1" smtClean="0"/>
                        <a:t>ش</a:t>
                      </a:r>
                      <a:endParaRPr lang="en-US" sz="2800" dirty="0"/>
                    </a:p>
                  </a:txBody>
                  <a:tcPr/>
                </a:tc>
                <a:tc vMerge="1">
                  <a:txBody>
                    <a:bodyPr/>
                    <a:lstStyle/>
                    <a:p>
                      <a:endParaRPr lang="en-US"/>
                    </a:p>
                  </a:txBody>
                  <a:tcPr/>
                </a:tc>
                <a:tc vMerge="1">
                  <a:txBody>
                    <a:bodyPr/>
                    <a:lstStyle/>
                    <a:p>
                      <a:endParaRPr lang="en-US"/>
                    </a:p>
                  </a:txBody>
                  <a:tcPr/>
                </a:tc>
              </a:tr>
              <a:tr h="79521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a:t>
                      </a:r>
                    </a:p>
                    <a:p>
                      <a:pPr algn="r" rtl="1"/>
                      <a:endParaRPr lang="en-US" dirty="0"/>
                    </a:p>
                  </a:txBody>
                  <a:tcPr/>
                </a:tc>
                <a:tc>
                  <a:txBody>
                    <a:bodyPr/>
                    <a:lstStyle/>
                    <a:p>
                      <a:pPr algn="ctr" rtl="1"/>
                      <a:r>
                        <a:rPr lang="ar-SA" sz="2800" dirty="0" smtClean="0"/>
                        <a:t>ابن أخ ش</a:t>
                      </a:r>
                      <a:endParaRPr lang="en-US" sz="2800" dirty="0"/>
                    </a:p>
                  </a:txBody>
                  <a:tcPr/>
                </a:tc>
                <a:tc>
                  <a:txBody>
                    <a:bodyPr/>
                    <a:lstStyle/>
                    <a:p>
                      <a:pPr algn="ctr" rtl="1"/>
                      <a:r>
                        <a:rPr lang="ar-SA" dirty="0" smtClean="0"/>
                        <a:t>........</a:t>
                      </a:r>
                    </a:p>
                  </a:txBody>
                  <a:tcPr/>
                </a:tc>
                <a:tc>
                  <a:txBody>
                    <a:bodyPr/>
                    <a:lstStyle/>
                    <a:p>
                      <a:pPr algn="ctr" rtl="1"/>
                      <a:r>
                        <a:rPr lang="ar-SA" sz="1800" dirty="0" smtClean="0"/>
                        <a:t>........</a:t>
                      </a:r>
                    </a:p>
                  </a:txBody>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a:t>
            </a:r>
            <a:endParaRPr lang="en-US" dirty="0"/>
          </a:p>
        </p:txBody>
      </p:sp>
      <p:sp>
        <p:nvSpPr>
          <p:cNvPr id="3" name="عنصر نائب للمحتوى 2"/>
          <p:cNvSpPr>
            <a:spLocks noGrp="1"/>
          </p:cNvSpPr>
          <p:nvPr>
            <p:ph idx="1"/>
          </p:nvPr>
        </p:nvSpPr>
        <p:spPr/>
        <p:txBody>
          <a:bodyPr/>
          <a:lstStyle/>
          <a:p>
            <a:r>
              <a:rPr lang="ar-SA" dirty="0" smtClean="0"/>
              <a:t>.</a:t>
            </a:r>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 ميراث (العصبة بغيره)</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r>
              <a:rPr kumimoji="0" lang="ar-SA" sz="2600" b="0" i="0" u="none" strike="noStrike" kern="1200" cap="none" spc="0" normalizeH="0" baseline="0" noProof="0" dirty="0" smtClean="0">
                <a:ln>
                  <a:noFill/>
                </a:ln>
                <a:solidFill>
                  <a:schemeClr val="tx1"/>
                </a:solidFill>
                <a:effectLst/>
                <a:uLnTx/>
                <a:uFillTx/>
                <a:latin typeface="+mn-lt"/>
                <a:ea typeface="+mn-ea"/>
                <a:cs typeface="Arial" charset="0"/>
              </a:rPr>
              <a:t>المسألة(4):ماتت </a:t>
            </a:r>
            <a:r>
              <a:rPr lang="ar-SA" sz="2600" dirty="0" smtClean="0">
                <a:latin typeface="+mn-lt"/>
                <a:cs typeface="Arial" charset="0"/>
              </a:rPr>
              <a:t>نفيسة </a:t>
            </a:r>
            <a:r>
              <a:rPr kumimoji="0" lang="ar-SA" sz="2600" b="0" i="0" u="none" strike="noStrike" kern="1200" cap="none" spc="0" normalizeH="0" baseline="0" noProof="0" dirty="0" smtClean="0">
                <a:ln>
                  <a:noFill/>
                </a:ln>
                <a:solidFill>
                  <a:schemeClr val="tx1"/>
                </a:solidFill>
                <a:effectLst/>
                <a:uLnTx/>
                <a:uFillTx/>
                <a:latin typeface="+mn-lt"/>
                <a:ea typeface="+mn-ea"/>
                <a:cs typeface="Arial" charset="0"/>
              </a:rPr>
              <a:t>عن: أخ </a:t>
            </a:r>
            <a:r>
              <a:rPr kumimoji="0" lang="ar-SA" sz="2600" b="0" i="0" u="none" strike="noStrike" kern="1200" cap="none" spc="0" normalizeH="0" baseline="0" noProof="0" dirty="0" err="1" smtClean="0">
                <a:ln>
                  <a:noFill/>
                </a:ln>
                <a:solidFill>
                  <a:schemeClr val="tx1"/>
                </a:solidFill>
                <a:effectLst/>
                <a:uLnTx/>
                <a:uFillTx/>
                <a:latin typeface="+mn-lt"/>
                <a:ea typeface="+mn-ea"/>
                <a:cs typeface="Arial" charset="0"/>
              </a:rPr>
              <a:t>ش</a:t>
            </a:r>
            <a:r>
              <a:rPr kumimoji="0" lang="ar-SA" sz="2600" b="0" i="0" u="none" strike="noStrike" kern="1200" cap="none" spc="0" normalizeH="0" baseline="0" noProof="0" dirty="0" smtClean="0">
                <a:ln>
                  <a:noFill/>
                </a:ln>
                <a:solidFill>
                  <a:schemeClr val="tx1"/>
                </a:solidFill>
                <a:effectLst/>
                <a:uLnTx/>
                <a:uFillTx/>
                <a:latin typeface="+mn-lt"/>
                <a:ea typeface="+mn-ea"/>
                <a:cs typeface="Arial" charset="0"/>
              </a:rPr>
              <a:t>، وأخت </a:t>
            </a:r>
            <a:r>
              <a:rPr kumimoji="0" lang="ar-SA" sz="2600" b="0" i="0" u="none" strike="noStrike" kern="1200" cap="none" spc="0" normalizeH="0" baseline="0" noProof="0" dirty="0" err="1" smtClean="0">
                <a:ln>
                  <a:noFill/>
                </a:ln>
                <a:solidFill>
                  <a:schemeClr val="tx1"/>
                </a:solidFill>
                <a:effectLst/>
                <a:uLnTx/>
                <a:uFillTx/>
                <a:latin typeface="+mn-lt"/>
                <a:ea typeface="+mn-ea"/>
                <a:cs typeface="Arial" charset="0"/>
              </a:rPr>
              <a:t>ش</a:t>
            </a:r>
            <a:r>
              <a:rPr kumimoji="0" lang="ar-SA" sz="2600" b="0" i="0" u="none" strike="noStrike" kern="1200" cap="none" spc="0" normalizeH="0" baseline="0" noProof="0" dirty="0" smtClean="0">
                <a:ln>
                  <a:noFill/>
                </a:ln>
                <a:solidFill>
                  <a:schemeClr val="tx1"/>
                </a:solidFill>
                <a:effectLst/>
                <a:uLnTx/>
                <a:uFillTx/>
                <a:latin typeface="+mn-lt"/>
                <a:ea typeface="+mn-ea"/>
                <a:cs typeface="Arial" charset="0"/>
              </a:rPr>
              <a:t>، وأخ لأب، وأخت لأب وتركت 300</a:t>
            </a:r>
            <a:endParaRPr kumimoji="0" lang="en-US" sz="26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6" name="جدول 5"/>
          <p:cNvGraphicFramePr>
            <a:graphicFrameLocks noGrp="1"/>
          </p:cNvGraphicFramePr>
          <p:nvPr/>
        </p:nvGraphicFramePr>
        <p:xfrm>
          <a:off x="304800" y="2286000"/>
          <a:ext cx="9220200" cy="3843920"/>
        </p:xfrm>
        <a:graphic>
          <a:graphicData uri="http://schemas.openxmlformats.org/drawingml/2006/table">
            <a:tbl>
              <a:tblPr firstRow="1" bandRow="1">
                <a:tableStyleId>{5C22544A-7EE6-4342-B048-85BDC9FD1C3A}</a:tableStyleId>
              </a:tblPr>
              <a:tblGrid>
                <a:gridCol w="838200"/>
                <a:gridCol w="838200"/>
                <a:gridCol w="4114800"/>
                <a:gridCol w="1295400"/>
                <a:gridCol w="1066800"/>
                <a:gridCol w="1066800"/>
              </a:tblGrid>
              <a:tr h="973330">
                <a:tc>
                  <a:txBody>
                    <a:bodyPr/>
                    <a:lstStyle/>
                    <a:p>
                      <a:pPr algn="ctr" rtl="1"/>
                      <a:r>
                        <a:rPr lang="ar-SA" sz="2400" dirty="0" smtClean="0"/>
                        <a:t>التركة 300</a:t>
                      </a:r>
                      <a:endParaRPr lang="en-US" sz="2400" dirty="0"/>
                    </a:p>
                  </a:txBody>
                  <a:tcPr/>
                </a:tc>
                <a:tc>
                  <a:txBody>
                    <a:bodyPr/>
                    <a:lstStyle/>
                    <a:p>
                      <a:pPr algn="ctr" rtl="1"/>
                      <a:r>
                        <a:rPr lang="ar-SA" sz="2400" dirty="0" smtClean="0"/>
                        <a:t>الأصل 3</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c>
                  <a:txBody>
                    <a:bodyPr/>
                    <a:lstStyle/>
                    <a:p>
                      <a:pPr algn="ctr" rtl="1"/>
                      <a:r>
                        <a:rPr lang="ar-SA" sz="2400" dirty="0" smtClean="0"/>
                        <a:t>الرؤوس</a:t>
                      </a:r>
                      <a:endParaRPr lang="en-US" sz="2400" dirty="0"/>
                    </a:p>
                  </a:txBody>
                  <a:tcPr/>
                </a:tc>
              </a:tr>
              <a:tr h="52542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rowSpan="2">
                  <a:txBody>
                    <a:bodyPr/>
                    <a:lstStyle/>
                    <a:p>
                      <a:pPr algn="r" rtl="1"/>
                      <a:endParaRPr lang="ar-SA" sz="1800" dirty="0" smtClean="0"/>
                    </a:p>
                    <a:p>
                      <a:pPr algn="r" rtl="1"/>
                      <a:r>
                        <a:rPr lang="ar-SA" sz="1800" dirty="0" smtClean="0"/>
                        <a:t>...............................</a:t>
                      </a:r>
                    </a:p>
                    <a:p>
                      <a:pPr algn="r" rtl="1"/>
                      <a:endParaRPr lang="en-US" sz="2800" dirty="0"/>
                    </a:p>
                  </a:txBody>
                  <a:tcPr/>
                </a:tc>
                <a:tc>
                  <a:txBody>
                    <a:bodyPr/>
                    <a:lstStyle/>
                    <a:p>
                      <a:pPr algn="ctr" rtl="1"/>
                      <a:r>
                        <a:rPr lang="ar-SA" sz="2800" dirty="0" smtClean="0"/>
                        <a:t>أخ </a:t>
                      </a:r>
                      <a:r>
                        <a:rPr lang="ar-SA" sz="2800" dirty="0" err="1" smtClean="0"/>
                        <a:t>ش</a:t>
                      </a:r>
                      <a:endParaRPr lang="en-US" sz="2800" dirty="0"/>
                    </a:p>
                  </a:txBody>
                  <a:tcPr/>
                </a:tc>
                <a:tc rowSpan="2">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p>
                    <a:p>
                      <a:pPr algn="ctr" rtl="1"/>
                      <a:endParaRPr lang="ar-SA" sz="1800" dirty="0" smtClean="0"/>
                    </a:p>
                  </a:txBody>
                  <a:tcPr/>
                </a:tc>
                <a:tc rowSpan="2">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p>
                    <a:p>
                      <a:pPr algn="ctr" rtl="1"/>
                      <a:endParaRPr lang="en-US" sz="1800" dirty="0"/>
                    </a:p>
                  </a:txBody>
                  <a:tcPr/>
                </a:tc>
              </a:tr>
              <a:tr h="52542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vMerge="1">
                  <a:txBody>
                    <a:bodyPr/>
                    <a:lstStyle/>
                    <a:p>
                      <a:endParaRPr lang="en-US"/>
                    </a:p>
                  </a:txBody>
                  <a:tcPr/>
                </a:tc>
                <a:tc>
                  <a:txBody>
                    <a:bodyPr/>
                    <a:lstStyle/>
                    <a:p>
                      <a:pPr algn="ctr" rtl="1"/>
                      <a:r>
                        <a:rPr lang="ar-SA" sz="2800" dirty="0" smtClean="0"/>
                        <a:t>أخت</a:t>
                      </a:r>
                      <a:r>
                        <a:rPr lang="ar-SA" sz="2800" baseline="0" dirty="0" smtClean="0"/>
                        <a:t> </a:t>
                      </a:r>
                      <a:r>
                        <a:rPr lang="ar-SA" sz="2800" baseline="0" dirty="0" err="1" smtClean="0"/>
                        <a:t>ش</a:t>
                      </a:r>
                      <a:endParaRPr lang="en-US" sz="2800" dirty="0"/>
                    </a:p>
                  </a:txBody>
                  <a:tcPr/>
                </a:tc>
                <a:tc vMerge="1">
                  <a:txBody>
                    <a:bodyPr/>
                    <a:lstStyle/>
                    <a:p>
                      <a:endParaRPr lang="en-US"/>
                    </a:p>
                  </a:txBody>
                  <a:tcPr/>
                </a:tc>
                <a:tc vMerge="1">
                  <a:txBody>
                    <a:bodyPr/>
                    <a:lstStyle/>
                    <a:p>
                      <a:endParaRPr lang="en-US"/>
                    </a:p>
                  </a:txBody>
                  <a:tcPr/>
                </a:tc>
              </a:tr>
              <a:tr h="79521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a:t>
                      </a:r>
                    </a:p>
                    <a:p>
                      <a:pPr algn="r" rtl="1"/>
                      <a:endParaRPr lang="en-US" dirty="0"/>
                    </a:p>
                  </a:txBody>
                  <a:tcPr/>
                </a:tc>
                <a:tc>
                  <a:txBody>
                    <a:bodyPr/>
                    <a:lstStyle/>
                    <a:p>
                      <a:pPr algn="ctr" rtl="1"/>
                      <a:r>
                        <a:rPr lang="ar-SA" sz="2800" dirty="0" smtClean="0"/>
                        <a:t>أخ</a:t>
                      </a:r>
                      <a:r>
                        <a:rPr lang="ar-SA" sz="2800" baseline="0" dirty="0" smtClean="0"/>
                        <a:t> لأب</a:t>
                      </a:r>
                      <a:endParaRPr lang="en-US" sz="2800" dirty="0"/>
                    </a:p>
                  </a:txBody>
                  <a:tcPr/>
                </a:tc>
                <a:tc>
                  <a:txBody>
                    <a:bodyPr/>
                    <a:lstStyle/>
                    <a:p>
                      <a:pPr algn="ctr" rtl="1"/>
                      <a:r>
                        <a:rPr lang="ar-SA" sz="1800" dirty="0" smtClean="0"/>
                        <a:t>........</a:t>
                      </a:r>
                    </a:p>
                  </a:txBody>
                  <a:tcPr/>
                </a:tc>
                <a:tc>
                  <a:txBody>
                    <a:bodyPr/>
                    <a:lstStyle/>
                    <a:p>
                      <a:pPr algn="ctr" rtl="1"/>
                      <a:r>
                        <a:rPr lang="ar-SA" sz="1800" dirty="0" smtClean="0"/>
                        <a:t>........</a:t>
                      </a:r>
                    </a:p>
                  </a:txBody>
                  <a:tcPr/>
                </a:tc>
              </a:tr>
              <a:tr h="795215">
                <a:tc>
                  <a:txBody>
                    <a:bodyPr/>
                    <a:lstStyle/>
                    <a:p>
                      <a:pPr algn="ctr" rtl="1"/>
                      <a:endParaRPr lang="en-US" dirty="0"/>
                    </a:p>
                  </a:txBody>
                  <a:tcPr/>
                </a:tc>
                <a:tc>
                  <a:txBody>
                    <a:bodyPr/>
                    <a:lstStyle/>
                    <a:p>
                      <a:pPr algn="ctr" rtl="1"/>
                      <a:endParaRPr lang="en-US" dirty="0"/>
                    </a:p>
                  </a:txBody>
                  <a:tcPr/>
                </a:tc>
                <a:tc>
                  <a:txBody>
                    <a:bodyPr/>
                    <a:lstStyle/>
                    <a:p>
                      <a:pPr algn="r" rtl="1"/>
                      <a:endParaRPr lang="en-US" dirty="0"/>
                    </a:p>
                  </a:txBody>
                  <a:tcPr/>
                </a:tc>
                <a:tc>
                  <a:txBody>
                    <a:bodyPr/>
                    <a:lstStyle/>
                    <a:p>
                      <a:pPr algn="ctr" rtl="1"/>
                      <a:r>
                        <a:rPr lang="ar-SA" sz="2800" dirty="0" smtClean="0"/>
                        <a:t>أخت لأب</a:t>
                      </a:r>
                      <a:endParaRPr lang="en-US" sz="2800" dirty="0"/>
                    </a:p>
                  </a:txBody>
                  <a:tcPr/>
                </a:tc>
                <a:tc>
                  <a:txBody>
                    <a:bodyPr/>
                    <a:lstStyle/>
                    <a:p>
                      <a:pPr algn="ctr" rtl="1"/>
                      <a:endParaRPr lang="ar-SA" dirty="0" smtClean="0"/>
                    </a:p>
                  </a:txBody>
                  <a:tcPr/>
                </a:tc>
                <a:tc>
                  <a:txBody>
                    <a:bodyPr/>
                    <a:lstStyle/>
                    <a:p>
                      <a:pPr algn="ctr" rtl="1"/>
                      <a:endParaRPr lang="ar-SA" dirty="0" smtClean="0"/>
                    </a:p>
                  </a:txBody>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مسألة (الأخ </a:t>
            </a:r>
            <a:r>
              <a:rPr lang="ar-SA" b="1" dirty="0" err="1" smtClean="0">
                <a:solidFill>
                  <a:srgbClr val="009900"/>
                </a:solidFill>
              </a:rPr>
              <a:t>المشؤوم</a:t>
            </a:r>
            <a:r>
              <a:rPr lang="ar-SA" b="1" dirty="0" smtClean="0">
                <a:solidFill>
                  <a:srgbClr val="009900"/>
                </a:solidFill>
              </a:rPr>
              <a:t>)</a:t>
            </a:r>
            <a:endParaRPr lang="en-US" dirty="0"/>
          </a:p>
        </p:txBody>
      </p:sp>
      <p:sp>
        <p:nvSpPr>
          <p:cNvPr id="3" name="عنصر نائب للمحتوى 2"/>
          <p:cNvSpPr>
            <a:spLocks noGrp="1"/>
          </p:cNvSpPr>
          <p:nvPr>
            <p:ph idx="1"/>
          </p:nvPr>
        </p:nvSpPr>
        <p:spPr/>
        <p:txBody>
          <a:bodyPr/>
          <a:lstStyle/>
          <a:p>
            <a:pPr algn="just" rtl="1"/>
            <a:r>
              <a:rPr lang="ar-SA" b="1" dirty="0" smtClean="0"/>
              <a:t>هي استثناء من قواعد الإرث:	</a:t>
            </a:r>
            <a:endParaRPr lang="en-US" dirty="0" smtClean="0"/>
          </a:p>
          <a:p>
            <a:pPr algn="just" rtl="1"/>
            <a:r>
              <a:rPr lang="ar-SA" b="1" dirty="0" smtClean="0"/>
              <a:t>و</a:t>
            </a:r>
            <a:r>
              <a:rPr lang="ar-SA" dirty="0" smtClean="0"/>
              <a:t>سمّي (</a:t>
            </a:r>
            <a:r>
              <a:rPr lang="ar-SA" dirty="0" err="1" smtClean="0"/>
              <a:t>مشؤوماً</a:t>
            </a:r>
            <a:r>
              <a:rPr lang="ar-SA" dirty="0" smtClean="0"/>
              <a:t>) لأنه تسبب في حرمان الأخت لأب من الإرث.</a:t>
            </a:r>
          </a:p>
          <a:p>
            <a:pPr algn="just" rtl="1"/>
            <a:r>
              <a:rPr lang="ar-SA" b="1" dirty="0" smtClean="0"/>
              <a:t>	شرح المسألة: </a:t>
            </a:r>
            <a:endParaRPr lang="en-US" b="1" dirty="0" smtClean="0"/>
          </a:p>
          <a:p>
            <a:pPr algn="just" rtl="1"/>
            <a:r>
              <a:rPr lang="ar-SA" dirty="0" smtClean="0"/>
              <a:t>فيها زوج فرضه النصف، وأخت شقيقة فرضها النصف، وبذلك استغرَقَ الفرضان المسألةَ كلّها، فلم يبق للعصبة شيء.</a:t>
            </a:r>
            <a:endParaRPr lang="en-US" b="1" dirty="0" smtClean="0"/>
          </a:p>
          <a:p>
            <a:pPr algn="just" rtl="1"/>
            <a:r>
              <a:rPr lang="ar-SA" dirty="0" smtClean="0"/>
              <a:t>وفيها أخت لأب، لو انفردت عن عاصب، فإنها ترث السدس، تكملة ثلثي الأختين، لكنّ وجود هذا العاصب وهو </a:t>
            </a:r>
            <a:r>
              <a:rPr lang="ar-SA" b="1" dirty="0" smtClean="0"/>
              <a:t>(الأخ </a:t>
            </a:r>
            <a:r>
              <a:rPr lang="ar-SA" b="1" dirty="0" err="1" smtClean="0"/>
              <a:t>المشؤوم</a:t>
            </a:r>
            <a:r>
              <a:rPr lang="ar-SA" b="1" dirty="0" smtClean="0"/>
              <a:t>)</a:t>
            </a:r>
            <a:r>
              <a:rPr lang="ar-SA" dirty="0" smtClean="0"/>
              <a:t> حرمها من الإرث.</a:t>
            </a:r>
            <a:endParaRPr lang="en-US" b="1" dirty="0" smtClean="0"/>
          </a:p>
          <a:p>
            <a:pPr rtl="1"/>
            <a:endParaRPr lang="en-US" dirty="0" smtClean="0"/>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a:t>
            </a:r>
            <a:endParaRPr lang="en-US" dirty="0"/>
          </a:p>
        </p:txBody>
      </p:sp>
      <p:sp>
        <p:nvSpPr>
          <p:cNvPr id="3" name="عنصر نائب للمحتوى 2"/>
          <p:cNvSpPr>
            <a:spLocks noGrp="1"/>
          </p:cNvSpPr>
          <p:nvPr>
            <p:ph idx="1"/>
          </p:nvPr>
        </p:nvSpPr>
        <p:spPr/>
        <p:txBody>
          <a:bodyPr/>
          <a:lstStyle/>
          <a:p>
            <a:r>
              <a:rPr lang="ar-SA" dirty="0" smtClean="0"/>
              <a:t>.</a:t>
            </a:r>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8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8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8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7"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8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8"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9"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0"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ar-SA" sz="4400" b="1" dirty="0" smtClean="0">
                <a:solidFill>
                  <a:srgbClr val="009900"/>
                </a:solidFill>
              </a:rPr>
              <a:t>صورة مسألة (الأخ </a:t>
            </a:r>
            <a:r>
              <a:rPr lang="ar-SA" sz="4400" b="1" dirty="0" err="1" smtClean="0">
                <a:solidFill>
                  <a:srgbClr val="009900"/>
                </a:solidFill>
              </a:rPr>
              <a:t>المشؤوم</a:t>
            </a:r>
            <a:r>
              <a:rPr lang="ar-SA" sz="4400" b="1" dirty="0" smtClean="0">
                <a:solidFill>
                  <a:srgbClr val="009900"/>
                </a:solidFill>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1"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المسألة:ماتت</a:t>
            </a:r>
            <a:r>
              <a:rPr kumimoji="0" lang="ar-SA" sz="2900" b="0" i="0" u="none" strike="noStrike" kern="1200" cap="none" spc="0" normalizeH="0" noProof="0" dirty="0" smtClean="0">
                <a:ln>
                  <a:noFill/>
                </a:ln>
                <a:solidFill>
                  <a:schemeClr val="tx1"/>
                </a:solidFill>
                <a:effectLst/>
                <a:uLnTx/>
                <a:uFillTx/>
                <a:latin typeface="+mn-lt"/>
                <a:ea typeface="+mn-ea"/>
                <a:cs typeface="Arial" charset="0"/>
              </a:rPr>
              <a:t> رباب</a:t>
            </a:r>
            <a:r>
              <a:rPr lang="ar-SA" sz="2900" dirty="0" smtClean="0">
                <a:latin typeface="+mn-lt"/>
                <a:cs typeface="Arial" charset="0"/>
              </a:rPr>
              <a:t> </a:t>
            </a: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عن:</a:t>
            </a:r>
            <a:r>
              <a:rPr kumimoji="0" lang="ar-SA" sz="2900" b="0" i="0" u="none" strike="noStrike" kern="1200" cap="none" spc="0" normalizeH="0" noProof="0" dirty="0" smtClean="0">
                <a:ln>
                  <a:noFill/>
                </a:ln>
                <a:solidFill>
                  <a:schemeClr val="tx1"/>
                </a:solidFill>
                <a:effectLst/>
                <a:uLnTx/>
                <a:uFillTx/>
                <a:latin typeface="+mn-lt"/>
                <a:ea typeface="+mn-ea"/>
                <a:cs typeface="Arial" charset="0"/>
              </a:rPr>
              <a:t> زوج وأخت </a:t>
            </a:r>
            <a:r>
              <a:rPr kumimoji="0" lang="ar-SA" sz="2900" b="0" i="0" u="none" strike="noStrike" kern="1200" cap="none" spc="0" normalizeH="0" noProof="0" dirty="0" err="1" smtClean="0">
                <a:ln>
                  <a:noFill/>
                </a:ln>
                <a:solidFill>
                  <a:schemeClr val="tx1"/>
                </a:solidFill>
                <a:effectLst/>
                <a:uLnTx/>
                <a:uFillTx/>
                <a:latin typeface="+mn-lt"/>
                <a:ea typeface="+mn-ea"/>
                <a:cs typeface="Arial" charset="0"/>
              </a:rPr>
              <a:t>ش</a:t>
            </a:r>
            <a:r>
              <a:rPr kumimoji="0" lang="ar-SA" sz="2900" b="0" i="0" u="none" strike="noStrike" kern="1200" cap="none" spc="0" normalizeH="0" noProof="0" dirty="0" smtClean="0">
                <a:ln>
                  <a:noFill/>
                </a:ln>
                <a:solidFill>
                  <a:schemeClr val="tx1"/>
                </a:solidFill>
                <a:effectLst/>
                <a:uLnTx/>
                <a:uFillTx/>
                <a:latin typeface="+mn-lt"/>
                <a:ea typeface="+mn-ea"/>
                <a:cs typeface="Arial" charset="0"/>
              </a:rPr>
              <a:t> وأخ لأب</a:t>
            </a: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 وأخت </a:t>
            </a:r>
            <a:r>
              <a:rPr lang="ar-SA" sz="2900" dirty="0" smtClean="0">
                <a:latin typeface="+mn-lt"/>
                <a:cs typeface="Arial" charset="0"/>
              </a:rPr>
              <a:t>لأب</a:t>
            </a: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 وتركت</a:t>
            </a: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 200</a:t>
            </a:r>
            <a:endParaRPr kumimoji="0" lang="en-US" sz="28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12" name="جدول 11"/>
          <p:cNvGraphicFramePr>
            <a:graphicFrameLocks noGrp="1"/>
          </p:cNvGraphicFramePr>
          <p:nvPr/>
        </p:nvGraphicFramePr>
        <p:xfrm>
          <a:off x="685800" y="2209800"/>
          <a:ext cx="8534399" cy="3826154"/>
        </p:xfrm>
        <a:graphic>
          <a:graphicData uri="http://schemas.openxmlformats.org/drawingml/2006/table">
            <a:tbl>
              <a:tblPr firstRow="1" bandRow="1">
                <a:tableStyleId>{5C22544A-7EE6-4342-B048-85BDC9FD1C3A}</a:tableStyleId>
              </a:tblPr>
              <a:tblGrid>
                <a:gridCol w="1159630"/>
                <a:gridCol w="857592"/>
                <a:gridCol w="2935778"/>
                <a:gridCol w="1383147"/>
                <a:gridCol w="1099126"/>
                <a:gridCol w="1099126"/>
              </a:tblGrid>
              <a:tr h="591931">
                <a:tc>
                  <a:txBody>
                    <a:bodyPr/>
                    <a:lstStyle/>
                    <a:p>
                      <a:pPr algn="ctr" rtl="1"/>
                      <a:r>
                        <a:rPr lang="ar-SA" sz="2000" dirty="0" smtClean="0"/>
                        <a:t>التركة200</a:t>
                      </a:r>
                    </a:p>
                  </a:txBody>
                  <a:tcPr/>
                </a:tc>
                <a:tc>
                  <a:txBody>
                    <a:bodyPr/>
                    <a:lstStyle/>
                    <a:p>
                      <a:pPr algn="ctr" rtl="1"/>
                      <a:r>
                        <a:rPr lang="ar-SA" sz="2000" dirty="0" smtClean="0"/>
                        <a:t>الأصل2</a:t>
                      </a:r>
                      <a:endParaRPr lang="en-US" sz="2000" dirty="0"/>
                    </a:p>
                  </a:txBody>
                  <a:tcPr/>
                </a:tc>
                <a:tc>
                  <a:txBody>
                    <a:bodyPr/>
                    <a:lstStyle/>
                    <a:p>
                      <a:pPr algn="ctr" rtl="1"/>
                      <a:r>
                        <a:rPr lang="ar-SA" sz="2000" dirty="0" smtClean="0"/>
                        <a:t>السبب</a:t>
                      </a:r>
                      <a:endParaRPr lang="en-US" sz="2000" dirty="0"/>
                    </a:p>
                  </a:txBody>
                  <a:tcPr/>
                </a:tc>
                <a:tc>
                  <a:txBody>
                    <a:bodyPr/>
                    <a:lstStyle/>
                    <a:p>
                      <a:pPr algn="ctr" rtl="1"/>
                      <a:r>
                        <a:rPr lang="ar-SA" sz="2000" dirty="0" smtClean="0"/>
                        <a:t>الورثة</a:t>
                      </a:r>
                      <a:endParaRPr lang="en-US" sz="2000" dirty="0"/>
                    </a:p>
                  </a:txBody>
                  <a:tcPr/>
                </a:tc>
                <a:tc>
                  <a:txBody>
                    <a:bodyPr/>
                    <a:lstStyle/>
                    <a:p>
                      <a:pPr algn="ctr" rtl="1"/>
                      <a:r>
                        <a:rPr lang="ar-SA" sz="2000" dirty="0" smtClean="0"/>
                        <a:t>الأنصبة</a:t>
                      </a:r>
                      <a:endParaRPr lang="en-US" sz="2000" dirty="0"/>
                    </a:p>
                  </a:txBody>
                  <a:tcPr/>
                </a:tc>
                <a:tc>
                  <a:txBody>
                    <a:bodyPr/>
                    <a:lstStyle/>
                    <a:p>
                      <a:pPr algn="ctr" rtl="1"/>
                      <a:r>
                        <a:rPr lang="ar-SA" sz="2000" dirty="0" smtClean="0"/>
                        <a:t>الرؤوس</a:t>
                      </a:r>
                      <a:endParaRPr lang="en-US" sz="2000" dirty="0"/>
                    </a:p>
                  </a:txBody>
                  <a:tcPr/>
                </a:tc>
              </a:tr>
              <a:tr h="779669">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2900" dirty="0" smtClean="0"/>
                        <a:t>زوج</a:t>
                      </a:r>
                      <a:endParaRPr lang="en-US" sz="2900" dirty="0"/>
                    </a:p>
                  </a:txBody>
                  <a:tcPr/>
                </a:tc>
                <a:tc>
                  <a:txBody>
                    <a:bodyPr/>
                    <a:lstStyle/>
                    <a:p>
                      <a:pPr algn="ctr" rtl="1"/>
                      <a:endParaRPr lang="ar-SA" sz="1800" dirty="0" smtClean="0"/>
                    </a:p>
                    <a:p>
                      <a:pPr algn="ctr" rtl="1"/>
                      <a:r>
                        <a:rPr lang="ar-SA" sz="1800" dirty="0" smtClean="0"/>
                        <a:t>.........</a:t>
                      </a:r>
                      <a:endParaRPr lang="en-US" sz="1800" dirty="0"/>
                    </a:p>
                  </a:txBody>
                  <a:tcPr/>
                </a:tc>
                <a:tc>
                  <a:txBody>
                    <a:bodyPr/>
                    <a:lstStyle/>
                    <a:p>
                      <a:pPr algn="ctr" rtl="1"/>
                      <a:endParaRPr lang="ar-SA" sz="1800" dirty="0" smtClean="0"/>
                    </a:p>
                    <a:p>
                      <a:pPr algn="ctr" rtl="1"/>
                      <a:r>
                        <a:rPr lang="ar-SA" sz="1800" dirty="0" smtClean="0"/>
                        <a:t>.........</a:t>
                      </a:r>
                      <a:endParaRPr lang="en-US" sz="1800" dirty="0"/>
                    </a:p>
                  </a:txBody>
                  <a:tcPr/>
                </a:tc>
              </a:tr>
              <a:tr h="977295">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r" rtl="1"/>
                      <a:r>
                        <a:rPr lang="ar-SA" sz="1800" dirty="0" smtClean="0"/>
                        <a:t>.............. </a:t>
                      </a:r>
                      <a:r>
                        <a:rPr lang="ar-SA" sz="2800" dirty="0" smtClean="0"/>
                        <a:t>وعدم</a:t>
                      </a:r>
                      <a:r>
                        <a:rPr lang="ar-SA" sz="1800" dirty="0" smtClean="0"/>
                        <a:t> ................ </a:t>
                      </a:r>
                      <a:r>
                        <a:rPr lang="ar-SA" sz="2800" dirty="0" smtClean="0"/>
                        <a:t>وعدم</a:t>
                      </a:r>
                      <a:r>
                        <a:rPr lang="ar-SA" sz="1200" dirty="0" smtClean="0"/>
                        <a:t> </a:t>
                      </a:r>
                      <a:r>
                        <a:rPr lang="ar-SA" sz="1800" dirty="0" smtClean="0"/>
                        <a:t>...............................</a:t>
                      </a:r>
                      <a:endParaRPr lang="en-US" sz="1800" dirty="0"/>
                    </a:p>
                  </a:txBody>
                  <a:tcPr/>
                </a:tc>
                <a:tc>
                  <a:txBody>
                    <a:bodyPr/>
                    <a:lstStyle/>
                    <a:p>
                      <a:pPr algn="ctr" rtl="1"/>
                      <a:r>
                        <a:rPr lang="ar-SA" sz="2900" dirty="0" smtClean="0"/>
                        <a:t>أخت</a:t>
                      </a:r>
                      <a:r>
                        <a:rPr lang="ar-SA" sz="2900" baseline="0" dirty="0" smtClean="0"/>
                        <a:t> </a:t>
                      </a:r>
                      <a:r>
                        <a:rPr lang="ar-SA" sz="2900" baseline="0" dirty="0" err="1" smtClean="0"/>
                        <a:t>ش</a:t>
                      </a:r>
                      <a:endParaRPr lang="en-US" sz="29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r h="495977">
                <a:tc rowSpan="2">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txBody>
                  <a:tcPr/>
                </a:tc>
                <a:tc rowSpan="2">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rowSpan="3">
                  <a:txBody>
                    <a:bodyPr/>
                    <a:lstStyle/>
                    <a:p>
                      <a:pPr marL="0" marR="0" indent="0" algn="r" defTabSz="914400" rtl="1" eaLnBrk="1" fontAlgn="auto" latinLnBrk="0" hangingPunct="1">
                        <a:lnSpc>
                          <a:spcPct val="100000"/>
                        </a:lnSpc>
                        <a:spcBef>
                          <a:spcPts val="0"/>
                        </a:spcBef>
                        <a:spcAft>
                          <a:spcPts val="0"/>
                        </a:spcAft>
                        <a:buClrTx/>
                        <a:buSzTx/>
                        <a:buFontTx/>
                        <a:buNone/>
                        <a:tabLst/>
                        <a:defRPr/>
                      </a:pPr>
                      <a:endParaRPr lang="ar-SA" sz="3200"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لتعصيبها</a:t>
                      </a:r>
                      <a:r>
                        <a:rPr lang="ar-SA" sz="2800" baseline="0" dirty="0" smtClean="0"/>
                        <a:t> بالأخ لأب.</a:t>
                      </a:r>
                      <a:endParaRPr lang="ar-SA" sz="2800" dirty="0" smtClean="0"/>
                    </a:p>
                  </a:txBody>
                  <a:tcPr/>
                </a:tc>
                <a:tc>
                  <a:txBody>
                    <a:bodyPr/>
                    <a:lstStyle/>
                    <a:p>
                      <a:pPr algn="ctr" rtl="1"/>
                      <a:r>
                        <a:rPr lang="ar-SA" sz="2900" dirty="0" smtClean="0"/>
                        <a:t>أخ لأب</a:t>
                      </a:r>
                      <a:endParaRPr lang="en-US" sz="2900" dirty="0"/>
                    </a:p>
                  </a:txBody>
                  <a:tcPr/>
                </a:tc>
                <a:tc rowSpan="3">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a:p>
                    <a:p>
                      <a:pPr marL="0" marR="0" indent="0" algn="ctr" defTabSz="914400" rtl="1" eaLnBrk="1" fontAlgn="auto" latinLnBrk="0" hangingPunct="1">
                        <a:lnSpc>
                          <a:spcPct val="100000"/>
                        </a:lnSpc>
                        <a:spcBef>
                          <a:spcPts val="0"/>
                        </a:spcBef>
                        <a:spcAft>
                          <a:spcPts val="0"/>
                        </a:spcAft>
                        <a:buClrTx/>
                        <a:buSzTx/>
                        <a:buFontTx/>
                        <a:buNone/>
                        <a:tabLst/>
                        <a:defRPr/>
                      </a:pPr>
                      <a:r>
                        <a:rPr lang="ar-SA" sz="3200" dirty="0"/>
                        <a:t>ع</a:t>
                      </a:r>
                      <a:endParaRPr lang="ar-SA" sz="3200" dirty="0" smtClean="0"/>
                    </a:p>
                  </a:txBody>
                  <a:tcPr/>
                </a:tc>
                <a:tc rowSpan="3">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txBody>
                  <a:tcPr/>
                </a:tc>
              </a:tr>
              <a:tr h="440519">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algn="ctr" rtl="1"/>
                      <a:r>
                        <a:rPr lang="ar-SA" sz="2900" dirty="0" smtClean="0"/>
                        <a:t>أخت لأب</a:t>
                      </a:r>
                      <a:endParaRPr lang="en-US" sz="2900" dirty="0"/>
                    </a:p>
                  </a:txBody>
                  <a:tcPr/>
                </a:tc>
                <a:tc vMerge="1">
                  <a:txBody>
                    <a:bodyPr/>
                    <a:lstStyle/>
                    <a:p>
                      <a:endParaRPr lang="en-US"/>
                    </a:p>
                  </a:txBody>
                  <a:tcPr/>
                </a:tc>
                <a:tc vMerge="1">
                  <a:txBody>
                    <a:bodyPr/>
                    <a:lstStyle/>
                    <a:p>
                      <a:endParaRPr lang="en-US"/>
                    </a:p>
                  </a:txBody>
                  <a:tcPr/>
                </a:tc>
              </a:tr>
              <a:tr h="368609">
                <a:tc>
                  <a:txBody>
                    <a:bodyPr/>
                    <a:lstStyle/>
                    <a:p>
                      <a:pPr algn="ctr" rtl="1"/>
                      <a:r>
                        <a:rPr lang="ar-SA" sz="1800" dirty="0" smtClean="0"/>
                        <a:t>..........</a:t>
                      </a:r>
                      <a:endParaRPr lang="en-US" dirty="0"/>
                    </a:p>
                  </a:txBody>
                  <a:tcPr/>
                </a:tc>
                <a:tc>
                  <a:txBody>
                    <a:bodyPr/>
                    <a:lstStyle/>
                    <a:p>
                      <a:pPr algn="ctr" rtl="1"/>
                      <a:r>
                        <a:rPr lang="ar-SA" sz="1800" dirty="0" smtClean="0"/>
                        <a:t>..........</a:t>
                      </a:r>
                      <a:endParaRPr lang="en-US" sz="1800" dirty="0"/>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ثالثاً-العصبة مع غيره</a:t>
            </a:r>
            <a:endParaRPr lang="en-US" dirty="0"/>
          </a:p>
        </p:txBody>
      </p:sp>
      <p:sp>
        <p:nvSpPr>
          <p:cNvPr id="3" name="عنصر نائب للمحتوى 2"/>
          <p:cNvSpPr>
            <a:spLocks noGrp="1"/>
          </p:cNvSpPr>
          <p:nvPr>
            <p:ph idx="1"/>
          </p:nvPr>
        </p:nvSpPr>
        <p:spPr/>
        <p:txBody>
          <a:bodyPr/>
          <a:lstStyle/>
          <a:p>
            <a:pPr rtl="1"/>
            <a:r>
              <a:rPr lang="ar-SA" dirty="0" smtClean="0"/>
              <a:t>	</a:t>
            </a:r>
            <a:r>
              <a:rPr lang="ar-SA" b="1" dirty="0" smtClean="0"/>
              <a:t>تعريفه:</a:t>
            </a:r>
            <a:r>
              <a:rPr lang="ar-SA" dirty="0" smtClean="0"/>
              <a:t> هي كل </a:t>
            </a:r>
            <a:r>
              <a:rPr lang="ar-SA" b="1" u="sng" dirty="0" smtClean="0"/>
              <a:t>أنثى</a:t>
            </a:r>
            <a:r>
              <a:rPr lang="ar-SA" dirty="0" smtClean="0"/>
              <a:t> احتاجت في </a:t>
            </a:r>
            <a:r>
              <a:rPr lang="ar-SA" dirty="0" err="1" smtClean="0"/>
              <a:t>عصوبتها</a:t>
            </a:r>
            <a:r>
              <a:rPr lang="ar-SA" dirty="0" smtClean="0"/>
              <a:t> إلى </a:t>
            </a:r>
            <a:r>
              <a:rPr lang="ar-SA" b="1" u="sng" dirty="0" smtClean="0"/>
              <a:t>أنثى. </a:t>
            </a:r>
            <a:endParaRPr lang="en-US" b="1" u="sng" dirty="0" smtClean="0"/>
          </a:p>
          <a:p>
            <a:pPr rtl="1"/>
            <a:r>
              <a:rPr lang="ar-SA" dirty="0" smtClean="0"/>
              <a:t>أي ليس معها عاصب ذكر.</a:t>
            </a:r>
            <a:endParaRPr lang="en-US" b="1" dirty="0" smtClean="0"/>
          </a:p>
          <a:p>
            <a:pPr rtl="1"/>
            <a:r>
              <a:rPr lang="ar-SA" b="1" dirty="0" smtClean="0"/>
              <a:t>	وهي محصورة في نوعين: </a:t>
            </a:r>
            <a:endParaRPr lang="en-US" b="1" dirty="0" smtClean="0"/>
          </a:p>
          <a:p>
            <a:pPr rtl="1"/>
            <a:r>
              <a:rPr lang="ar-SA" dirty="0" smtClean="0"/>
              <a:t>1-الأخت الشقيقة، مع البنت، أو مع بنت الابن، وإن نزل.</a:t>
            </a:r>
            <a:endParaRPr lang="en-US" b="1" dirty="0" smtClean="0"/>
          </a:p>
          <a:p>
            <a:pPr rtl="1"/>
            <a:r>
              <a:rPr lang="ar-SA" dirty="0" smtClean="0"/>
              <a:t>2-الأخت لأب، مع البنت، أو مع بنت الابن، وإن نزل.</a:t>
            </a:r>
            <a:endParaRPr lang="en-US" b="1" dirty="0" smtClean="0"/>
          </a:p>
          <a:p>
            <a:pPr rtl="1"/>
            <a:r>
              <a:rPr lang="ar-SA" dirty="0" smtClean="0"/>
              <a:t>	والدليل الحديث السابق: </a:t>
            </a:r>
          </a:p>
          <a:p>
            <a:pPr rtl="1"/>
            <a:r>
              <a:rPr lang="ar-SA" b="1" dirty="0" smtClean="0"/>
              <a:t>	(اجعلوا الأخوات مع البنات عصبة).</a:t>
            </a:r>
            <a:r>
              <a:rPr lang="ar-SA" dirty="0" smtClean="0"/>
              <a:t> </a:t>
            </a:r>
            <a:endParaRPr lang="en-US" b="1" dirty="0" smtClean="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a:t>
            </a:r>
            <a:endParaRPr lang="en-US" dirty="0"/>
          </a:p>
        </p:txBody>
      </p:sp>
      <p:sp>
        <p:nvSpPr>
          <p:cNvPr id="3" name="عنصر نائب للمحتوى 2"/>
          <p:cNvSpPr>
            <a:spLocks noGrp="1"/>
          </p:cNvSpPr>
          <p:nvPr>
            <p:ph idx="1"/>
          </p:nvPr>
        </p:nvSpPr>
        <p:spPr/>
        <p:txBody>
          <a:bodyPr/>
          <a:lstStyle/>
          <a:p>
            <a:r>
              <a:rPr lang="ar-SA" dirty="0" smtClean="0"/>
              <a:t>.</a:t>
            </a:r>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8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8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7"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8"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مسائل</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ميراث (العصبة</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مع غيره</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9"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المسألة (1): مات</a:t>
            </a:r>
            <a:r>
              <a:rPr kumimoji="0" lang="ar-SA" sz="2900" b="0" i="0" u="none" strike="noStrike" kern="1200" cap="none" spc="0" normalizeH="0" noProof="0" dirty="0" smtClean="0">
                <a:ln>
                  <a:noFill/>
                </a:ln>
                <a:solidFill>
                  <a:schemeClr val="tx1"/>
                </a:solidFill>
                <a:effectLst/>
                <a:uLnTx/>
                <a:uFillTx/>
                <a:latin typeface="+mn-lt"/>
                <a:ea typeface="+mn-ea"/>
                <a:cs typeface="Arial" charset="0"/>
              </a:rPr>
              <a:t> </a:t>
            </a:r>
            <a:r>
              <a:rPr lang="ar-SA" sz="2900" dirty="0" smtClean="0">
                <a:latin typeface="+mn-lt"/>
                <a:cs typeface="Arial" charset="0"/>
              </a:rPr>
              <a:t>مُحارب</a:t>
            </a:r>
            <a:r>
              <a:rPr kumimoji="0" lang="ar-SA" sz="2900" b="0" i="0" u="none" strike="noStrike" kern="1200" cap="none" spc="0" normalizeH="0" noProof="0" dirty="0" smtClean="0">
                <a:ln>
                  <a:noFill/>
                </a:ln>
                <a:solidFill>
                  <a:schemeClr val="tx1"/>
                </a:solidFill>
                <a:effectLst/>
                <a:uLnTx/>
                <a:uFillTx/>
                <a:latin typeface="+mn-lt"/>
                <a:ea typeface="+mn-ea"/>
                <a:cs typeface="Arial" charset="0"/>
              </a:rPr>
              <a:t> </a:t>
            </a: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عن: </a:t>
            </a:r>
            <a:r>
              <a:rPr lang="ar-SA" sz="2900" dirty="0" smtClean="0">
                <a:latin typeface="+mn-lt"/>
                <a:cs typeface="Arial" charset="0"/>
              </a:rPr>
              <a:t>بنت وأخت شقيقة، وترك 400</a:t>
            </a:r>
            <a:endParaRPr kumimoji="0" lang="en-US" sz="29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10" name="جدول 9"/>
          <p:cNvGraphicFramePr>
            <a:graphicFrameLocks noGrp="1"/>
          </p:cNvGraphicFramePr>
          <p:nvPr/>
        </p:nvGraphicFramePr>
        <p:xfrm>
          <a:off x="304800" y="2286000"/>
          <a:ext cx="9372600" cy="2773680"/>
        </p:xfrm>
        <a:graphic>
          <a:graphicData uri="http://schemas.openxmlformats.org/drawingml/2006/table">
            <a:tbl>
              <a:tblPr firstRow="1" bandRow="1">
                <a:tableStyleId>{5C22544A-7EE6-4342-B048-85BDC9FD1C3A}</a:tableStyleId>
              </a:tblPr>
              <a:tblGrid>
                <a:gridCol w="1131676"/>
                <a:gridCol w="5310173"/>
                <a:gridCol w="1566936"/>
                <a:gridCol w="1363815"/>
              </a:tblGrid>
              <a:tr h="636270">
                <a:tc>
                  <a:txBody>
                    <a:bodyPr/>
                    <a:lstStyle/>
                    <a:p>
                      <a:pPr algn="ctr" rtl="1"/>
                      <a:r>
                        <a:rPr lang="ar-SA" sz="2800" dirty="0" smtClean="0"/>
                        <a:t>الأصل</a:t>
                      </a:r>
                    </a:p>
                    <a:p>
                      <a:pPr algn="ctr" rtl="1"/>
                      <a:r>
                        <a:rPr lang="ar-SA" sz="2800" dirty="0" smtClean="0"/>
                        <a:t>2</a:t>
                      </a:r>
                      <a:endParaRPr lang="en-US" sz="2800" dirty="0"/>
                    </a:p>
                  </a:txBody>
                  <a:tcPr/>
                </a:tc>
                <a:tc>
                  <a:txBody>
                    <a:bodyPr/>
                    <a:lstStyle/>
                    <a:p>
                      <a:pPr algn="ctr" rtl="1"/>
                      <a:r>
                        <a:rPr lang="ar-SA" sz="2800" dirty="0" smtClean="0"/>
                        <a:t>السبب</a:t>
                      </a:r>
                      <a:endParaRPr lang="en-US" sz="2800" dirty="0"/>
                    </a:p>
                  </a:txBody>
                  <a:tcPr/>
                </a:tc>
                <a:tc>
                  <a:txBody>
                    <a:bodyPr/>
                    <a:lstStyle/>
                    <a:p>
                      <a:pPr algn="ctr" rtl="1"/>
                      <a:r>
                        <a:rPr lang="ar-SA" sz="2800" dirty="0" smtClean="0"/>
                        <a:t>الورثة</a:t>
                      </a:r>
                      <a:endParaRPr lang="en-US" sz="2800" dirty="0"/>
                    </a:p>
                  </a:txBody>
                  <a:tcPr/>
                </a:tc>
                <a:tc>
                  <a:txBody>
                    <a:bodyPr/>
                    <a:lstStyle/>
                    <a:p>
                      <a:pPr algn="ctr" rtl="1"/>
                      <a:r>
                        <a:rPr lang="ar-SA" sz="2800" dirty="0" smtClean="0"/>
                        <a:t>الأنصبة</a:t>
                      </a:r>
                      <a:endParaRPr lang="en-US" sz="2800" dirty="0"/>
                    </a:p>
                  </a:txBody>
                  <a:tcPr/>
                </a:tc>
              </a:tr>
              <a:tr h="81153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3200" dirty="0" smtClean="0"/>
                        <a:t>بنت</a:t>
                      </a:r>
                      <a:endParaRPr lang="en-US" sz="3200" dirty="0"/>
                    </a:p>
                  </a:txBody>
                  <a:tcPr/>
                </a:tc>
                <a:tc>
                  <a:txBody>
                    <a:bodyPr/>
                    <a:lstStyle/>
                    <a:p>
                      <a:pPr algn="ctr" rtl="1"/>
                      <a:endParaRPr lang="ar-SA" sz="1800" dirty="0" smtClean="0"/>
                    </a:p>
                    <a:p>
                      <a:pPr algn="ctr" rtl="1"/>
                      <a:r>
                        <a:rPr lang="ar-SA" sz="1800" dirty="0" smtClean="0"/>
                        <a:t>...........</a:t>
                      </a:r>
                      <a:endParaRPr lang="en-US" sz="1800" dirty="0"/>
                    </a:p>
                  </a:txBody>
                  <a:tcPr/>
                </a:tc>
              </a:tr>
              <a:tr h="91440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a:p>
                  </a:txBody>
                  <a:tcPr/>
                </a:tc>
                <a:tc>
                  <a:txBody>
                    <a:bodyPr/>
                    <a:lstStyle/>
                    <a:p>
                      <a:pPr algn="ctr" rtl="1"/>
                      <a:r>
                        <a:rPr lang="ar-SA" sz="3200" dirty="0" smtClean="0"/>
                        <a:t>أخت</a:t>
                      </a:r>
                      <a:r>
                        <a:rPr lang="ar-SA" sz="3200" baseline="0" dirty="0" smtClean="0"/>
                        <a:t> </a:t>
                      </a:r>
                      <a:r>
                        <a:rPr lang="ar-SA" sz="3200" baseline="0" dirty="0" err="1" smtClean="0"/>
                        <a:t>ش</a:t>
                      </a:r>
                      <a:endParaRPr lang="en-US"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algn="ctr" rtl="1"/>
                      <a:r>
                        <a:rPr lang="ar-SA" sz="1800" dirty="0" smtClean="0"/>
                        <a:t>..........</a:t>
                      </a:r>
                      <a:endParaRPr lang="en-US" sz="1800" dirty="0"/>
                    </a:p>
                  </a:txBody>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00" dirty="0" smtClean="0"/>
              <a:t>.</a:t>
            </a:r>
            <a:endParaRPr lang="en-US" sz="300" dirty="0"/>
          </a:p>
        </p:txBody>
      </p:sp>
      <p:sp>
        <p:nvSpPr>
          <p:cNvPr id="3" name="عنصر نائب للمحتوى 2"/>
          <p:cNvSpPr>
            <a:spLocks noGrp="1"/>
          </p:cNvSpPr>
          <p:nvPr>
            <p:ph idx="1"/>
          </p:nvPr>
        </p:nvSpPr>
        <p:spPr/>
        <p:txBody>
          <a:bodyPr/>
          <a:lstStyle/>
          <a:p>
            <a:r>
              <a:rPr lang="ar-SA" dirty="0" smtClean="0"/>
              <a:t>.</a:t>
            </a:r>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8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7"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8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8"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9"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0"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ميراث (العصبة</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مع غيره</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1"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المسألة (2): مات</a:t>
            </a:r>
            <a:r>
              <a:rPr kumimoji="0" lang="ar-SA" sz="2900" b="0" i="0" u="none" strike="noStrike" kern="1200" cap="none" spc="0" normalizeH="0" noProof="0" dirty="0" smtClean="0">
                <a:ln>
                  <a:noFill/>
                </a:ln>
                <a:solidFill>
                  <a:schemeClr val="tx1"/>
                </a:solidFill>
                <a:effectLst/>
                <a:uLnTx/>
                <a:uFillTx/>
                <a:latin typeface="+mn-lt"/>
                <a:ea typeface="+mn-ea"/>
                <a:cs typeface="Arial" charset="0"/>
              </a:rPr>
              <a:t> (</a:t>
            </a:r>
            <a:r>
              <a:rPr lang="ar-SA" sz="2900" dirty="0" smtClean="0">
                <a:latin typeface="+mn-lt"/>
                <a:cs typeface="Arial" charset="0"/>
              </a:rPr>
              <a:t>عب</a:t>
            </a:r>
            <a:r>
              <a:rPr kumimoji="0" lang="ar-SA" sz="2900" b="0" i="0" u="none" strike="noStrike" kern="1200" cap="none" spc="0" normalizeH="0" noProof="0" dirty="0" smtClean="0">
                <a:ln>
                  <a:noFill/>
                </a:ln>
                <a:solidFill>
                  <a:schemeClr val="tx1"/>
                </a:solidFill>
                <a:effectLst/>
                <a:uLnTx/>
                <a:uFillTx/>
                <a:latin typeface="+mn-lt"/>
                <a:ea typeface="+mn-ea"/>
                <a:cs typeface="Arial" charset="0"/>
              </a:rPr>
              <a:t>دري) </a:t>
            </a: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عن: </a:t>
            </a:r>
            <a:r>
              <a:rPr lang="ar-SA" sz="2900" dirty="0" smtClean="0">
                <a:latin typeface="+mn-lt"/>
                <a:cs typeface="Arial" charset="0"/>
              </a:rPr>
              <a:t>بنت ابن وأخت لأب، وترك 800</a:t>
            </a:r>
            <a:endParaRPr kumimoji="0" lang="en-US" sz="29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12" name="جدول 11"/>
          <p:cNvGraphicFramePr>
            <a:graphicFrameLocks noGrp="1"/>
          </p:cNvGraphicFramePr>
          <p:nvPr/>
        </p:nvGraphicFramePr>
        <p:xfrm>
          <a:off x="304800" y="2286000"/>
          <a:ext cx="9372600" cy="2773680"/>
        </p:xfrm>
        <a:graphic>
          <a:graphicData uri="http://schemas.openxmlformats.org/drawingml/2006/table">
            <a:tbl>
              <a:tblPr firstRow="1" bandRow="1">
                <a:tableStyleId>{5C22544A-7EE6-4342-B048-85BDC9FD1C3A}</a:tableStyleId>
              </a:tblPr>
              <a:tblGrid>
                <a:gridCol w="1131676"/>
                <a:gridCol w="5310173"/>
                <a:gridCol w="1566936"/>
                <a:gridCol w="1363815"/>
              </a:tblGrid>
              <a:tr h="636270">
                <a:tc>
                  <a:txBody>
                    <a:bodyPr/>
                    <a:lstStyle/>
                    <a:p>
                      <a:pPr algn="ctr" rtl="1"/>
                      <a:r>
                        <a:rPr lang="ar-SA" sz="2800" dirty="0" smtClean="0"/>
                        <a:t>الأصل</a:t>
                      </a:r>
                    </a:p>
                    <a:p>
                      <a:pPr algn="ctr" rtl="1"/>
                      <a:r>
                        <a:rPr lang="ar-SA" sz="2800" dirty="0" smtClean="0"/>
                        <a:t>2</a:t>
                      </a:r>
                      <a:endParaRPr lang="en-US" sz="2800" dirty="0"/>
                    </a:p>
                  </a:txBody>
                  <a:tcPr/>
                </a:tc>
                <a:tc>
                  <a:txBody>
                    <a:bodyPr/>
                    <a:lstStyle/>
                    <a:p>
                      <a:pPr algn="ctr" rtl="1"/>
                      <a:r>
                        <a:rPr lang="ar-SA" sz="2800" dirty="0" smtClean="0"/>
                        <a:t>السبب</a:t>
                      </a:r>
                      <a:endParaRPr lang="en-US" sz="2800" dirty="0"/>
                    </a:p>
                  </a:txBody>
                  <a:tcPr/>
                </a:tc>
                <a:tc>
                  <a:txBody>
                    <a:bodyPr/>
                    <a:lstStyle/>
                    <a:p>
                      <a:pPr algn="ctr" rtl="1"/>
                      <a:r>
                        <a:rPr lang="ar-SA" sz="2800" dirty="0" smtClean="0"/>
                        <a:t>الورثة</a:t>
                      </a:r>
                      <a:endParaRPr lang="en-US" sz="2800" dirty="0"/>
                    </a:p>
                  </a:txBody>
                  <a:tcPr/>
                </a:tc>
                <a:tc>
                  <a:txBody>
                    <a:bodyPr/>
                    <a:lstStyle/>
                    <a:p>
                      <a:pPr algn="ctr" rtl="1"/>
                      <a:r>
                        <a:rPr lang="ar-SA" sz="2800" dirty="0" smtClean="0"/>
                        <a:t>الأنصبة</a:t>
                      </a:r>
                      <a:endParaRPr lang="en-US" sz="2800" dirty="0"/>
                    </a:p>
                  </a:txBody>
                  <a:tcPr/>
                </a:tc>
              </a:tr>
              <a:tr h="81153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3200" dirty="0" smtClean="0"/>
                        <a:t>بنت ابن</a:t>
                      </a:r>
                      <a:endParaRPr lang="en-US" sz="3200" dirty="0"/>
                    </a:p>
                  </a:txBody>
                  <a:tcPr/>
                </a:tc>
                <a:tc>
                  <a:txBody>
                    <a:bodyPr/>
                    <a:lstStyle/>
                    <a:p>
                      <a:pPr algn="ctr" rtl="1"/>
                      <a:endParaRPr lang="ar-SA" sz="1800" dirty="0" smtClean="0"/>
                    </a:p>
                    <a:p>
                      <a:pPr algn="ctr" rtl="1"/>
                      <a:r>
                        <a:rPr lang="ar-SA" sz="1800" dirty="0" smtClean="0"/>
                        <a:t>...........</a:t>
                      </a:r>
                      <a:endParaRPr lang="en-US" sz="1800" dirty="0"/>
                    </a:p>
                  </a:txBody>
                  <a:tcPr/>
                </a:tc>
              </a:tr>
              <a:tr h="91440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a:p>
                  </a:txBody>
                  <a:tcPr/>
                </a:tc>
                <a:tc>
                  <a:txBody>
                    <a:bodyPr/>
                    <a:lstStyle/>
                    <a:p>
                      <a:pPr algn="ctr" rtl="1"/>
                      <a:r>
                        <a:rPr lang="ar-SA" sz="3200" dirty="0" smtClean="0"/>
                        <a:t>أخت</a:t>
                      </a:r>
                      <a:r>
                        <a:rPr lang="ar-SA" sz="3200" baseline="0" dirty="0" smtClean="0"/>
                        <a:t> لأب</a:t>
                      </a:r>
                      <a:endParaRPr lang="en-US"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algn="ctr" rtl="1"/>
                      <a:r>
                        <a:rPr lang="ar-SA" sz="1800" dirty="0" smtClean="0"/>
                        <a:t>..........</a:t>
                      </a:r>
                      <a:endParaRPr lang="en-US" sz="1800" dirty="0"/>
                    </a:p>
                  </a:txBody>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1590</TotalTime>
  <Words>1359</Words>
  <Application>Microsoft Office PowerPoint</Application>
  <PresentationFormat>A4 Paper (210x297 mm)‎</PresentationFormat>
  <Paragraphs>511</Paragraphs>
  <Slides>32</Slides>
  <Notes>0</Notes>
  <HiddenSlides>0</HiddenSlides>
  <MMClips>0</MMClips>
  <ScaleCrop>false</ScaleCrop>
  <HeadingPairs>
    <vt:vector size="4" baseType="variant">
      <vt:variant>
        <vt:lpstr>سمة</vt:lpstr>
      </vt:variant>
      <vt:variant>
        <vt:i4>1</vt:i4>
      </vt:variant>
      <vt:variant>
        <vt:lpstr>عناوين الشرائح</vt:lpstr>
      </vt:variant>
      <vt:variant>
        <vt:i4>32</vt:i4>
      </vt:variant>
    </vt:vector>
  </HeadingPairs>
  <TitlesOfParts>
    <vt:vector size="33" baseType="lpstr">
      <vt:lpstr>Office Theme</vt:lpstr>
      <vt:lpstr>الشريحة 1</vt:lpstr>
      <vt:lpstr>المحاضرة الحادية عشرة</vt:lpstr>
      <vt:lpstr>.</vt:lpstr>
      <vt:lpstr>أدلة الإرث بالتعصيب</vt:lpstr>
      <vt:lpstr>تابع-أدلة الإرث بالتعصيب</vt:lpstr>
      <vt:lpstr> العصبة نوعان؛ سببيّة ونسبيّة</vt:lpstr>
      <vt:lpstr> ترتيب العصبات الذكور </vt:lpstr>
      <vt:lpstr> أقسام العصبة  النسبية ثلاثة </vt:lpstr>
      <vt:lpstr> أربع جهات للعصبة </vt:lpstr>
      <vt:lpstr> قواعد في توريث (العصبة) </vt:lpstr>
      <vt:lpstr> (المسألة المشتركة)</vt:lpstr>
      <vt:lpstr> قَوْلان في (المسألة المشتركة)-القول الأول</vt:lpstr>
      <vt:lpstr>صورة القول الأول (بالسقوط) في (المسألة المشتركة)</vt:lpstr>
      <vt:lpstr>القول الثاني-(الاشتراك) في (المسألة المشتركة)</vt:lpstr>
      <vt:lpstr>.</vt:lpstr>
      <vt:lpstr>مسائل ميراث (العصبة بنفسه)</vt:lpstr>
      <vt:lpstr>.</vt:lpstr>
      <vt:lpstr>.</vt:lpstr>
      <vt:lpstr>.</vt:lpstr>
      <vt:lpstr>ثانياً-العصبة بغيره</vt:lpstr>
      <vt:lpstr>تابع-العصبة بغيره</vt:lpstr>
      <vt:lpstr>ملحوظتان قبل حلّ مسائل ميراث (العصبة)</vt:lpstr>
      <vt:lpstr>مسائل ميراث (العصبة بغيره)</vt:lpstr>
      <vt:lpstr>.</vt:lpstr>
      <vt:lpstr>.</vt:lpstr>
      <vt:lpstr>.</vt:lpstr>
      <vt:lpstr>مسألة (الأخ المشؤوم)</vt:lpstr>
      <vt:lpstr>.</vt:lpstr>
      <vt:lpstr>ثالثاً-العصبة مع غيره</vt:lpstr>
      <vt:lpstr>.</vt:lpstr>
      <vt:lpstr>.</vt:lpstr>
      <vt:lpstr>الشريحة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Falsabagh</cp:lastModifiedBy>
  <cp:revision>114</cp:revision>
  <dcterms:created xsi:type="dcterms:W3CDTF">2009-10-14T19:14:34Z</dcterms:created>
  <dcterms:modified xsi:type="dcterms:W3CDTF">2011-10-10T04:55:52Z</dcterms:modified>
</cp:coreProperties>
</file>