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المواريث (1)</a:t>
            </a:r>
          </a:p>
          <a:p>
            <a:pPr algn="ctr"/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منير عبد الله خضير</a:t>
            </a:r>
            <a:endParaRPr lang="ar-SA" sz="28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الثانية عشرة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0" y="4038600"/>
            <a:ext cx="6705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600" b="1" dirty="0" smtClean="0">
                <a:solidFill>
                  <a:srgbClr val="009900"/>
                </a:solidFill>
                <a:cs typeface="Arial" charset="0"/>
              </a:rPr>
              <a:t>الحَجْب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647700" y="17526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	تعريف الحجب لغة واصطلاحاً:</a:t>
            </a:r>
          </a:p>
          <a:p>
            <a:pPr marL="342900" marR="0" lvl="0" indent="-34290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الحجب لغة: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المنع، ومنه سميّ (الحاجب).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والحجب اصطلاحاً: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منع شخص، قام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به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سبب الإرث، من الإرث، كليّة، أو مِن أوفر حظيه، لوجود شخص آخر.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	التفريق بين المنع (الحرمان) والحجب: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الممنوع (المحروم):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من قام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به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سبب الإرث كالنسب، وفاتته أهلية الإرث، بمانع من موانعه، كالقتل، فيُعتَبر كأنه لم يكن، ووجوده وعدمه سواء، فلا يرث، ولا يحجب غيره، كالولد القاتل. 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تابع-الحَجْب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	-وهذا القسم من المنع يُسمى </a:t>
            </a:r>
            <a:r>
              <a:rPr lang="ar-SA" b="1" dirty="0" smtClean="0"/>
              <a:t>(حجب بالوصف)،</a:t>
            </a:r>
            <a:r>
              <a:rPr lang="ar-SA" dirty="0" smtClean="0"/>
              <a:t> أي أنَّ الشخص مُنع  من الإرث، بسبب </a:t>
            </a:r>
            <a:r>
              <a:rPr lang="ar-SA" u="sng" dirty="0" smtClean="0"/>
              <a:t>وصف قائم فيه.</a:t>
            </a:r>
            <a:endParaRPr lang="en-US" b="1" dirty="0" smtClean="0"/>
          </a:p>
          <a:p>
            <a:pPr algn="just" rtl="1"/>
            <a:r>
              <a:rPr lang="ar-SA" dirty="0" smtClean="0"/>
              <a:t>	-أما القسم الثاني من المنع، فهو </a:t>
            </a:r>
            <a:r>
              <a:rPr lang="ar-SA" b="1" dirty="0" smtClean="0"/>
              <a:t>(حجب بالشخص)،</a:t>
            </a:r>
            <a:r>
              <a:rPr lang="ar-SA" dirty="0" smtClean="0"/>
              <a:t> أي أنَّ الشخص مُنع من الإرث (المحجوب)، بسبب وجود </a:t>
            </a:r>
            <a:r>
              <a:rPr lang="ar-SA" u="sng" dirty="0" smtClean="0"/>
              <a:t>شخص آخر زاحمه.</a:t>
            </a:r>
            <a:r>
              <a:rPr lang="ar-SA" dirty="0" smtClean="0"/>
              <a:t> 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تابع-نوعا الحَجْب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5800" y="13716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/>
              <a:t>1-حجب حرمان:</a:t>
            </a:r>
            <a:r>
              <a:rPr lang="ar-SA" dirty="0" smtClean="0"/>
              <a:t> أن يُمنع من قام </a:t>
            </a:r>
            <a:r>
              <a:rPr lang="ar-SA" dirty="0" err="1" smtClean="0"/>
              <a:t>به</a:t>
            </a:r>
            <a:r>
              <a:rPr lang="ar-SA" dirty="0" smtClean="0"/>
              <a:t> سبب الإرث، وتحققت فيه أهليته، من إرثه كلّه، لوجود مَن زاحمه. </a:t>
            </a:r>
            <a:endParaRPr lang="en-US" b="1" dirty="0" smtClean="0"/>
          </a:p>
          <a:p>
            <a:pPr algn="just" rtl="1"/>
            <a:r>
              <a:rPr lang="ar-SA" dirty="0" smtClean="0"/>
              <a:t>	ومثاله: الابن يحجب ابن الابن حجب حرمان.  </a:t>
            </a:r>
            <a:endParaRPr lang="en-US" b="1" dirty="0" smtClean="0"/>
          </a:p>
          <a:p>
            <a:pPr algn="just" rtl="1"/>
            <a:r>
              <a:rPr lang="ar-SA" b="1" dirty="0" smtClean="0"/>
              <a:t>2-حجب نقصان: </a:t>
            </a:r>
            <a:r>
              <a:rPr lang="ar-SA" dirty="0" smtClean="0"/>
              <a:t>أن ينتقل نصيب الوارث من سهم إلى سهم أقل منه. أي حجبه عن أوفر حظيه، وقد يحجب غيره. </a:t>
            </a:r>
            <a:endParaRPr lang="en-US" b="1" dirty="0" smtClean="0"/>
          </a:p>
          <a:p>
            <a:pPr algn="just" rtl="1"/>
            <a:r>
              <a:rPr lang="ar-SA" dirty="0" smtClean="0"/>
              <a:t>	مثال 1: الأخوان الشقيقان لا يرثان بوجود الأب، ومع ذلك، فهما يَحجبان الأم عن الثلث إلى السدس.</a:t>
            </a:r>
            <a:endParaRPr lang="en-US" b="1" dirty="0" smtClean="0"/>
          </a:p>
          <a:p>
            <a:pPr algn="just" rtl="1"/>
            <a:r>
              <a:rPr lang="ar-SA" dirty="0" smtClean="0"/>
              <a:t>	مثال2: الزوج عند وجود ولد الزوجة، ينتقل نصيبه من النصف إلى الربع. </a:t>
            </a:r>
            <a:endParaRPr lang="en-US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(نشاط صفّي) </a:t>
            </a:r>
            <a:br>
              <a:rPr lang="ar-SA" b="1" dirty="0" smtClean="0">
                <a:solidFill>
                  <a:srgbClr val="009900"/>
                </a:solidFill>
              </a:rPr>
            </a:br>
            <a:r>
              <a:rPr lang="ar-SA" b="1" dirty="0" smtClean="0">
                <a:solidFill>
                  <a:srgbClr val="009900"/>
                </a:solidFill>
              </a:rPr>
              <a:t>الحَجْب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رجالٌ ونساءٌ لا يحجبون (حجب حرمان):</a:t>
            </a:r>
            <a:endParaRPr lang="en-US" b="1" dirty="0" smtClean="0"/>
          </a:p>
          <a:p>
            <a:pPr rtl="1"/>
            <a:r>
              <a:rPr lang="ar-SA" dirty="0" smtClean="0"/>
              <a:t>-</a:t>
            </a:r>
            <a:r>
              <a:rPr lang="ar-SA" b="1" dirty="0" smtClean="0"/>
              <a:t>ثلاثة</a:t>
            </a:r>
            <a:r>
              <a:rPr lang="ar-SA" dirty="0" smtClean="0"/>
              <a:t> من الورثة الرجال، وهم: ….……</a:t>
            </a:r>
            <a:r>
              <a:rPr lang="ar-SA" b="1" dirty="0" smtClean="0"/>
              <a:t> </a:t>
            </a:r>
            <a:r>
              <a:rPr lang="ar-SA" b="1" dirty="0" err="1" smtClean="0"/>
              <a:t>و</a:t>
            </a:r>
            <a:r>
              <a:rPr lang="ar-SA" dirty="0" smtClean="0"/>
              <a:t>…………</a:t>
            </a:r>
            <a:r>
              <a:rPr lang="ar-SA" b="1" dirty="0" smtClean="0"/>
              <a:t> </a:t>
            </a:r>
            <a:r>
              <a:rPr lang="ar-SA" b="1" dirty="0" err="1" smtClean="0"/>
              <a:t>و</a:t>
            </a:r>
            <a:r>
              <a:rPr lang="ar-SA" dirty="0" smtClean="0"/>
              <a:t>………</a:t>
            </a:r>
            <a:r>
              <a:rPr lang="ar-SA" b="1" dirty="0" smtClean="0"/>
              <a:t> </a:t>
            </a:r>
            <a:endParaRPr lang="en-US" b="1" dirty="0" smtClean="0"/>
          </a:p>
          <a:p>
            <a:pPr rtl="1"/>
            <a:r>
              <a:rPr lang="ar-SA" dirty="0" smtClean="0"/>
              <a:t>-و</a:t>
            </a:r>
            <a:r>
              <a:rPr lang="ar-SA" b="1" dirty="0" smtClean="0"/>
              <a:t>ثلاث</a:t>
            </a:r>
            <a:r>
              <a:rPr lang="ar-SA" dirty="0" smtClean="0"/>
              <a:t> من الوارثات النساء، وهم: ….……</a:t>
            </a:r>
            <a:r>
              <a:rPr lang="ar-SA" b="1" dirty="0" smtClean="0"/>
              <a:t> </a:t>
            </a:r>
            <a:r>
              <a:rPr lang="ar-SA" b="1" dirty="0" err="1" smtClean="0"/>
              <a:t>و</a:t>
            </a:r>
            <a:r>
              <a:rPr lang="ar-SA" dirty="0" smtClean="0"/>
              <a:t>………</a:t>
            </a:r>
            <a:r>
              <a:rPr lang="ar-SA" b="1" dirty="0" smtClean="0"/>
              <a:t> </a:t>
            </a:r>
            <a:r>
              <a:rPr lang="ar-SA" b="1" dirty="0" err="1" smtClean="0"/>
              <a:t>و</a:t>
            </a:r>
            <a:r>
              <a:rPr lang="ar-SA" dirty="0" smtClean="0"/>
              <a:t>………</a:t>
            </a:r>
            <a:r>
              <a:rPr lang="ar-SA" b="1" dirty="0" smtClean="0"/>
              <a:t> </a:t>
            </a:r>
            <a:endParaRPr lang="en-US" b="1" dirty="0" smtClean="0"/>
          </a:p>
          <a:p>
            <a:pPr rtl="1"/>
            <a:r>
              <a:rPr lang="ar-SA" dirty="0" smtClean="0"/>
              <a:t> </a:t>
            </a:r>
            <a:endParaRPr lang="en-US" b="1" dirty="0" smtClean="0"/>
          </a:p>
          <a:p>
            <a:pPr rtl="1"/>
            <a:r>
              <a:rPr lang="ar-SA" dirty="0" smtClean="0"/>
              <a:t>-</a:t>
            </a:r>
            <a:r>
              <a:rPr lang="ar-SA" b="1" dirty="0" smtClean="0"/>
              <a:t>سبعة</a:t>
            </a:r>
            <a:r>
              <a:rPr lang="ar-SA" dirty="0" smtClean="0"/>
              <a:t> من الورثة من الرجال والنساء، </a:t>
            </a:r>
            <a:r>
              <a:rPr lang="ar-SA" b="1" dirty="0" smtClean="0"/>
              <a:t>يُحجبون</a:t>
            </a:r>
            <a:r>
              <a:rPr lang="ar-SA" dirty="0" smtClean="0"/>
              <a:t> حجب حرمان، وهم: </a:t>
            </a:r>
            <a:endParaRPr lang="en-US" b="1" dirty="0" smtClean="0"/>
          </a:p>
          <a:p>
            <a:pPr rtl="1"/>
            <a:r>
              <a:rPr lang="ar-SA" dirty="0" smtClean="0"/>
              <a:t>….……</a:t>
            </a:r>
            <a:r>
              <a:rPr lang="ar-SA" b="1" dirty="0" smtClean="0"/>
              <a:t> </a:t>
            </a:r>
            <a:r>
              <a:rPr lang="ar-SA" b="1" dirty="0" err="1" smtClean="0"/>
              <a:t>و</a:t>
            </a:r>
            <a:r>
              <a:rPr lang="ar-SA" dirty="0" smtClean="0"/>
              <a:t>…………</a:t>
            </a:r>
            <a:r>
              <a:rPr lang="ar-SA" b="1" dirty="0" smtClean="0"/>
              <a:t> </a:t>
            </a:r>
            <a:r>
              <a:rPr lang="ar-SA" b="1" dirty="0" err="1" smtClean="0"/>
              <a:t>و</a:t>
            </a:r>
            <a:r>
              <a:rPr lang="ar-SA" dirty="0" smtClean="0"/>
              <a:t>…………</a:t>
            </a:r>
            <a:r>
              <a:rPr lang="ar-SA" b="1" dirty="0" smtClean="0"/>
              <a:t> </a:t>
            </a:r>
            <a:r>
              <a:rPr lang="ar-SA" b="1" dirty="0" err="1" smtClean="0"/>
              <a:t>و</a:t>
            </a:r>
            <a:r>
              <a:rPr lang="ar-SA" dirty="0" smtClean="0"/>
              <a:t>…………</a:t>
            </a:r>
            <a:r>
              <a:rPr lang="ar-SA" b="1" dirty="0" smtClean="0"/>
              <a:t> </a:t>
            </a:r>
            <a:r>
              <a:rPr lang="ar-SA" b="1" dirty="0" err="1" smtClean="0"/>
              <a:t>و</a:t>
            </a:r>
            <a:r>
              <a:rPr lang="ar-SA" dirty="0" smtClean="0"/>
              <a:t>…………</a:t>
            </a:r>
            <a:r>
              <a:rPr lang="ar-SA" b="1" dirty="0" smtClean="0"/>
              <a:t> </a:t>
            </a:r>
            <a:r>
              <a:rPr lang="ar-SA" b="1" dirty="0" err="1" smtClean="0"/>
              <a:t>و</a:t>
            </a:r>
            <a:r>
              <a:rPr lang="ar-SA" dirty="0" smtClean="0"/>
              <a:t>……….</a:t>
            </a:r>
            <a:r>
              <a:rPr lang="ar-SA" b="1" dirty="0" err="1" smtClean="0"/>
              <a:t>و</a:t>
            </a:r>
            <a:r>
              <a:rPr lang="ar-SA" b="1" dirty="0" smtClean="0"/>
              <a:t> </a:t>
            </a:r>
            <a:r>
              <a:rPr lang="ar-SA" dirty="0" smtClean="0"/>
              <a:t>..............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سبع صوَر لـ (حَجْب النقصان)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1-انتقال من فرض إلى فرض أقل، ومثاله: </a:t>
            </a:r>
            <a:r>
              <a:rPr lang="ar-SA" b="1" dirty="0" smtClean="0"/>
              <a:t>الزوج.</a:t>
            </a:r>
            <a:endParaRPr lang="en-US" b="1" dirty="0" smtClean="0"/>
          </a:p>
          <a:p>
            <a:pPr rtl="1"/>
            <a:r>
              <a:rPr lang="ar-SA" dirty="0" smtClean="0"/>
              <a:t>2-انتقال من فرض إلى تعصيب، ومثاله: </a:t>
            </a:r>
            <a:r>
              <a:rPr lang="ar-SA" b="1" dirty="0" smtClean="0"/>
              <a:t>البنت.</a:t>
            </a:r>
            <a:endParaRPr lang="en-US" b="1" dirty="0" smtClean="0"/>
          </a:p>
          <a:p>
            <a:pPr rtl="1"/>
            <a:r>
              <a:rPr lang="ar-SA" dirty="0" smtClean="0"/>
              <a:t>3-انتقال من تعصيب إلى فرض، ومثاله: </a:t>
            </a:r>
            <a:r>
              <a:rPr lang="ar-SA" b="1" dirty="0" smtClean="0"/>
              <a:t>الأب.</a:t>
            </a:r>
            <a:endParaRPr lang="en-US" b="1" dirty="0" smtClean="0"/>
          </a:p>
          <a:p>
            <a:pPr rtl="1"/>
            <a:r>
              <a:rPr lang="ar-SA" dirty="0" smtClean="0"/>
              <a:t>4-انتقال من عصبة بغيره إلى عصبة مع غيره، ومثاله: </a:t>
            </a:r>
            <a:r>
              <a:rPr lang="ar-SA" b="1" dirty="0" smtClean="0"/>
              <a:t>الأخت. </a:t>
            </a:r>
            <a:endParaRPr lang="en-US" b="1" dirty="0" smtClean="0"/>
          </a:p>
          <a:p>
            <a:pPr rtl="1"/>
            <a:r>
              <a:rPr lang="ar-SA" dirty="0" smtClean="0"/>
              <a:t>5-المزاحمة في الفرض، ومثاله: </a:t>
            </a:r>
            <a:r>
              <a:rPr lang="ar-SA" b="1" dirty="0" smtClean="0"/>
              <a:t>ازدحام الزوجات بنصيب (الربع).</a:t>
            </a:r>
            <a:endParaRPr lang="en-US" b="1" dirty="0" smtClean="0"/>
          </a:p>
          <a:p>
            <a:pPr rtl="1"/>
            <a:r>
              <a:rPr lang="ar-SA" dirty="0" smtClean="0"/>
              <a:t>6-المزاحمة في التعصيب، ومثاله: </a:t>
            </a:r>
            <a:r>
              <a:rPr lang="ar-SA" b="1" dirty="0" smtClean="0"/>
              <a:t>ازدحام الأبناء.</a:t>
            </a:r>
            <a:endParaRPr lang="en-US" b="1" dirty="0" smtClean="0"/>
          </a:p>
          <a:p>
            <a:pPr rtl="1"/>
            <a:r>
              <a:rPr lang="ar-SA" dirty="0" smtClean="0"/>
              <a:t>7-المزاحمة </a:t>
            </a:r>
            <a:r>
              <a:rPr lang="ar-SA" dirty="0" err="1" smtClean="0"/>
              <a:t>بالعول</a:t>
            </a:r>
            <a:r>
              <a:rPr lang="ar-SA" dirty="0" smtClean="0"/>
              <a:t>، ومثاله: عَوْل </a:t>
            </a:r>
            <a:r>
              <a:rPr lang="ar-SA" b="1" dirty="0" smtClean="0"/>
              <a:t>زوج وأخت شقيقة وأخت لأم. </a:t>
            </a:r>
            <a:endParaRPr lang="en-US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11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2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3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4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5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مسائل (الحَجْب)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6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المسألة (1): مات </a:t>
            </a:r>
            <a:r>
              <a:rPr lang="ar-SA" sz="2900" dirty="0" smtClean="0">
                <a:latin typeface="+mn-lt"/>
                <a:cs typeface="Arial" charset="0"/>
              </a:rPr>
              <a:t>القاسم</a:t>
            </a:r>
            <a:r>
              <a:rPr kumimoji="0" lang="ar-S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عن:</a:t>
            </a:r>
            <a:r>
              <a:rPr kumimoji="0" lang="ar-S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أب</a:t>
            </a:r>
            <a:r>
              <a:rPr kumimoji="0" lang="ar-S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، وزوجة، وابن قتل</a:t>
            </a:r>
            <a:r>
              <a:rPr kumimoji="0" lang="ar-S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أباه،</a:t>
            </a:r>
            <a:r>
              <a:rPr kumimoji="0" lang="ar-S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وترك 444</a:t>
            </a:r>
            <a:endParaRPr kumimoji="0" lang="en-US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17" name="جدول 16"/>
          <p:cNvGraphicFramePr>
            <a:graphicFrameLocks noGrp="1"/>
          </p:cNvGraphicFramePr>
          <p:nvPr/>
        </p:nvGraphicFramePr>
        <p:xfrm>
          <a:off x="304800" y="2286000"/>
          <a:ext cx="92710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990600"/>
                <a:gridCol w="4495800"/>
                <a:gridCol w="1524000"/>
                <a:gridCol w="1193800"/>
              </a:tblGrid>
              <a:tr h="63627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التركة</a:t>
                      </a:r>
                    </a:p>
                    <a:p>
                      <a:pPr algn="ctr" rtl="1"/>
                      <a:r>
                        <a:rPr lang="ar-SA" sz="2800" dirty="0" smtClean="0"/>
                        <a:t>444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الأصل4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السبب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الورثة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الأنصبة</a:t>
                      </a:r>
                      <a:endParaRPr lang="en-US" sz="2800" dirty="0"/>
                    </a:p>
                  </a:txBody>
                  <a:tcPr/>
                </a:tc>
              </a:tr>
              <a:tr h="811530"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SA" sz="1800" dirty="0" smtClean="0"/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.........................................</a:t>
                      </a:r>
                      <a:endParaRPr lang="en-US" sz="1800" dirty="0" smtClean="0"/>
                    </a:p>
                    <a:p>
                      <a:pPr algn="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أب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algn="ctr" rtl="1"/>
                      <a:r>
                        <a:rPr lang="ar-SA" sz="1800" dirty="0" smtClean="0"/>
                        <a:t>...........</a:t>
                      </a:r>
                      <a:endParaRPr lang="en-US" sz="1800" dirty="0"/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SA" sz="1800" dirty="0" smtClean="0"/>
                    </a:p>
                    <a:p>
                      <a:pPr algn="r" rtl="1"/>
                      <a:r>
                        <a:rPr lang="ar-SA" sz="1800" dirty="0" smtClean="0"/>
                        <a:t>.........................................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زوجة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</a:tr>
              <a:tr h="914400"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800" dirty="0" smtClean="0"/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........................................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ابن</a:t>
                      </a:r>
                      <a:r>
                        <a:rPr lang="ar-SA" sz="3200" baseline="0" dirty="0" smtClean="0"/>
                        <a:t> قاتل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</a:t>
                      </a:r>
                      <a:endParaRPr lang="ar-SA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8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0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تابع-مسائل (الحَجْب)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المسألة (2): مات</a:t>
            </a:r>
            <a:r>
              <a:rPr kumimoji="0" lang="ar-S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إبراهيم </a:t>
            </a:r>
            <a:r>
              <a:rPr kumimoji="0" lang="ar-S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عن:</a:t>
            </a:r>
            <a:r>
              <a:rPr kumimoji="0" lang="ar-S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جدّ وأب</a:t>
            </a:r>
            <a:r>
              <a:rPr kumimoji="0" lang="ar-S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، </a:t>
            </a:r>
            <a:r>
              <a:rPr lang="ar-SA" sz="2900" dirty="0" smtClean="0">
                <a:latin typeface="+mn-lt"/>
                <a:cs typeface="Arial" charset="0"/>
              </a:rPr>
              <a:t>وأمّ</a:t>
            </a:r>
            <a:r>
              <a:rPr kumimoji="0" lang="ar-S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،</a:t>
            </a:r>
            <a:r>
              <a:rPr kumimoji="0" lang="ar-S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وترك 300</a:t>
            </a:r>
            <a:endParaRPr kumimoji="0" lang="en-US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12" name="جدول 11"/>
          <p:cNvGraphicFramePr>
            <a:graphicFrameLocks noGrp="1"/>
          </p:cNvGraphicFramePr>
          <p:nvPr/>
        </p:nvGraphicFramePr>
        <p:xfrm>
          <a:off x="304800" y="2286000"/>
          <a:ext cx="92710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914400"/>
                <a:gridCol w="4495800"/>
                <a:gridCol w="1524000"/>
                <a:gridCol w="1193800"/>
              </a:tblGrid>
              <a:tr h="63627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التركة</a:t>
                      </a:r>
                    </a:p>
                    <a:p>
                      <a:pPr algn="ctr" rtl="1"/>
                      <a:r>
                        <a:rPr lang="ar-SA" sz="2800" dirty="0" smtClean="0"/>
                        <a:t>300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الأصل......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السبب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الورثة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الأنصبة</a:t>
                      </a:r>
                      <a:endParaRPr lang="en-US" sz="2800" dirty="0"/>
                    </a:p>
                  </a:txBody>
                  <a:tcPr/>
                </a:tc>
              </a:tr>
              <a:tr h="811530"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SA" sz="1800" dirty="0" smtClean="0"/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.........................................</a:t>
                      </a:r>
                      <a:endParaRPr lang="en-US" sz="1800" dirty="0" smtClean="0"/>
                    </a:p>
                    <a:p>
                      <a:pPr algn="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جدّ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algn="ctr" rtl="1"/>
                      <a:r>
                        <a:rPr lang="ar-SA" sz="1800" dirty="0" smtClean="0"/>
                        <a:t>...........</a:t>
                      </a:r>
                      <a:endParaRPr lang="en-US" sz="1800" dirty="0"/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SA" sz="1800" dirty="0" smtClean="0"/>
                    </a:p>
                    <a:p>
                      <a:pPr algn="r" rtl="1"/>
                      <a:r>
                        <a:rPr lang="ar-SA" sz="1800" dirty="0" smtClean="0"/>
                        <a:t>.........................................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أب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</a:tr>
              <a:tr h="914400"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800" dirty="0" smtClean="0"/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........................................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أمّ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</a:t>
                      </a:r>
                      <a:endParaRPr lang="ar-SA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8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0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2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تابع-مسائل (الحَجْب)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3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المسألة (3): مات</a:t>
            </a:r>
            <a:r>
              <a:rPr kumimoji="0" lang="ar-S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lang="ar-SA" sz="2900" dirty="0" smtClean="0">
                <a:latin typeface="+mn-lt"/>
                <a:cs typeface="Arial" charset="0"/>
              </a:rPr>
              <a:t>زيد</a:t>
            </a:r>
            <a:r>
              <a:rPr kumimoji="0" lang="ar-S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عن:</a:t>
            </a:r>
            <a:r>
              <a:rPr kumimoji="0" lang="ar-S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زوجة، وابن</a:t>
            </a:r>
            <a:r>
              <a:rPr kumimoji="0" lang="ar-S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،</a:t>
            </a:r>
            <a:r>
              <a:rPr kumimoji="0" lang="ar-S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وترك </a:t>
            </a:r>
            <a:r>
              <a:rPr lang="ar-SA" sz="2900" dirty="0" smtClean="0">
                <a:latin typeface="+mn-lt"/>
                <a:cs typeface="Arial" charset="0"/>
              </a:rPr>
              <a:t>800 دينار.</a:t>
            </a:r>
            <a:endParaRPr kumimoji="0" lang="en-US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14" name="جدول 13"/>
          <p:cNvGraphicFramePr>
            <a:graphicFrameLocks noGrp="1"/>
          </p:cNvGraphicFramePr>
          <p:nvPr/>
        </p:nvGraphicFramePr>
        <p:xfrm>
          <a:off x="304800" y="2667000"/>
          <a:ext cx="927100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914400"/>
                <a:gridCol w="4572000"/>
                <a:gridCol w="1524000"/>
                <a:gridCol w="1193800"/>
              </a:tblGrid>
              <a:tr h="63627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التركة</a:t>
                      </a:r>
                    </a:p>
                    <a:p>
                      <a:pPr algn="ctr" rtl="1"/>
                      <a:r>
                        <a:rPr lang="ar-SA" sz="2800" dirty="0" smtClean="0"/>
                        <a:t>800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الأصل.....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السبب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الورثة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الأنصبة</a:t>
                      </a:r>
                      <a:endParaRPr lang="en-US" sz="2800" dirty="0"/>
                    </a:p>
                  </a:txBody>
                  <a:tcPr/>
                </a:tc>
              </a:tr>
              <a:tr h="811530"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SA" sz="1800" dirty="0" smtClean="0"/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.................................................</a:t>
                      </a:r>
                      <a:endParaRPr lang="en-US" sz="1800" dirty="0" smtClean="0"/>
                    </a:p>
                    <a:p>
                      <a:pPr algn="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زوجة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algn="ctr" rtl="1"/>
                      <a:r>
                        <a:rPr lang="ar-SA" sz="1800" dirty="0" smtClean="0"/>
                        <a:t>...........</a:t>
                      </a:r>
                      <a:endParaRPr lang="en-US" sz="1800" dirty="0"/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SA" sz="1800" dirty="0" smtClean="0"/>
                    </a:p>
                    <a:p>
                      <a:pPr algn="r" rtl="1"/>
                      <a:r>
                        <a:rPr lang="ar-SA" sz="1800" dirty="0" smtClean="0"/>
                        <a:t>.................................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ابن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عنوان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00" dirty="0" smtClean="0"/>
              <a:t>.</a:t>
            </a:r>
            <a:endParaRPr lang="en-US" sz="300" dirty="0"/>
          </a:p>
        </p:txBody>
      </p:sp>
      <p:sp>
        <p:nvSpPr>
          <p:cNvPr id="16" name="عنصر نائب للمحتوى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17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8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9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20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21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22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23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24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25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26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27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تابع-مسائل (الحَجْب)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28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المسألة (4): مات</a:t>
            </a:r>
            <a:r>
              <a:rPr kumimoji="0" lang="ar-S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مَيْسَرَة </a:t>
            </a:r>
            <a:r>
              <a:rPr kumimoji="0" lang="ar-S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عن:</a:t>
            </a:r>
            <a:r>
              <a:rPr kumimoji="0" lang="ar-S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lang="ar-SA" sz="2900" dirty="0" smtClean="0">
                <a:latin typeface="+mn-lt"/>
                <a:cs typeface="Arial" charset="0"/>
              </a:rPr>
              <a:t>7 أبناء</a:t>
            </a:r>
            <a:r>
              <a:rPr kumimoji="0" lang="ar-S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، وبنت،</a:t>
            </a:r>
            <a:r>
              <a:rPr kumimoji="0" lang="ar-S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وترك </a:t>
            </a:r>
            <a:r>
              <a:rPr lang="ar-SA" sz="2900" dirty="0" smtClean="0">
                <a:latin typeface="+mn-lt"/>
                <a:cs typeface="Arial" charset="0"/>
              </a:rPr>
              <a:t>1500 دينار.</a:t>
            </a:r>
            <a:endParaRPr kumimoji="0" lang="en-US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29" name="جدول 28"/>
          <p:cNvGraphicFramePr>
            <a:graphicFrameLocks noGrp="1"/>
          </p:cNvGraphicFramePr>
          <p:nvPr/>
        </p:nvGraphicFramePr>
        <p:xfrm>
          <a:off x="381000" y="2514600"/>
          <a:ext cx="914400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9312"/>
                <a:gridCol w="899410"/>
                <a:gridCol w="3613878"/>
                <a:gridCol w="1219200"/>
                <a:gridCol w="1143000"/>
                <a:gridCol w="1219200"/>
              </a:tblGrid>
              <a:tr h="63627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التركة</a:t>
                      </a:r>
                    </a:p>
                    <a:p>
                      <a:pPr algn="ctr" rtl="1"/>
                      <a:r>
                        <a:rPr lang="ar-SA" sz="2800" dirty="0" smtClean="0"/>
                        <a:t>1500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الأصل.....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السبب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الورثة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الأنصبة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الرؤوس</a:t>
                      </a:r>
                      <a:endParaRPr lang="en-US" sz="2800" dirty="0"/>
                    </a:p>
                  </a:txBody>
                  <a:tcPr/>
                </a:tc>
              </a:tr>
              <a:tr h="811530"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/>
                      <a:endParaRPr lang="ar-SA" sz="1800" dirty="0" smtClean="0"/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800" dirty="0" smtClean="0"/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.................................................</a:t>
                      </a:r>
                      <a:endParaRPr lang="en-US" sz="1800" dirty="0" smtClean="0"/>
                    </a:p>
                    <a:p>
                      <a:pPr algn="r" rtl="1"/>
                      <a:endParaRPr lang="en-US" sz="1800" dirty="0"/>
                    </a:p>
                    <a:p>
                      <a:pPr algn="r" rtl="1"/>
                      <a:endParaRPr lang="ar-SA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7 أبناء</a:t>
                      </a:r>
                      <a:endParaRPr lang="en-US" sz="3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endParaRPr lang="en-US" sz="1800" dirty="0"/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1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 rtl="1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بنت</a:t>
                      </a:r>
                      <a:endParaRPr lang="en-US" sz="3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1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1591</TotalTime>
  <Words>375</Words>
  <Application>Microsoft Office PowerPoint</Application>
  <PresentationFormat>A4 Paper (210x297 mm)‎</PresentationFormat>
  <Paragraphs>199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الثانية عشرة</vt:lpstr>
      <vt:lpstr>.</vt:lpstr>
      <vt:lpstr>تابع-الحَجْب</vt:lpstr>
      <vt:lpstr>تابع-نوعا الحَجْب</vt:lpstr>
      <vt:lpstr>(نشاط صفّي)  الحَجْب</vt:lpstr>
      <vt:lpstr>سبع صوَر لـ (حَجْب النقصان)</vt:lpstr>
      <vt:lpstr>.</vt:lpstr>
      <vt:lpstr>.</vt:lpstr>
      <vt:lpstr>.</vt:lpstr>
      <vt:lpstr>.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Falsabagh</cp:lastModifiedBy>
  <cp:revision>115</cp:revision>
  <dcterms:created xsi:type="dcterms:W3CDTF">2009-10-14T19:14:34Z</dcterms:created>
  <dcterms:modified xsi:type="dcterms:W3CDTF">2011-10-10T04:57:08Z</dcterms:modified>
</cp:coreProperties>
</file>