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009900"/>
                </a:solidFill>
              </a:rPr>
              <a:t>حساب المسائل </a:t>
            </a:r>
            <a:r>
              <a:rPr lang="ar-SA" sz="6600" b="1" dirty="0" err="1" smtClean="0">
                <a:solidFill>
                  <a:srgbClr val="009900"/>
                </a:solidFill>
              </a:rPr>
              <a:t>الإرثية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يقصد (</a:t>
            </a:r>
            <a:r>
              <a:rPr lang="ar-SA" b="1" dirty="0" smtClean="0"/>
              <a:t>بالحساب</a:t>
            </a:r>
            <a:r>
              <a:rPr lang="ar-SA" dirty="0" smtClean="0"/>
              <a:t>) في علم الفرائض</a:t>
            </a:r>
            <a:r>
              <a:rPr lang="ar-SA" b="1" dirty="0" smtClean="0"/>
              <a:t> أربعة</a:t>
            </a:r>
            <a:r>
              <a:rPr lang="ar-SA" dirty="0" smtClean="0"/>
              <a:t> أشياء: </a:t>
            </a:r>
            <a:endParaRPr lang="en-US" dirty="0" smtClean="0"/>
          </a:p>
          <a:p>
            <a:pPr algn="just" rtl="1"/>
            <a:r>
              <a:rPr lang="ar-SA" dirty="0" smtClean="0"/>
              <a:t>أولاً-(</a:t>
            </a:r>
            <a:r>
              <a:rPr lang="ar-SA" b="1" dirty="0" smtClean="0"/>
              <a:t>تأصيل</a:t>
            </a:r>
            <a:r>
              <a:rPr lang="ar-SA" dirty="0" smtClean="0"/>
              <a:t>) المسألة، وقد سبق شرحه. </a:t>
            </a:r>
          </a:p>
          <a:p>
            <a:pPr algn="just" rtl="1"/>
            <a:r>
              <a:rPr lang="ar-SA" dirty="0" smtClean="0"/>
              <a:t>ثانياً-(</a:t>
            </a:r>
            <a:r>
              <a:rPr lang="ar-SA" dirty="0" err="1" smtClean="0"/>
              <a:t>ا</a:t>
            </a:r>
            <a:r>
              <a:rPr lang="ar-SA" b="1" dirty="0" err="1" smtClean="0"/>
              <a:t>لعَوْل</a:t>
            </a:r>
            <a:r>
              <a:rPr lang="ar-SA" dirty="0" smtClean="0"/>
              <a:t>)، ويتبعه (</a:t>
            </a:r>
            <a:r>
              <a:rPr lang="ar-SA" b="1" dirty="0" smtClean="0"/>
              <a:t>الردّ)، </a:t>
            </a:r>
            <a:r>
              <a:rPr lang="ar-SA" dirty="0" smtClean="0"/>
              <a:t>وسيأتي تفصيلهما.</a:t>
            </a:r>
          </a:p>
          <a:p>
            <a:pPr algn="just" rtl="1"/>
            <a:r>
              <a:rPr lang="ar-SA" dirty="0" smtClean="0"/>
              <a:t>ثالثاً-(</a:t>
            </a:r>
            <a:r>
              <a:rPr lang="ar-SA" b="1" dirty="0" smtClean="0"/>
              <a:t>تصحيح</a:t>
            </a:r>
            <a:r>
              <a:rPr lang="ar-SA" dirty="0" smtClean="0"/>
              <a:t>) المسألة. وسيأتي بيان كيفيته.</a:t>
            </a:r>
          </a:p>
          <a:p>
            <a:pPr algn="just" rtl="1"/>
            <a:r>
              <a:rPr lang="ar-SA" dirty="0" smtClean="0"/>
              <a:t>رابعاً-(</a:t>
            </a:r>
            <a:r>
              <a:rPr lang="ar-SA" b="1" dirty="0" smtClean="0"/>
              <a:t>تقسيم التركة)، </a:t>
            </a:r>
            <a:r>
              <a:rPr lang="ar-SA" dirty="0" smtClean="0"/>
              <a:t>وهو المطلوب آخراً.</a:t>
            </a:r>
          </a:p>
          <a:p>
            <a:pPr algn="just" rtl="1"/>
            <a:r>
              <a:rPr lang="ar-SA" dirty="0" smtClean="0"/>
              <a:t>	ونتناولها في</a:t>
            </a:r>
            <a:r>
              <a:rPr lang="ar-SA" b="1" dirty="0" smtClean="0"/>
              <a:t> أربعة </a:t>
            </a:r>
            <a:r>
              <a:rPr lang="ar-SA" dirty="0" smtClean="0"/>
              <a:t>مطالب.</a:t>
            </a:r>
            <a:endParaRPr lang="en-US" dirty="0" smtClean="0"/>
          </a:p>
          <a:p>
            <a:pPr rtl="1"/>
            <a:endParaRPr lang="en-US" dirty="0" smtClean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(إرشادات) قبل حساب المسائل </a:t>
            </a:r>
            <a:r>
              <a:rPr lang="ar-SA" b="1" dirty="0" err="1" smtClean="0">
                <a:solidFill>
                  <a:srgbClr val="009900"/>
                </a:solidFill>
              </a:rPr>
              <a:t>الإرثية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1-تُحفظ الأدلة الشرعية، (3 آيات الكريمة و7 أحاديث الشريفة). </a:t>
            </a:r>
            <a:endParaRPr lang="en-US" dirty="0" smtClean="0"/>
          </a:p>
          <a:p>
            <a:pPr rtl="1"/>
            <a:r>
              <a:rPr lang="ar-SA" b="1" dirty="0" smtClean="0"/>
              <a:t>2-يستحب حفظ بعض أبيات المنظومة </a:t>
            </a:r>
            <a:r>
              <a:rPr lang="ar-SA" b="1" dirty="0" err="1" smtClean="0"/>
              <a:t>الرحبية</a:t>
            </a:r>
            <a:r>
              <a:rPr lang="ar-SA" b="1" dirty="0" smtClean="0"/>
              <a:t> (حسب الموضوع).</a:t>
            </a:r>
          </a:p>
          <a:p>
            <a:pPr rtl="1"/>
            <a:r>
              <a:rPr lang="ar-SA" b="1" dirty="0" smtClean="0"/>
              <a:t>3-يجب تحديد الوارثين في المسألة.</a:t>
            </a:r>
            <a:endParaRPr lang="en-US" dirty="0" smtClean="0"/>
          </a:p>
          <a:p>
            <a:pPr algn="just" rtl="1"/>
            <a:r>
              <a:rPr lang="ar-SA" b="1" dirty="0" smtClean="0"/>
              <a:t>4-يجب معرفة عدد رؤوس الورثة (أصحاب الفرض، والعصبة).</a:t>
            </a:r>
          </a:p>
          <a:p>
            <a:pPr rtl="1"/>
            <a:r>
              <a:rPr lang="ar-SA" b="1" dirty="0" smtClean="0"/>
              <a:t>5-يجب معرفة </a:t>
            </a:r>
            <a:r>
              <a:rPr lang="ar-SA" b="1" dirty="0" err="1" smtClean="0"/>
              <a:t>الأنصباء</a:t>
            </a:r>
            <a:r>
              <a:rPr lang="ar-SA" b="1" dirty="0" smtClean="0"/>
              <a:t> لكل وارث من الورثة.</a:t>
            </a:r>
            <a:endParaRPr lang="en-US" dirty="0" smtClean="0"/>
          </a:p>
          <a:p>
            <a:pPr rtl="1"/>
            <a:r>
              <a:rPr lang="ar-SA" b="1" dirty="0" smtClean="0"/>
              <a:t>6-يستحب وضع جدول للمسألة يحوي حقولاً أفقية وعمودية.</a:t>
            </a:r>
          </a:p>
          <a:p>
            <a:pPr rtl="1"/>
            <a:r>
              <a:rPr lang="ar-SA" b="1" dirty="0" smtClean="0"/>
              <a:t>7-يتم تفريغ معلومات المسألة في حقول الجدول.</a:t>
            </a:r>
          </a:p>
          <a:p>
            <a:pPr rtl="1"/>
            <a:r>
              <a:rPr lang="ar-SA" b="1" dirty="0" smtClean="0"/>
              <a:t>8-يجب (تأصيل) المسألة، أي تحديد أصلها، (وإليك تفصيله).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أولاً-تأصيل المسألة </a:t>
            </a:r>
            <a:r>
              <a:rPr lang="ar-SA" b="1" dirty="0" err="1" smtClean="0">
                <a:solidFill>
                  <a:srgbClr val="009900"/>
                </a:solidFill>
              </a:rPr>
              <a:t>الإرثية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b="1" dirty="0" smtClean="0"/>
              <a:t>	التأصيل لغةً: </a:t>
            </a:r>
            <a:r>
              <a:rPr lang="ar-SA" sz="3000" dirty="0" smtClean="0"/>
              <a:t>مشتق من أصل الشيء، وهو ما يبنى عليه غيره.</a:t>
            </a:r>
            <a:endParaRPr lang="en-US" sz="3000" dirty="0" smtClean="0"/>
          </a:p>
          <a:p>
            <a:pPr algn="just" rtl="1"/>
            <a:r>
              <a:rPr lang="ar-SA" sz="3000" b="1" dirty="0" smtClean="0"/>
              <a:t>	التأصيل اصطلاحاً: </a:t>
            </a:r>
            <a:r>
              <a:rPr lang="ar-SA" sz="3000" dirty="0" smtClean="0"/>
              <a:t>إيجاد </a:t>
            </a:r>
            <a:r>
              <a:rPr lang="ar-SA" sz="3000" b="1" dirty="0" smtClean="0"/>
              <a:t>(أصل المسألة)</a:t>
            </a:r>
            <a:r>
              <a:rPr lang="ar-SA" sz="3000" dirty="0" smtClean="0"/>
              <a:t>، باستخراج أقلّ عدد، يُمكن قسمته على  كلّ مقام من مقامات (الفروض، أو عدد الرؤوس) بلا كسر.</a:t>
            </a:r>
            <a:endParaRPr lang="en-US" sz="3000" dirty="0" smtClean="0"/>
          </a:p>
          <a:p>
            <a:pPr algn="just" rtl="1"/>
            <a:r>
              <a:rPr lang="ar-SA" sz="3000" b="1" dirty="0" smtClean="0"/>
              <a:t>	وبالاصطلاح الرياضي:</a:t>
            </a:r>
            <a:r>
              <a:rPr lang="ar-SA" sz="3000" dirty="0" smtClean="0"/>
              <a:t> هو المضاعف المشترك البسيط، لمقامات فروض المسألة. </a:t>
            </a:r>
            <a:r>
              <a:rPr lang="ar-SA" sz="3000" b="1" dirty="0" smtClean="0"/>
              <a:t>وهو أساس توزيع التركة.</a:t>
            </a:r>
            <a:endParaRPr lang="ar-SA" sz="3000" dirty="0" smtClean="0"/>
          </a:p>
          <a:p>
            <a:pPr algn="just" rtl="1"/>
            <a:r>
              <a:rPr lang="ar-SA" sz="3000" b="1" dirty="0" smtClean="0"/>
              <a:t>	تعريف المضاعف المشترك البسيط لمجموعة من الأعداد</a:t>
            </a:r>
            <a:r>
              <a:rPr lang="ar-SA" sz="3000" dirty="0" smtClean="0"/>
              <a:t>: </a:t>
            </a:r>
          </a:p>
          <a:p>
            <a:pPr algn="just" rtl="1"/>
            <a:r>
              <a:rPr lang="ar-SA" sz="3000" dirty="0" smtClean="0"/>
              <a:t>هو أصغر عدد، يُمكن قسمته على كلٍّ من هذه الأعداد، بدون باقٍ. </a:t>
            </a:r>
          </a:p>
          <a:p>
            <a:pPr algn="just" rtl="1"/>
            <a:r>
              <a:rPr lang="ar-SA" sz="3000" dirty="0" smtClean="0"/>
              <a:t>-أصول المسائل المتفق عليها </a:t>
            </a:r>
            <a:r>
              <a:rPr lang="ar-SA" sz="3000" b="1" dirty="0" smtClean="0"/>
              <a:t>سبعة:</a:t>
            </a:r>
            <a:r>
              <a:rPr lang="ar-SA" sz="3000" dirty="0" smtClean="0"/>
              <a:t> (2-3-4-6-8-12-24). </a:t>
            </a:r>
            <a:endParaRPr lang="en-US" sz="3000" b="1" dirty="0" smtClean="0"/>
          </a:p>
          <a:p>
            <a:pPr algn="just" rt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قواعد (تأصيل) المسائل </a:t>
            </a:r>
            <a:r>
              <a:rPr lang="ar-SA" b="1" dirty="0" err="1" smtClean="0">
                <a:solidFill>
                  <a:srgbClr val="009900"/>
                </a:solidFill>
              </a:rPr>
              <a:t>الإرثية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آ-إن كان الورثة (</a:t>
            </a:r>
            <a:r>
              <a:rPr lang="ar-SA" dirty="0" err="1" smtClean="0"/>
              <a:t>عصبات</a:t>
            </a:r>
            <a:r>
              <a:rPr lang="ar-SA" dirty="0" smtClean="0"/>
              <a:t>)، فأصل المسألة (</a:t>
            </a:r>
            <a:r>
              <a:rPr lang="ar-SA" b="1" dirty="0" smtClean="0"/>
              <a:t>عدد رؤوسهم</a:t>
            </a:r>
            <a:r>
              <a:rPr lang="ar-SA" dirty="0" smtClean="0"/>
              <a:t>). </a:t>
            </a:r>
          </a:p>
          <a:p>
            <a:pPr algn="just" rtl="1"/>
            <a:r>
              <a:rPr lang="ar-SA" dirty="0" smtClean="0"/>
              <a:t>	وللذكر ضعف الأنثى.</a:t>
            </a:r>
            <a:endParaRPr lang="en-US" dirty="0" smtClean="0"/>
          </a:p>
          <a:p>
            <a:pPr algn="just" rtl="1"/>
            <a:r>
              <a:rPr lang="ar-SA" dirty="0" smtClean="0"/>
              <a:t>ب-وإن كان في الورثة (صاحب فرض) مع غيره من العصبة، فأصل المسألة </a:t>
            </a:r>
            <a:r>
              <a:rPr lang="ar-SA" b="1" dirty="0" smtClean="0"/>
              <a:t>(مقام صاحب الفرض).</a:t>
            </a:r>
            <a:endParaRPr lang="en-US" dirty="0" smtClean="0"/>
          </a:p>
          <a:p>
            <a:pPr algn="just" rtl="1"/>
            <a:r>
              <a:rPr lang="ar-SA" dirty="0" smtClean="0"/>
              <a:t>ج-وإن كان في الورثة (أكثر من صاحب فرض)، مع عصبة، أو بدونها، فأصل المسألة هو (</a:t>
            </a:r>
            <a:r>
              <a:rPr lang="ar-SA" b="1" dirty="0" smtClean="0"/>
              <a:t>المضاعف المشترك البسيط</a:t>
            </a:r>
            <a:r>
              <a:rPr lang="ar-SA" dirty="0" smtClean="0"/>
              <a:t>) لمقامات أصحاب الفروض.</a:t>
            </a:r>
          </a:p>
          <a:p>
            <a:pPr algn="just" rtl="1"/>
            <a:r>
              <a:rPr lang="ar-SA" dirty="0" smtClean="0"/>
              <a:t>		وبعد تحديد (أصل المسألة) تبدأ </a:t>
            </a:r>
            <a:r>
              <a:rPr lang="ar-SA" b="1" dirty="0" smtClean="0"/>
              <a:t>عملية الحساب.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مسائل- تأصيل المسألة </a:t>
            </a:r>
            <a:r>
              <a:rPr lang="ar-SA" b="1" dirty="0" err="1" smtClean="0">
                <a:solidFill>
                  <a:srgbClr val="009900"/>
                </a:solidFill>
              </a:rPr>
              <a:t>الإرثية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مسألة (1): مات أبو بكر عن بنت وابن. (اكتب أصل المسألة).</a:t>
            </a:r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47800" y="2514600"/>
          <a:ext cx="7467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 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بنت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 مسائل-تأصيل المسألة </a:t>
            </a:r>
            <a:r>
              <a:rPr kumimoji="0" lang="ar-S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الإرثية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مسألة (2): مات </a:t>
            </a:r>
            <a:r>
              <a:rPr lang="ar-SA" sz="3200" dirty="0" smtClean="0">
                <a:latin typeface="+mn-lt"/>
                <a:cs typeface="Arial" charset="0"/>
              </a:rPr>
              <a:t>عمر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 </a:t>
            </a:r>
            <a:r>
              <a:rPr lang="ar-SA" sz="3200" dirty="0" smtClean="0">
                <a:latin typeface="+mn-lt"/>
                <a:cs typeface="Arial" charset="0"/>
              </a:rPr>
              <a:t>زوجة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وابن. </a:t>
            </a:r>
            <a:r>
              <a:rPr lang="ar-SA" sz="3200" dirty="0" smtClean="0"/>
              <a:t>(اكتب أصل المسألة).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447800" y="2514600"/>
          <a:ext cx="7467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 .......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 مسائل-تأصيل المسألة </a:t>
            </a:r>
            <a:r>
              <a:rPr kumimoji="0" lang="ar-S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الإرثية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مسألة (3): ماتت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كِنْدَة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 </a:t>
            </a:r>
            <a:r>
              <a:rPr lang="ar-SA" sz="3200" dirty="0" smtClean="0">
                <a:latin typeface="+mn-lt"/>
                <a:cs typeface="Arial" charset="0"/>
              </a:rPr>
              <a:t>زوج وأم وبنت وأخ </a:t>
            </a:r>
            <a:r>
              <a:rPr lang="ar-SA" sz="3200" dirty="0" err="1" smtClean="0">
                <a:latin typeface="+mn-lt"/>
                <a:cs typeface="Arial" charset="0"/>
              </a:rPr>
              <a:t>ش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 </a:t>
            </a:r>
            <a:r>
              <a:rPr lang="ar-SA" sz="3200" dirty="0" smtClean="0"/>
              <a:t>(اكتب الأصل).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1524000" y="2286000"/>
          <a:ext cx="7467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 .......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أم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بنت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أخ شقيق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11" name="عنوان 3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2" name="عنصر نائب للمحتوى 4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 مسائل-تأصيل المسألة </a:t>
            </a:r>
            <a:r>
              <a:rPr kumimoji="0" lang="ar-S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الإرثية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6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lang="ar-SA" sz="3200" dirty="0" err="1" smtClean="0">
                <a:latin typeface="+mn-lt"/>
                <a:cs typeface="Arial" charset="0"/>
              </a:rPr>
              <a:t>المسأل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ة (4): ماتت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lang="ar-SA" sz="3200" dirty="0" err="1" smtClean="0">
                <a:latin typeface="+mn-lt"/>
                <a:cs typeface="Arial" charset="0"/>
              </a:rPr>
              <a:t>بَرَّة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 </a:t>
            </a:r>
            <a:r>
              <a:rPr lang="ar-SA" sz="3200" dirty="0" smtClean="0">
                <a:latin typeface="+mn-lt"/>
                <a:cs typeface="Arial" charset="0"/>
              </a:rPr>
              <a:t>زوج وبنت وأب وأخت </a:t>
            </a:r>
            <a:r>
              <a:rPr lang="ar-SA" sz="3200" dirty="0" err="1" smtClean="0">
                <a:latin typeface="+mn-lt"/>
                <a:cs typeface="Arial" charset="0"/>
              </a:rPr>
              <a:t>ش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7" name="جدول 16"/>
          <p:cNvGraphicFramePr>
            <a:graphicFrameLocks noGrp="1"/>
          </p:cNvGraphicFramePr>
          <p:nvPr/>
        </p:nvGraphicFramePr>
        <p:xfrm>
          <a:off x="1524000" y="2286000"/>
          <a:ext cx="7467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 .......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بنت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أخت شقيقة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تابع-مسائل-تأصيل المسألة </a:t>
            </a:r>
            <a:r>
              <a:rPr kumimoji="0" lang="ar-S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الإرثية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(5): مات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عثمان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4 أبناء، و5 بنات، وترك 130ديناراً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304800" y="2514600"/>
          <a:ext cx="9067799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336"/>
                <a:gridCol w="1075864"/>
                <a:gridCol w="3200400"/>
                <a:gridCol w="1251238"/>
                <a:gridCol w="1043703"/>
                <a:gridCol w="1210258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130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 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الرؤوس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.</a:t>
                      </a:r>
                    </a:p>
                    <a:p>
                      <a:pPr algn="r" rtl="1"/>
                      <a:endParaRPr lang="ar-SA" dirty="0" smtClean="0"/>
                    </a:p>
                    <a:p>
                      <a:pPr algn="r" rtl="1"/>
                      <a:r>
                        <a:rPr lang="ar-SA" dirty="0" smtClean="0"/>
                        <a:t>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4 أبناء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ar-SA" dirty="0" smtClean="0"/>
                        <a:t>............</a:t>
                      </a:r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...............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5 بنات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 </a:t>
            </a:r>
            <a:r>
              <a:rPr lang="ar-SA" sz="4400" b="1" dirty="0" smtClean="0">
                <a:solidFill>
                  <a:srgbClr val="009900"/>
                </a:solidFill>
                <a:cs typeface="Arial" charset="0"/>
              </a:rPr>
              <a:t>تأصيل المسألة </a:t>
            </a:r>
            <a:r>
              <a:rPr lang="ar-SA" sz="4400" b="1" dirty="0" err="1" smtClean="0">
                <a:solidFill>
                  <a:srgbClr val="009900"/>
                </a:solidFill>
                <a:cs typeface="Arial" charset="0"/>
              </a:rPr>
              <a:t>الإرثية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ar-SA" sz="3200" dirty="0" smtClean="0">
                <a:cs typeface="Arial" charset="0"/>
              </a:rPr>
              <a:t>المسألة(6):ماتت مُعانة عن زوج وجدّة وبنت وأخ </a:t>
            </a:r>
            <a:r>
              <a:rPr lang="ar-SA" sz="3200" dirty="0" err="1" smtClean="0">
                <a:cs typeface="Arial" charset="0"/>
              </a:rPr>
              <a:t>ش</a:t>
            </a:r>
            <a:r>
              <a:rPr lang="ar-SA" sz="3200" dirty="0" smtClean="0">
                <a:cs typeface="Arial" charset="0"/>
              </a:rPr>
              <a:t>، وتركت120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533400" y="2286000"/>
          <a:ext cx="93726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990600"/>
                <a:gridCol w="3581400"/>
                <a:gridCol w="1066800"/>
                <a:gridCol w="1066800"/>
                <a:gridCol w="1219200"/>
              </a:tblGrid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 600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السبب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الورثة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الأنصبة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الرؤوس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لوجود</a:t>
                      </a:r>
                      <a:r>
                        <a:rPr lang="ar-SA" sz="2800" dirty="0" smtClean="0"/>
                        <a:t> </a:t>
                      </a:r>
                      <a:r>
                        <a:rPr lang="ar-SA" sz="1800" dirty="0" smtClean="0"/>
                        <a:t>.........................</a:t>
                      </a:r>
                      <a:endParaRPr lang="en-US" sz="1800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dirty="0" smtClean="0"/>
                        <a:t>زوج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dirty="0" smtClean="0"/>
                        <a:t>جدّة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aseline="0" dirty="0" smtClean="0"/>
                        <a:t>لـ</a:t>
                      </a:r>
                      <a:r>
                        <a:rPr lang="ar-SA" sz="2800" baseline="0" dirty="0" smtClean="0"/>
                        <a:t>.............. </a:t>
                      </a:r>
                      <a:r>
                        <a:rPr lang="ar-SA" sz="3200" baseline="0" dirty="0" smtClean="0"/>
                        <a:t>و</a:t>
                      </a:r>
                      <a:r>
                        <a:rPr lang="ar-SA" sz="2800" baseline="0" dirty="0" smtClean="0"/>
                        <a:t>...............</a:t>
                      </a:r>
                      <a:endParaRPr lang="en-US" sz="2800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dirty="0" smtClean="0"/>
                        <a:t>بنت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000" dirty="0" smtClean="0"/>
                        <a:t>لأنه</a:t>
                      </a:r>
                      <a:r>
                        <a:rPr lang="ar-SA" sz="3000" baseline="0" dirty="0" smtClean="0"/>
                        <a:t> </a:t>
                      </a:r>
                      <a:r>
                        <a:rPr lang="ar-SA" sz="1800" baseline="0" dirty="0" smtClean="0"/>
                        <a:t>..............</a:t>
                      </a: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dirty="0" smtClean="0"/>
                        <a:t>أخ</a:t>
                      </a:r>
                      <a:r>
                        <a:rPr lang="ar-SA" sz="3000" baseline="0" dirty="0" smtClean="0"/>
                        <a:t> </a:t>
                      </a:r>
                      <a:r>
                        <a:rPr lang="ar-SA" sz="3000" baseline="0" dirty="0" err="1" smtClean="0"/>
                        <a:t>ش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377</Words>
  <Application>Microsoft Office PowerPoint</Application>
  <PresentationFormat>A4 Paper (210x297 mm)‎</PresentationFormat>
  <Paragraphs>170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الثالثة عشرة</vt:lpstr>
      <vt:lpstr>الشريحة 3</vt:lpstr>
      <vt:lpstr>(إرشادات) قبل حساب المسائل الإرثية</vt:lpstr>
      <vt:lpstr>أولاً-تأصيل المسألة الإرثية</vt:lpstr>
      <vt:lpstr>قواعد (تأصيل) المسائل الإرثية</vt:lpstr>
      <vt:lpstr>مسائل- تأصيل المسألة الإرثية</vt:lpstr>
      <vt:lpstr>.</vt:lpstr>
      <vt:lpstr>.</vt:lpstr>
      <vt:lpstr>.</vt:lpstr>
      <vt:lpstr>.</vt:lpstr>
      <vt:lpstr>.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116</cp:revision>
  <dcterms:created xsi:type="dcterms:W3CDTF">2009-10-14T19:14:34Z</dcterms:created>
  <dcterms:modified xsi:type="dcterms:W3CDTF">2011-10-10T04:58:04Z</dcterms:modified>
</cp:coreProperties>
</file>