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67" r:id="rId4"/>
    <p:sldId id="268" r:id="rId5"/>
    <p:sldId id="269" r:id="rId6"/>
    <p:sldId id="270" r:id="rId7"/>
    <p:sldId id="271" r:id="rId8"/>
    <p:sldId id="266" r:id="rId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1512" y="-28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10/10/2011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743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FF0000"/>
                </a:solidFill>
                <a:latin typeface="AYM Wadiy S_U normal."/>
                <a:cs typeface="Times New Roman" pitchFamily="18" charset="0"/>
              </a:rPr>
              <a:t>فقه المواريث (1)</a:t>
            </a:r>
          </a:p>
          <a:p>
            <a:pPr algn="ctr"/>
            <a:endParaRPr lang="en-US" sz="2800" b="1" dirty="0">
              <a:solidFill>
                <a:srgbClr val="7F7F7F"/>
              </a:solidFill>
              <a:latin typeface="Calibri" pitchFamily="34" charset="0"/>
            </a:endParaRPr>
          </a:p>
          <a:p>
            <a:pPr algn="ctr"/>
            <a:r>
              <a:rPr lang="ar-SA" sz="2800" b="1" dirty="0" smtClean="0">
                <a:solidFill>
                  <a:srgbClr val="0070C0"/>
                </a:solidFill>
                <a:latin typeface="AYM Wadiy S_U normal."/>
                <a:cs typeface="Times New Roman" pitchFamily="18" charset="0"/>
              </a:rPr>
              <a:t>د. منير عبد الله خضير</a:t>
            </a:r>
            <a:endParaRPr lang="ar-SA" sz="2800" b="1" dirty="0">
              <a:solidFill>
                <a:srgbClr val="0070C0"/>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a:t>
            </a:r>
            <a:r>
              <a:rPr lang="ar-SA" spc="-150" dirty="0" smtClean="0">
                <a:solidFill>
                  <a:srgbClr val="376092"/>
                </a:solidFill>
                <a:latin typeface="ae_AlMateen" pitchFamily="2" charset="-78"/>
                <a:cs typeface="ae_AlMateen" pitchFamily="2" charset="-78"/>
              </a:rPr>
              <a:t>الرابعة عشرة</a:t>
            </a:r>
            <a:endParaRPr lang="en-US" spc="-150" dirty="0" smtClean="0">
              <a:solidFill>
                <a:srgbClr val="376092"/>
              </a:solidFill>
              <a:latin typeface="ae_AlMateen" pitchFamily="2" charset="-78"/>
              <a:cs typeface="ae_AlMateen" pitchFamily="2" charset="-78"/>
            </a:endParaRPr>
          </a:p>
        </p:txBody>
      </p:sp>
      <p:sp>
        <p:nvSpPr>
          <p:cNvPr id="3" name="Rectangle 2"/>
          <p:cNvSpPr/>
          <p:nvPr/>
        </p:nvSpPr>
        <p:spPr>
          <a:xfrm>
            <a:off x="1524000" y="4038600"/>
            <a:ext cx="6705600" cy="1107996"/>
          </a:xfrm>
          <a:prstGeom prst="rect">
            <a:avLst/>
          </a:prstGeom>
        </p:spPr>
        <p:txBody>
          <a:bodyPr wrap="square">
            <a:spAutoFit/>
          </a:bodyPr>
          <a:lstStyle/>
          <a:p>
            <a:pPr algn="ctr"/>
            <a:r>
              <a:rPr lang="ar-SA" sz="6600" b="1" dirty="0" smtClean="0">
                <a:solidFill>
                  <a:srgbClr val="009900"/>
                </a:solidFill>
              </a:rPr>
              <a:t>ثانياً- </a:t>
            </a:r>
            <a:r>
              <a:rPr lang="ar-SA" sz="6600" b="1" dirty="0" err="1" smtClean="0">
                <a:solidFill>
                  <a:srgbClr val="009900"/>
                </a:solidFill>
              </a:rPr>
              <a:t>العَوْل</a:t>
            </a:r>
            <a:endParaRPr lang="en-US"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SA" sz="3000" b="1" dirty="0" smtClean="0"/>
              <a:t>	</a:t>
            </a:r>
            <a:r>
              <a:rPr lang="ar-SA" sz="3000" b="1" dirty="0" err="1" smtClean="0"/>
              <a:t>العول</a:t>
            </a:r>
            <a:r>
              <a:rPr lang="ar-SA" sz="3000" b="1" dirty="0" smtClean="0"/>
              <a:t> لغةً:</a:t>
            </a:r>
            <a:r>
              <a:rPr lang="ar-SA" sz="3000" dirty="0" smtClean="0"/>
              <a:t> مشتق من عال، أي زاد وارتفع، ومنه الظلم وتجاوز الحدّ. </a:t>
            </a:r>
            <a:endParaRPr lang="en-US" sz="3000" b="1" dirty="0" smtClean="0"/>
          </a:p>
          <a:p>
            <a:pPr algn="just" rtl="1"/>
            <a:r>
              <a:rPr lang="ar-SA" sz="3000" b="1" dirty="0" smtClean="0"/>
              <a:t>	</a:t>
            </a:r>
            <a:r>
              <a:rPr lang="ar-SA" sz="3000" b="1" dirty="0" err="1" smtClean="0"/>
              <a:t>العول</a:t>
            </a:r>
            <a:r>
              <a:rPr lang="ar-SA" sz="3000" b="1" dirty="0" smtClean="0"/>
              <a:t> اصطلاحاً:</a:t>
            </a:r>
            <a:r>
              <a:rPr lang="ar-SA" sz="3000" dirty="0" smtClean="0"/>
              <a:t> زيادة مجموع السهام عن أصل المسألة.</a:t>
            </a:r>
            <a:endParaRPr lang="en-US" sz="3000" b="1" dirty="0" smtClean="0"/>
          </a:p>
          <a:p>
            <a:pPr algn="just" rtl="1"/>
            <a:r>
              <a:rPr lang="ar-SA" sz="3000" b="1" dirty="0" smtClean="0"/>
              <a:t>	أدلة مشروعية </a:t>
            </a:r>
            <a:r>
              <a:rPr lang="ar-SA" sz="3000" b="1" dirty="0" err="1" smtClean="0"/>
              <a:t>العول</a:t>
            </a:r>
            <a:r>
              <a:rPr lang="ar-SA" sz="3000" b="1" dirty="0" smtClean="0"/>
              <a:t>:</a:t>
            </a:r>
            <a:r>
              <a:rPr lang="ar-SA" sz="3000" dirty="0" smtClean="0"/>
              <a:t> من عمل الصحابة والإجماع والقياس.</a:t>
            </a:r>
            <a:endParaRPr lang="en-US" sz="3000" b="1" dirty="0" smtClean="0"/>
          </a:p>
          <a:p>
            <a:pPr algn="just" rtl="1"/>
            <a:r>
              <a:rPr lang="ar-SA" sz="3000" dirty="0" smtClean="0"/>
              <a:t>آ-من عمل الصحابة الكرام: فقد فعله عمر-رضي الله عنه-،عندما عالت مسألة في عهده، فقال: والله ما أدري أيكم قدّم الله وأيكم أخَّر، وما أجد شيئاً، هو أوسع لي، من أن أقسم المال بينكم بالحصص، فأُدخِل على كلّ ذي حق، ما دخل عليه من عَوْل الفريضة، فشاور الصحابة، فأشار عليه زيد أو العباس-رضي الله عنهم-</a:t>
            </a:r>
            <a:r>
              <a:rPr lang="ar-SA" sz="3000" dirty="0" err="1" smtClean="0"/>
              <a:t>بالعَوْل</a:t>
            </a:r>
            <a:r>
              <a:rPr lang="ar-SA" sz="3000" dirty="0" smtClean="0"/>
              <a:t>.</a:t>
            </a:r>
          </a:p>
          <a:p>
            <a:pPr algn="just" rtl="1"/>
            <a:r>
              <a:rPr lang="ar-SA" sz="3000" dirty="0" smtClean="0"/>
              <a:t>ب-من الإجماع: أجمع الصحابة والفقهاء على اعتبار </a:t>
            </a:r>
            <a:r>
              <a:rPr lang="ar-SA" sz="3000" dirty="0" err="1" smtClean="0"/>
              <a:t>العول</a:t>
            </a:r>
            <a:r>
              <a:rPr lang="ar-SA" sz="3000" dirty="0" smtClean="0"/>
              <a:t>. </a:t>
            </a:r>
            <a:endParaRPr lang="en-US" sz="3000" b="1" dirty="0" smtClean="0"/>
          </a:p>
          <a:p>
            <a:pPr algn="just" rtl="1"/>
            <a:endParaRPr lang="en-US" sz="3000" b="1" dirty="0" smtClean="0"/>
          </a:p>
          <a:p>
            <a:endParaRPr lang="en-US" dirty="0"/>
          </a:p>
        </p:txBody>
      </p:sp>
      <p:sp>
        <p:nvSpPr>
          <p:cNvPr id="4" name="عنوان 3"/>
          <p:cNvSpPr>
            <a:spLocks noGrp="1"/>
          </p:cNvSpPr>
          <p:nvPr>
            <p:ph type="title"/>
          </p:nvPr>
        </p:nvSpPr>
        <p:spPr/>
        <p:txBody>
          <a:bodyPr/>
          <a:lstStyle/>
          <a:p>
            <a:endParaRPr lang="ar-SA"/>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 تابع-أدلّة </a:t>
            </a:r>
            <a:r>
              <a:rPr lang="ar-SA" b="1" dirty="0" err="1" smtClean="0">
                <a:solidFill>
                  <a:srgbClr val="009900"/>
                </a:solidFill>
              </a:rPr>
              <a:t>العَوْل</a:t>
            </a:r>
            <a:endParaRPr lang="en-US" dirty="0"/>
          </a:p>
        </p:txBody>
      </p:sp>
      <p:sp>
        <p:nvSpPr>
          <p:cNvPr id="3" name="عنصر نائب للمحتوى 2"/>
          <p:cNvSpPr>
            <a:spLocks noGrp="1"/>
          </p:cNvSpPr>
          <p:nvPr>
            <p:ph idx="1"/>
          </p:nvPr>
        </p:nvSpPr>
        <p:spPr/>
        <p:txBody>
          <a:bodyPr/>
          <a:lstStyle/>
          <a:p>
            <a:pPr algn="just" rtl="1"/>
            <a:r>
              <a:rPr lang="ar-SA" sz="3000" dirty="0" smtClean="0"/>
              <a:t>ج-من القياس: بقياس مسائل </a:t>
            </a:r>
            <a:r>
              <a:rPr lang="ar-SA" sz="3000" dirty="0" err="1" smtClean="0"/>
              <a:t>العول</a:t>
            </a:r>
            <a:r>
              <a:rPr lang="ar-SA" sz="3000" dirty="0" smtClean="0"/>
              <a:t> على مسألة المدين المفلس، حيث يتقاسم الدائنون ماله بنسبة ديونهم.</a:t>
            </a:r>
            <a:endParaRPr lang="en-US" sz="3000" b="1" dirty="0" smtClean="0"/>
          </a:p>
          <a:p>
            <a:pPr algn="just" rtl="1"/>
            <a:r>
              <a:rPr lang="ar-SA" sz="3000" dirty="0" smtClean="0"/>
              <a:t>وبعد </a:t>
            </a:r>
            <a:r>
              <a:rPr lang="ar-SA" sz="3000" b="1" dirty="0" smtClean="0"/>
              <a:t>الاستقراء التام</a:t>
            </a:r>
            <a:r>
              <a:rPr lang="ar-SA" sz="3000" dirty="0" smtClean="0"/>
              <a:t> وجدَ العلماء: </a:t>
            </a:r>
            <a:endParaRPr lang="en-US" sz="3000" b="1" dirty="0" smtClean="0"/>
          </a:p>
          <a:p>
            <a:pPr algn="just" rtl="1"/>
            <a:r>
              <a:rPr lang="ar-SA" sz="3000" b="1" dirty="0" smtClean="0"/>
              <a:t>أنَّ المسائل التي تعول هي ما كان أصلها:  6 - 12 -  24</a:t>
            </a:r>
            <a:endParaRPr lang="en-US" sz="3000" b="1" dirty="0" smtClean="0"/>
          </a:p>
          <a:p>
            <a:pPr algn="just" rtl="1"/>
            <a:r>
              <a:rPr lang="ar-SA" sz="3000" b="1" dirty="0" smtClean="0"/>
              <a:t>-مسائل عَوْل الأصل 6 </a:t>
            </a:r>
            <a:r>
              <a:rPr lang="ar-SA" sz="3000" dirty="0" smtClean="0"/>
              <a:t>تعول على التوالي إلى</a:t>
            </a:r>
            <a:r>
              <a:rPr lang="ar-SA" sz="3000" b="1" dirty="0" smtClean="0"/>
              <a:t> 7 أو 8  أو 9 أو10</a:t>
            </a:r>
            <a:endParaRPr lang="en-US" sz="3000" b="1" dirty="0" smtClean="0"/>
          </a:p>
          <a:p>
            <a:pPr algn="just" rtl="1"/>
            <a:r>
              <a:rPr lang="ar-SA" sz="3000" b="1" dirty="0" smtClean="0"/>
              <a:t>-مسائل عَوْل الأصل 12 </a:t>
            </a:r>
            <a:r>
              <a:rPr lang="ar-SA" sz="3000" dirty="0" smtClean="0"/>
              <a:t>تعول على التوالي إلى</a:t>
            </a:r>
            <a:r>
              <a:rPr lang="ar-SA" sz="3000" b="1" dirty="0" smtClean="0"/>
              <a:t> 13 أو 15 أو 17 </a:t>
            </a:r>
            <a:endParaRPr lang="en-US" sz="3000" b="1" dirty="0" smtClean="0"/>
          </a:p>
          <a:p>
            <a:pPr algn="just" rtl="1"/>
            <a:r>
              <a:rPr lang="ar-SA" sz="3000" b="1" dirty="0" smtClean="0"/>
              <a:t>-مسائل عَوْل الأصل   24    </a:t>
            </a:r>
            <a:r>
              <a:rPr lang="ar-SA" sz="3000" dirty="0" smtClean="0"/>
              <a:t>تعول إلى</a:t>
            </a:r>
            <a:r>
              <a:rPr lang="ar-SA" sz="3000" b="1" dirty="0" smtClean="0"/>
              <a:t>   27 </a:t>
            </a:r>
            <a:r>
              <a:rPr lang="ar-SA" sz="3000" dirty="0" smtClean="0"/>
              <a:t>فقط.</a:t>
            </a:r>
            <a:endParaRPr lang="en-US" sz="3000" b="1" dirty="0" smtClean="0"/>
          </a:p>
          <a:p>
            <a:pPr algn="just" rtl="1"/>
            <a:r>
              <a:rPr lang="ar-SA" sz="3000" dirty="0" smtClean="0"/>
              <a:t>ولحل مسائل </a:t>
            </a:r>
            <a:r>
              <a:rPr lang="ar-SA" sz="3000" dirty="0" err="1" smtClean="0"/>
              <a:t>العَوْل</a:t>
            </a:r>
            <a:r>
              <a:rPr lang="ar-SA" sz="3000" dirty="0" smtClean="0"/>
              <a:t>، </a:t>
            </a:r>
            <a:r>
              <a:rPr lang="ar-SA" sz="3000" dirty="0" err="1" smtClean="0"/>
              <a:t>نهمل</a:t>
            </a:r>
            <a:r>
              <a:rPr lang="ar-SA" sz="3000" dirty="0" smtClean="0"/>
              <a:t> أصل المسألة القديم، ونجمع الفرائض (</a:t>
            </a:r>
            <a:r>
              <a:rPr lang="ar-SA" sz="3000" dirty="0" err="1" smtClean="0"/>
              <a:t>الأنصباء</a:t>
            </a:r>
            <a:r>
              <a:rPr lang="ar-SA" sz="3000" dirty="0" smtClean="0"/>
              <a:t>) العائلة، ونجعله أصلاً جديداً، ونقسم حصص الورثة وفقَه.</a:t>
            </a:r>
            <a:endParaRPr lang="en-US" sz="3000" b="1"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a:t>
            </a:r>
            <a:endParaRPr lang="en-US" dirty="0"/>
          </a:p>
        </p:txBody>
      </p:sp>
      <p:sp>
        <p:nvSpPr>
          <p:cNvPr id="3" name="عنصر نائب للمحتوى 2"/>
          <p:cNvSpPr>
            <a:spLocks noGrp="1"/>
          </p:cNvSpPr>
          <p:nvPr>
            <p:ph idx="1"/>
          </p:nvPr>
        </p:nvSpPr>
        <p:spPr/>
        <p:txBody>
          <a:bodyPr/>
          <a:lstStyle/>
          <a:p>
            <a:r>
              <a:rPr lang="ar-SA" dirty="0" smtClean="0"/>
              <a:t>.</a:t>
            </a:r>
            <a:endParaRPr lang="en-US" dirty="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44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32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6"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44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7"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32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8"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مسائل</a:t>
            </a:r>
            <a:r>
              <a:rPr kumimoji="0" lang="ar-SA" sz="4400" b="1" i="0" u="none" strike="noStrike" kern="1200" cap="none" spc="0" normalizeH="0" noProof="0" dirty="0" smtClean="0">
                <a:ln>
                  <a:noFill/>
                </a:ln>
                <a:solidFill>
                  <a:srgbClr val="009900"/>
                </a:solidFill>
                <a:effectLst/>
                <a:uLnTx/>
                <a:uFillTx/>
                <a:latin typeface="+mj-lt"/>
                <a:ea typeface="+mj-ea"/>
                <a:cs typeface="Arial" charset="0"/>
              </a:rPr>
              <a:t> تطبيقية على (</a:t>
            </a:r>
            <a:r>
              <a:rPr kumimoji="0" lang="ar-SA" sz="4400" b="1" i="0" u="none" strike="noStrike" kern="1200" cap="none" spc="0" normalizeH="0" noProof="0" dirty="0" err="1" smtClean="0">
                <a:ln>
                  <a:noFill/>
                </a:ln>
                <a:solidFill>
                  <a:srgbClr val="009900"/>
                </a:solidFill>
                <a:effectLst/>
                <a:uLnTx/>
                <a:uFillTx/>
                <a:latin typeface="+mj-lt"/>
                <a:ea typeface="+mj-ea"/>
                <a:cs typeface="Arial" charset="0"/>
              </a:rPr>
              <a:t>العَوْل</a:t>
            </a:r>
            <a:r>
              <a:rPr kumimoji="0" lang="ar-SA" sz="4400" b="1" i="0" u="none" strike="noStrike" kern="1200" cap="none" spc="0" normalizeH="0" noProof="0" dirty="0" smtClean="0">
                <a:ln>
                  <a:noFill/>
                </a:ln>
                <a:solidFill>
                  <a:srgbClr val="009900"/>
                </a:solidFill>
                <a:effectLst/>
                <a:uLnTx/>
                <a:uFillTx/>
                <a:latin typeface="+mj-lt"/>
                <a:ea typeface="+mj-ea"/>
                <a:cs typeface="Arial" charset="0"/>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9"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eaLnBrk="0" hangingPunct="0">
              <a:spcBef>
                <a:spcPct val="20000"/>
              </a:spcBef>
              <a:defRPr/>
            </a:pPr>
            <a:r>
              <a:rPr lang="ar-SA" sz="3200" dirty="0" smtClean="0">
                <a:cs typeface="Arial" charset="0"/>
              </a:rPr>
              <a:t>المسألة (1): ماتت جَنْدَلَة عن زوج </a:t>
            </a:r>
            <a:r>
              <a:rPr lang="ar-SA" sz="3200" dirty="0" err="1" smtClean="0">
                <a:cs typeface="Arial" charset="0"/>
              </a:rPr>
              <a:t>و</a:t>
            </a:r>
            <a:r>
              <a:rPr lang="ar-SA" sz="3200" dirty="0" smtClean="0">
                <a:cs typeface="Arial" charset="0"/>
              </a:rPr>
              <a:t> 2 أخت شقيقة، وتركت 700</a:t>
            </a: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10" name="جدول 9"/>
          <p:cNvGraphicFramePr>
            <a:graphicFrameLocks noGrp="1"/>
          </p:cNvGraphicFramePr>
          <p:nvPr/>
        </p:nvGraphicFramePr>
        <p:xfrm>
          <a:off x="457201" y="2895600"/>
          <a:ext cx="9067798" cy="2316480"/>
        </p:xfrm>
        <a:graphic>
          <a:graphicData uri="http://schemas.openxmlformats.org/drawingml/2006/table">
            <a:tbl>
              <a:tblPr firstRow="1" bandRow="1">
                <a:tableStyleId>{5C22544A-7EE6-4342-B048-85BDC9FD1C3A}</a:tableStyleId>
              </a:tblPr>
              <a:tblGrid>
                <a:gridCol w="1142999"/>
                <a:gridCol w="762000"/>
                <a:gridCol w="838200"/>
                <a:gridCol w="3581400"/>
                <a:gridCol w="1726981"/>
                <a:gridCol w="1016218"/>
              </a:tblGrid>
              <a:tr h="533400">
                <a:tc>
                  <a:txBody>
                    <a:bodyPr/>
                    <a:lstStyle/>
                    <a:p>
                      <a:pPr algn="ctr" rtl="1"/>
                      <a:r>
                        <a:rPr lang="ar-SA" sz="2400" dirty="0" smtClean="0"/>
                        <a:t>التركة 700</a:t>
                      </a:r>
                      <a:endParaRPr lang="en-US" sz="2400" dirty="0"/>
                    </a:p>
                  </a:txBody>
                  <a:tcPr/>
                </a:tc>
                <a:tc>
                  <a:txBody>
                    <a:bodyPr/>
                    <a:lstStyle/>
                    <a:p>
                      <a:pPr algn="ctr" rtl="1"/>
                      <a:r>
                        <a:rPr lang="ar-SA" sz="2400" dirty="0" err="1" smtClean="0"/>
                        <a:t>العول</a:t>
                      </a:r>
                      <a:endParaRPr lang="ar-SA" sz="2400" dirty="0" smtClean="0"/>
                    </a:p>
                    <a:p>
                      <a:pPr algn="ctr" rtl="1"/>
                      <a:r>
                        <a:rPr lang="ar-SA" sz="2400" dirty="0" smtClean="0"/>
                        <a:t>7</a:t>
                      </a:r>
                      <a:endParaRPr lang="en-US" sz="2400" dirty="0"/>
                    </a:p>
                  </a:txBody>
                  <a:tcPr/>
                </a:tc>
                <a:tc>
                  <a:txBody>
                    <a:bodyPr/>
                    <a:lstStyle/>
                    <a:p>
                      <a:pPr algn="ctr" rtl="1"/>
                      <a:r>
                        <a:rPr lang="ar-SA" sz="2400" dirty="0" smtClean="0"/>
                        <a:t>الأصل6</a:t>
                      </a:r>
                      <a:endParaRPr lang="en-US" sz="2400" dirty="0"/>
                    </a:p>
                  </a:txBody>
                  <a:tcPr/>
                </a:tc>
                <a:tc>
                  <a:txBody>
                    <a:bodyPr/>
                    <a:lstStyle/>
                    <a:p>
                      <a:pPr algn="ctr" rtl="1"/>
                      <a:r>
                        <a:rPr lang="ar-SA" sz="2400" dirty="0" smtClean="0"/>
                        <a:t>السبب</a:t>
                      </a:r>
                      <a:endParaRPr lang="en-US" sz="2400" dirty="0"/>
                    </a:p>
                  </a:txBody>
                  <a:tcPr/>
                </a:tc>
                <a:tc>
                  <a:txBody>
                    <a:bodyPr/>
                    <a:lstStyle/>
                    <a:p>
                      <a:pPr algn="ctr" rtl="1"/>
                      <a:r>
                        <a:rPr lang="ar-SA" sz="2400" dirty="0" smtClean="0"/>
                        <a:t>الورثة</a:t>
                      </a:r>
                      <a:endParaRPr lang="en-US" sz="2400" dirty="0"/>
                    </a:p>
                  </a:txBody>
                  <a:tcPr/>
                </a:tc>
                <a:tc>
                  <a:txBody>
                    <a:bodyPr/>
                    <a:lstStyle/>
                    <a:p>
                      <a:pPr algn="ctr" rtl="1"/>
                      <a:r>
                        <a:rPr lang="ar-SA" sz="2400" dirty="0" smtClean="0"/>
                        <a:t>الأنصبة</a:t>
                      </a:r>
                      <a:endParaRPr lang="en-US" sz="2400" dirty="0"/>
                    </a:p>
                  </a:txBody>
                  <a:tcPr/>
                </a:tc>
              </a:tr>
              <a:tr h="7010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3200" dirty="0" smtClean="0"/>
                        <a:t>لعدم وجود</a:t>
                      </a:r>
                      <a:r>
                        <a:rPr lang="ar-SA" sz="2800" dirty="0" smtClean="0"/>
                        <a:t> </a:t>
                      </a:r>
                      <a:r>
                        <a:rPr lang="ar-SA" sz="1800" dirty="0" smtClean="0"/>
                        <a:t>...........................</a:t>
                      </a:r>
                      <a:endParaRPr lang="en-US" sz="1800" dirty="0" smtClean="0"/>
                    </a:p>
                    <a:p>
                      <a:pPr algn="r" rtl="1"/>
                      <a:endParaRPr lang="en-US" dirty="0"/>
                    </a:p>
                  </a:txBody>
                  <a:tcPr/>
                </a:tc>
                <a:tc>
                  <a:txBody>
                    <a:bodyPr/>
                    <a:lstStyle/>
                    <a:p>
                      <a:pPr algn="ctr" rtl="1"/>
                      <a:r>
                        <a:rPr lang="ar-SA" sz="3000" dirty="0" smtClean="0"/>
                        <a:t>زوج</a:t>
                      </a:r>
                      <a:endParaRPr lang="en-US" sz="3000" dirty="0"/>
                    </a:p>
                  </a:txBody>
                  <a:tcPr/>
                </a:tc>
                <a:tc>
                  <a:txBody>
                    <a:bodyPr/>
                    <a:lstStyle/>
                    <a:p>
                      <a:pPr algn="ctr" rtl="1"/>
                      <a:r>
                        <a:rPr lang="ar-SA" sz="1800" dirty="0" smtClean="0"/>
                        <a:t>.......</a:t>
                      </a:r>
                      <a:endParaRPr lang="en-US" sz="1800" dirty="0"/>
                    </a:p>
                  </a:txBody>
                  <a:tcPr/>
                </a:tc>
              </a:tr>
              <a:tr h="59436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txBody>
                  <a:tcPr/>
                </a:tc>
                <a:tc>
                  <a:txBody>
                    <a:bodyPr/>
                    <a:lstStyle/>
                    <a:p>
                      <a:pPr algn="ctr" rtl="1"/>
                      <a:r>
                        <a:rPr lang="ar-SA" sz="3000" dirty="0" smtClean="0"/>
                        <a:t>2</a:t>
                      </a:r>
                      <a:r>
                        <a:rPr lang="ar-SA" sz="3000" baseline="0" dirty="0" smtClean="0"/>
                        <a:t> أخت </a:t>
                      </a:r>
                      <a:r>
                        <a:rPr lang="ar-SA" sz="3000" baseline="0" dirty="0" err="1" smtClean="0"/>
                        <a:t>ش</a:t>
                      </a:r>
                      <a:endParaRPr lang="en-US" sz="30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a:t>
            </a:r>
            <a:endParaRPr lang="en-US" dirty="0"/>
          </a:p>
        </p:txBody>
      </p:sp>
      <p:sp>
        <p:nvSpPr>
          <p:cNvPr id="3" name="عنصر نائب للمحتوى 2"/>
          <p:cNvSpPr>
            <a:spLocks noGrp="1"/>
          </p:cNvSpPr>
          <p:nvPr>
            <p:ph idx="1"/>
          </p:nvPr>
        </p:nvSpPr>
        <p:spPr/>
        <p:txBody>
          <a:bodyPr/>
          <a:lstStyle/>
          <a:p>
            <a:r>
              <a:rPr lang="ar-SA" dirty="0" smtClean="0"/>
              <a:t>.</a:t>
            </a:r>
            <a:endParaRPr lang="en-US" dirty="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44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32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6"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44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7"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32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8"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44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9"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32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10"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تابع-مسائل</a:t>
            </a:r>
            <a:r>
              <a:rPr kumimoji="0" lang="ar-SA" sz="4400" b="1" i="0" u="none" strike="noStrike" kern="1200" cap="none" spc="0" normalizeH="0" noProof="0" dirty="0" smtClean="0">
                <a:ln>
                  <a:noFill/>
                </a:ln>
                <a:solidFill>
                  <a:srgbClr val="009900"/>
                </a:solidFill>
                <a:effectLst/>
                <a:uLnTx/>
                <a:uFillTx/>
                <a:latin typeface="+mj-lt"/>
                <a:ea typeface="+mj-ea"/>
                <a:cs typeface="Arial" charset="0"/>
              </a:rPr>
              <a:t> تطبيقية على (</a:t>
            </a:r>
            <a:r>
              <a:rPr kumimoji="0" lang="ar-SA" sz="4400" b="1" i="0" u="none" strike="noStrike" kern="1200" cap="none" spc="0" normalizeH="0" noProof="0" dirty="0" err="1" smtClean="0">
                <a:ln>
                  <a:noFill/>
                </a:ln>
                <a:solidFill>
                  <a:srgbClr val="009900"/>
                </a:solidFill>
                <a:effectLst/>
                <a:uLnTx/>
                <a:uFillTx/>
                <a:latin typeface="+mj-lt"/>
                <a:ea typeface="+mj-ea"/>
                <a:cs typeface="Arial" charset="0"/>
              </a:rPr>
              <a:t>العَوْل</a:t>
            </a:r>
            <a:r>
              <a:rPr kumimoji="0" lang="ar-SA" sz="4400" b="1" i="0" u="none" strike="noStrike" kern="1200" cap="none" spc="0" normalizeH="0" noProof="0" dirty="0" smtClean="0">
                <a:ln>
                  <a:noFill/>
                </a:ln>
                <a:solidFill>
                  <a:srgbClr val="009900"/>
                </a:solidFill>
                <a:effectLst/>
                <a:uLnTx/>
                <a:uFillTx/>
                <a:latin typeface="+mj-lt"/>
                <a:ea typeface="+mj-ea"/>
                <a:cs typeface="Arial" charset="0"/>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11"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eaLnBrk="0" hangingPunct="0">
              <a:spcBef>
                <a:spcPct val="20000"/>
              </a:spcBef>
              <a:defRPr/>
            </a:pPr>
            <a:r>
              <a:rPr lang="ar-SA" sz="2900" dirty="0" smtClean="0">
                <a:cs typeface="Arial" charset="0"/>
              </a:rPr>
              <a:t>المسألة(2): ماتت </a:t>
            </a:r>
            <a:r>
              <a:rPr lang="ar-SA" sz="2900" dirty="0" err="1" smtClean="0">
                <a:cs typeface="Arial" charset="0"/>
              </a:rPr>
              <a:t>عَوانة</a:t>
            </a:r>
            <a:r>
              <a:rPr lang="ar-SA" sz="2900" dirty="0" smtClean="0">
                <a:cs typeface="Arial" charset="0"/>
              </a:rPr>
              <a:t> عن زوج و2أخت لأم، وأخت لأب، وتركت 800</a:t>
            </a:r>
            <a:endParaRPr kumimoji="0" lang="en-US" sz="29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12" name="جدول 11"/>
          <p:cNvGraphicFramePr>
            <a:graphicFrameLocks noGrp="1"/>
          </p:cNvGraphicFramePr>
          <p:nvPr/>
        </p:nvGraphicFramePr>
        <p:xfrm>
          <a:off x="457200" y="2286000"/>
          <a:ext cx="9067798" cy="2956560"/>
        </p:xfrm>
        <a:graphic>
          <a:graphicData uri="http://schemas.openxmlformats.org/drawingml/2006/table">
            <a:tbl>
              <a:tblPr firstRow="1" bandRow="1">
                <a:tableStyleId>{5C22544A-7EE6-4342-B048-85BDC9FD1C3A}</a:tableStyleId>
              </a:tblPr>
              <a:tblGrid>
                <a:gridCol w="1142999"/>
                <a:gridCol w="762000"/>
                <a:gridCol w="838200"/>
                <a:gridCol w="3581400"/>
                <a:gridCol w="1726981"/>
                <a:gridCol w="1016218"/>
              </a:tblGrid>
              <a:tr h="533400">
                <a:tc>
                  <a:txBody>
                    <a:bodyPr/>
                    <a:lstStyle/>
                    <a:p>
                      <a:pPr algn="ctr" rtl="1"/>
                      <a:r>
                        <a:rPr lang="ar-SA" sz="2400" dirty="0" smtClean="0"/>
                        <a:t>التركة800</a:t>
                      </a:r>
                      <a:endParaRPr lang="en-US" sz="2400" dirty="0"/>
                    </a:p>
                  </a:txBody>
                  <a:tcPr/>
                </a:tc>
                <a:tc>
                  <a:txBody>
                    <a:bodyPr/>
                    <a:lstStyle/>
                    <a:p>
                      <a:pPr algn="ctr" rtl="1"/>
                      <a:r>
                        <a:rPr lang="ar-SA" sz="2400" dirty="0" err="1" smtClean="0"/>
                        <a:t>العول</a:t>
                      </a:r>
                      <a:endParaRPr lang="ar-SA" sz="2400" dirty="0" smtClean="0"/>
                    </a:p>
                    <a:p>
                      <a:pPr algn="ctr" rtl="1"/>
                      <a:r>
                        <a:rPr lang="ar-SA" sz="2400" dirty="0" smtClean="0"/>
                        <a:t>.....</a:t>
                      </a:r>
                      <a:endParaRPr lang="en-US" sz="2400" dirty="0"/>
                    </a:p>
                  </a:txBody>
                  <a:tcPr/>
                </a:tc>
                <a:tc>
                  <a:txBody>
                    <a:bodyPr/>
                    <a:lstStyle/>
                    <a:p>
                      <a:pPr algn="ctr" rtl="1"/>
                      <a:r>
                        <a:rPr lang="ar-SA" sz="2400" dirty="0" smtClean="0"/>
                        <a:t>الأصل6</a:t>
                      </a:r>
                      <a:endParaRPr lang="en-US" sz="2400" dirty="0"/>
                    </a:p>
                  </a:txBody>
                  <a:tcPr/>
                </a:tc>
                <a:tc>
                  <a:txBody>
                    <a:bodyPr/>
                    <a:lstStyle/>
                    <a:p>
                      <a:pPr algn="ctr" rtl="1"/>
                      <a:r>
                        <a:rPr lang="ar-SA" sz="2400" dirty="0" smtClean="0"/>
                        <a:t>السبب</a:t>
                      </a:r>
                      <a:endParaRPr lang="en-US" sz="2400" dirty="0"/>
                    </a:p>
                  </a:txBody>
                  <a:tcPr/>
                </a:tc>
                <a:tc>
                  <a:txBody>
                    <a:bodyPr/>
                    <a:lstStyle/>
                    <a:p>
                      <a:pPr algn="ctr" rtl="1"/>
                      <a:r>
                        <a:rPr lang="ar-SA" sz="2400" dirty="0" smtClean="0"/>
                        <a:t>الورثة</a:t>
                      </a:r>
                      <a:endParaRPr lang="en-US" sz="2400" dirty="0"/>
                    </a:p>
                  </a:txBody>
                  <a:tcPr/>
                </a:tc>
                <a:tc>
                  <a:txBody>
                    <a:bodyPr/>
                    <a:lstStyle/>
                    <a:p>
                      <a:pPr algn="ctr" rtl="1"/>
                      <a:r>
                        <a:rPr lang="ar-SA" sz="2400" dirty="0" smtClean="0"/>
                        <a:t>الأنصبة</a:t>
                      </a:r>
                      <a:endParaRPr lang="en-US" sz="2400" dirty="0"/>
                    </a:p>
                  </a:txBody>
                  <a:tcPr/>
                </a:tc>
              </a:tr>
              <a:tr h="7010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3200" dirty="0" smtClean="0"/>
                        <a:t>لعدم وجود</a:t>
                      </a:r>
                      <a:r>
                        <a:rPr lang="ar-SA" sz="2800" dirty="0" smtClean="0"/>
                        <a:t> </a:t>
                      </a:r>
                      <a:r>
                        <a:rPr lang="ar-SA" sz="1800" dirty="0" smtClean="0"/>
                        <a:t>...........................</a:t>
                      </a:r>
                      <a:endParaRPr lang="en-US" sz="1800" dirty="0" smtClean="0"/>
                    </a:p>
                    <a:p>
                      <a:pPr algn="r" rtl="1"/>
                      <a:endParaRPr lang="en-US" dirty="0"/>
                    </a:p>
                  </a:txBody>
                  <a:tcPr/>
                </a:tc>
                <a:tc>
                  <a:txBody>
                    <a:bodyPr/>
                    <a:lstStyle/>
                    <a:p>
                      <a:pPr algn="ctr" rtl="1"/>
                      <a:r>
                        <a:rPr lang="ar-SA" sz="3000" dirty="0" smtClean="0"/>
                        <a:t>زوج</a:t>
                      </a:r>
                      <a:endParaRPr lang="en-US" sz="3000" dirty="0"/>
                    </a:p>
                  </a:txBody>
                  <a:tcPr/>
                </a:tc>
                <a:tc>
                  <a:txBody>
                    <a:bodyPr/>
                    <a:lstStyle/>
                    <a:p>
                      <a:pPr algn="ctr" rtl="1"/>
                      <a:r>
                        <a:rPr lang="ar-SA" sz="1800" dirty="0" smtClean="0"/>
                        <a:t>.......</a:t>
                      </a:r>
                      <a:endParaRPr lang="en-US" sz="1800" dirty="0"/>
                    </a:p>
                  </a:txBody>
                  <a:tcPr/>
                </a:tc>
              </a:tr>
              <a:tr h="59436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txBody>
                  <a:tcPr/>
                </a:tc>
                <a:tc>
                  <a:txBody>
                    <a:bodyPr/>
                    <a:lstStyle/>
                    <a:p>
                      <a:pPr algn="ctr" rtl="1"/>
                      <a:r>
                        <a:rPr lang="ar-SA" sz="3000" dirty="0" smtClean="0"/>
                        <a:t>2</a:t>
                      </a:r>
                      <a:r>
                        <a:rPr lang="ar-SA" sz="3000" baseline="0" dirty="0" smtClean="0"/>
                        <a:t> أخت لأم</a:t>
                      </a:r>
                      <a:endParaRPr lang="en-US" sz="30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r>
              <a:tr h="59436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txBody>
                  <a:tcPr/>
                </a:tc>
                <a:tc>
                  <a:txBody>
                    <a:bodyPr/>
                    <a:lstStyle/>
                    <a:p>
                      <a:pPr algn="ctr" rtl="1"/>
                      <a:r>
                        <a:rPr lang="ar-SA" sz="3000" dirty="0" smtClean="0"/>
                        <a:t>أخت لأب</a:t>
                      </a:r>
                      <a:endParaRPr lang="en-US" sz="30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a:t>
            </a:r>
            <a:endParaRPr lang="en-US" dirty="0"/>
          </a:p>
        </p:txBody>
      </p:sp>
      <p:sp>
        <p:nvSpPr>
          <p:cNvPr id="3" name="عنصر نائب للمحتوى 2"/>
          <p:cNvSpPr>
            <a:spLocks noGrp="1"/>
          </p:cNvSpPr>
          <p:nvPr>
            <p:ph idx="1"/>
          </p:nvPr>
        </p:nvSpPr>
        <p:spPr/>
        <p:txBody>
          <a:bodyPr/>
          <a:lstStyle/>
          <a:p>
            <a:r>
              <a:rPr lang="ar-SA" dirty="0" smtClean="0"/>
              <a:t>.</a:t>
            </a:r>
            <a:endParaRPr lang="en-US" dirty="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44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32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6"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44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7"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32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8"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44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9"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32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10"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44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11"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32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12"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تابع-مسائل</a:t>
            </a:r>
            <a:r>
              <a:rPr kumimoji="0" lang="ar-SA" sz="4400" b="1" i="0" u="none" strike="noStrike" kern="1200" cap="none" spc="0" normalizeH="0" noProof="0" dirty="0" smtClean="0">
                <a:ln>
                  <a:noFill/>
                </a:ln>
                <a:solidFill>
                  <a:srgbClr val="009900"/>
                </a:solidFill>
                <a:effectLst/>
                <a:uLnTx/>
                <a:uFillTx/>
                <a:latin typeface="+mj-lt"/>
                <a:ea typeface="+mj-ea"/>
                <a:cs typeface="Arial" charset="0"/>
              </a:rPr>
              <a:t> تطبيقية على (</a:t>
            </a:r>
            <a:r>
              <a:rPr kumimoji="0" lang="ar-SA" sz="4400" b="1" i="0" u="none" strike="noStrike" kern="1200" cap="none" spc="0" normalizeH="0" noProof="0" dirty="0" err="1" smtClean="0">
                <a:ln>
                  <a:noFill/>
                </a:ln>
                <a:solidFill>
                  <a:srgbClr val="009900"/>
                </a:solidFill>
                <a:effectLst/>
                <a:uLnTx/>
                <a:uFillTx/>
                <a:latin typeface="+mj-lt"/>
                <a:ea typeface="+mj-ea"/>
                <a:cs typeface="Arial" charset="0"/>
              </a:rPr>
              <a:t>العَوْل</a:t>
            </a:r>
            <a:r>
              <a:rPr kumimoji="0" lang="ar-SA" sz="4400" b="1" i="0" u="none" strike="noStrike" kern="1200" cap="none" spc="0" normalizeH="0" noProof="0" dirty="0" smtClean="0">
                <a:ln>
                  <a:noFill/>
                </a:ln>
                <a:solidFill>
                  <a:srgbClr val="009900"/>
                </a:solidFill>
                <a:effectLst/>
                <a:uLnTx/>
                <a:uFillTx/>
                <a:latin typeface="+mj-lt"/>
                <a:ea typeface="+mj-ea"/>
                <a:cs typeface="Arial" charset="0"/>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13"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eaLnBrk="0" hangingPunct="0">
              <a:spcBef>
                <a:spcPct val="20000"/>
              </a:spcBef>
              <a:defRPr/>
            </a:pPr>
            <a:r>
              <a:rPr lang="ar-SA" sz="2900" dirty="0" smtClean="0">
                <a:cs typeface="Arial" charset="0"/>
              </a:rPr>
              <a:t>المسألة(3):ماتت وحشيّة عن زوج و2أخت لأم و2أخت لأب، وتركت 900</a:t>
            </a:r>
            <a:endParaRPr kumimoji="0" lang="en-US" sz="29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14" name="جدول 13"/>
          <p:cNvGraphicFramePr>
            <a:graphicFrameLocks noGrp="1"/>
          </p:cNvGraphicFramePr>
          <p:nvPr/>
        </p:nvGraphicFramePr>
        <p:xfrm>
          <a:off x="457200" y="2286000"/>
          <a:ext cx="9067798" cy="2956560"/>
        </p:xfrm>
        <a:graphic>
          <a:graphicData uri="http://schemas.openxmlformats.org/drawingml/2006/table">
            <a:tbl>
              <a:tblPr firstRow="1" bandRow="1">
                <a:tableStyleId>{5C22544A-7EE6-4342-B048-85BDC9FD1C3A}</a:tableStyleId>
              </a:tblPr>
              <a:tblGrid>
                <a:gridCol w="1142999"/>
                <a:gridCol w="762000"/>
                <a:gridCol w="838200"/>
                <a:gridCol w="3581400"/>
                <a:gridCol w="1726981"/>
                <a:gridCol w="1016218"/>
              </a:tblGrid>
              <a:tr h="533400">
                <a:tc>
                  <a:txBody>
                    <a:bodyPr/>
                    <a:lstStyle/>
                    <a:p>
                      <a:pPr algn="ctr" rtl="1"/>
                      <a:r>
                        <a:rPr lang="ar-SA" sz="2400" dirty="0" smtClean="0"/>
                        <a:t>التركة900</a:t>
                      </a:r>
                      <a:endParaRPr lang="en-US" sz="2400" dirty="0"/>
                    </a:p>
                  </a:txBody>
                  <a:tcPr/>
                </a:tc>
                <a:tc>
                  <a:txBody>
                    <a:bodyPr/>
                    <a:lstStyle/>
                    <a:p>
                      <a:pPr algn="ctr" rtl="1"/>
                      <a:r>
                        <a:rPr lang="ar-SA" sz="2400" dirty="0" err="1" smtClean="0"/>
                        <a:t>العول</a:t>
                      </a:r>
                      <a:endParaRPr lang="ar-SA" sz="2400" dirty="0" smtClean="0"/>
                    </a:p>
                    <a:p>
                      <a:pPr algn="ctr" rtl="1"/>
                      <a:r>
                        <a:rPr lang="ar-SA" sz="2400" dirty="0" smtClean="0"/>
                        <a:t>.....</a:t>
                      </a:r>
                      <a:endParaRPr lang="en-US" sz="2400" dirty="0"/>
                    </a:p>
                  </a:txBody>
                  <a:tcPr/>
                </a:tc>
                <a:tc>
                  <a:txBody>
                    <a:bodyPr/>
                    <a:lstStyle/>
                    <a:p>
                      <a:pPr algn="ctr" rtl="1"/>
                      <a:r>
                        <a:rPr lang="ar-SA" sz="2400" dirty="0" smtClean="0"/>
                        <a:t>الأصل6</a:t>
                      </a:r>
                      <a:endParaRPr lang="en-US" sz="2400" dirty="0"/>
                    </a:p>
                  </a:txBody>
                  <a:tcPr/>
                </a:tc>
                <a:tc>
                  <a:txBody>
                    <a:bodyPr/>
                    <a:lstStyle/>
                    <a:p>
                      <a:pPr algn="ctr" rtl="1"/>
                      <a:r>
                        <a:rPr lang="ar-SA" sz="2400" dirty="0" smtClean="0"/>
                        <a:t>السبب</a:t>
                      </a:r>
                      <a:endParaRPr lang="en-US" sz="2400" dirty="0"/>
                    </a:p>
                  </a:txBody>
                  <a:tcPr/>
                </a:tc>
                <a:tc>
                  <a:txBody>
                    <a:bodyPr/>
                    <a:lstStyle/>
                    <a:p>
                      <a:pPr algn="ctr" rtl="1"/>
                      <a:r>
                        <a:rPr lang="ar-SA" sz="2400" dirty="0" smtClean="0"/>
                        <a:t>الورثة</a:t>
                      </a:r>
                      <a:endParaRPr lang="en-US" sz="2400" dirty="0"/>
                    </a:p>
                  </a:txBody>
                  <a:tcPr/>
                </a:tc>
                <a:tc>
                  <a:txBody>
                    <a:bodyPr/>
                    <a:lstStyle/>
                    <a:p>
                      <a:pPr algn="ctr" rtl="1"/>
                      <a:r>
                        <a:rPr lang="ar-SA" sz="2400" dirty="0" smtClean="0"/>
                        <a:t>الأنصبة</a:t>
                      </a:r>
                      <a:endParaRPr lang="en-US" sz="2400" dirty="0"/>
                    </a:p>
                  </a:txBody>
                  <a:tcPr/>
                </a:tc>
              </a:tr>
              <a:tr h="7010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3200" dirty="0" smtClean="0"/>
                        <a:t>لعدم وجود</a:t>
                      </a:r>
                      <a:r>
                        <a:rPr lang="ar-SA" sz="2800" dirty="0" smtClean="0"/>
                        <a:t> </a:t>
                      </a:r>
                      <a:r>
                        <a:rPr lang="ar-SA" sz="1800" dirty="0" smtClean="0"/>
                        <a:t>...........................</a:t>
                      </a:r>
                      <a:endParaRPr lang="en-US" sz="1800" dirty="0" smtClean="0"/>
                    </a:p>
                    <a:p>
                      <a:pPr algn="r" rtl="1"/>
                      <a:endParaRPr lang="en-US" dirty="0"/>
                    </a:p>
                  </a:txBody>
                  <a:tcPr/>
                </a:tc>
                <a:tc>
                  <a:txBody>
                    <a:bodyPr/>
                    <a:lstStyle/>
                    <a:p>
                      <a:pPr algn="ctr" rtl="1"/>
                      <a:r>
                        <a:rPr lang="ar-SA" sz="3000" dirty="0" smtClean="0"/>
                        <a:t>زوج</a:t>
                      </a:r>
                      <a:endParaRPr lang="en-US" sz="3000" dirty="0"/>
                    </a:p>
                  </a:txBody>
                  <a:tcPr/>
                </a:tc>
                <a:tc>
                  <a:txBody>
                    <a:bodyPr/>
                    <a:lstStyle/>
                    <a:p>
                      <a:pPr algn="ctr" rtl="1"/>
                      <a:r>
                        <a:rPr lang="ar-SA" sz="1800" dirty="0" smtClean="0"/>
                        <a:t>.......</a:t>
                      </a:r>
                      <a:endParaRPr lang="en-US" sz="1800" dirty="0"/>
                    </a:p>
                  </a:txBody>
                  <a:tcPr/>
                </a:tc>
              </a:tr>
              <a:tr h="59436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txBody>
                  <a:tcPr/>
                </a:tc>
                <a:tc>
                  <a:txBody>
                    <a:bodyPr/>
                    <a:lstStyle/>
                    <a:p>
                      <a:pPr algn="ctr" rtl="1"/>
                      <a:r>
                        <a:rPr lang="ar-SA" sz="3000" dirty="0" smtClean="0"/>
                        <a:t>2</a:t>
                      </a:r>
                      <a:r>
                        <a:rPr lang="ar-SA" sz="3000" baseline="0" dirty="0" smtClean="0"/>
                        <a:t> أخت لأم</a:t>
                      </a:r>
                      <a:endParaRPr lang="en-US" sz="30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r>
              <a:tr h="59436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txBody>
                  <a:tcPr/>
                </a:tc>
                <a:tc>
                  <a:txBody>
                    <a:bodyPr/>
                    <a:lstStyle/>
                    <a:p>
                      <a:pPr algn="ctr" rtl="1"/>
                      <a:r>
                        <a:rPr lang="ar-SA" sz="3000" dirty="0" smtClean="0"/>
                        <a:t>2 أخت لأب</a:t>
                      </a:r>
                      <a:endParaRPr lang="en-US" sz="30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1593</TotalTime>
  <Words>304</Words>
  <Application>Microsoft Office PowerPoint</Application>
  <PresentationFormat>A4 Paper (210x297 mm)‎</PresentationFormat>
  <Paragraphs>123</Paragraphs>
  <Slides>8</Slides>
  <Notes>0</Notes>
  <HiddenSlides>0</HiddenSlides>
  <MMClips>0</MMClips>
  <ScaleCrop>false</ScaleCrop>
  <HeadingPairs>
    <vt:vector size="4" baseType="variant">
      <vt:variant>
        <vt:lpstr>سمة</vt:lpstr>
      </vt:variant>
      <vt:variant>
        <vt:i4>1</vt:i4>
      </vt:variant>
      <vt:variant>
        <vt:lpstr>عناوين الشرائح</vt:lpstr>
      </vt:variant>
      <vt:variant>
        <vt:i4>8</vt:i4>
      </vt:variant>
    </vt:vector>
  </HeadingPairs>
  <TitlesOfParts>
    <vt:vector size="9" baseType="lpstr">
      <vt:lpstr>Office Theme</vt:lpstr>
      <vt:lpstr>الشريحة 1</vt:lpstr>
      <vt:lpstr>المحاضرة الرابعة عشرة</vt:lpstr>
      <vt:lpstr>الشريحة 3</vt:lpstr>
      <vt:lpstr> تابع-أدلّة العَوْل</vt:lpstr>
      <vt:lpstr>.</vt:lpstr>
      <vt:lpstr>.</vt:lpstr>
      <vt:lpstr>.</vt:lpstr>
      <vt:lpstr>الشريحة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Falsabagh</cp:lastModifiedBy>
  <cp:revision>118</cp:revision>
  <dcterms:created xsi:type="dcterms:W3CDTF">2009-10-14T19:14:34Z</dcterms:created>
  <dcterms:modified xsi:type="dcterms:W3CDTF">2011-10-10T04:58:46Z</dcterms:modified>
</cp:coreProperties>
</file>