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491" r:id="rId3"/>
    <p:sldId id="472" r:id="rId4"/>
    <p:sldId id="473" r:id="rId5"/>
    <p:sldId id="474" r:id="rId6"/>
    <p:sldId id="475" r:id="rId7"/>
    <p:sldId id="477" r:id="rId8"/>
    <p:sldId id="492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dirty="0" smtClean="0"/>
              <a:t>المحاضرة الرابعة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المساقاة</a:t>
            </a:r>
            <a:r>
              <a:rPr lang="ar-SA" dirty="0" smtClean="0"/>
              <a:t> والمزارعة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err="1" smtClean="0"/>
              <a:t>المساقاة</a:t>
            </a:r>
            <a:r>
              <a:rPr lang="ar-SA" sz="2400" dirty="0" smtClean="0"/>
              <a:t> والمزارعة من جملة الأعمال التي يزاولها الناس من قديم الزمان ; لحاجتهم إليهما , فقد يكون في ملك الإنسان شجر لا يستطيع القيام عليه واستثماره , أو تكون له أرض زراعية لا يستطيع العمل عليها واستغلالها , وعند آخر القدرة على العمل وليس في ملكه شجر ولا أرض , ومن ثم أبيحت المزارعة </a:t>
            </a:r>
            <a:r>
              <a:rPr lang="ar-SA" sz="2400" dirty="0" err="1" smtClean="0"/>
              <a:t>والمساقاة</a:t>
            </a:r>
            <a:r>
              <a:rPr lang="ar-SA" sz="2400" dirty="0" smtClean="0"/>
              <a:t> لمصلحة الطرفين , وهكذا كل التعامل الشرعي قائم على العدل وتحقيق المصالح ودفع المفاسد .</a:t>
            </a:r>
            <a:br>
              <a:rPr lang="ar-SA" sz="2400" dirty="0" smtClean="0"/>
            </a:br>
            <a:r>
              <a:rPr lang="ar-SA" sz="2400" dirty="0" smtClean="0"/>
              <a:t>* </a:t>
            </a:r>
            <a:r>
              <a:rPr lang="ar-SA" sz="2400" dirty="0" err="1" smtClean="0"/>
              <a:t>فالمساقاة</a:t>
            </a:r>
            <a:r>
              <a:rPr lang="ar-SA" sz="2400" dirty="0" smtClean="0"/>
              <a:t> عرفها الفقهاء : بأنها دفع شجر مغروس أو شجر غير مغروس مع أرض إلى من يغرسه فيها ويقوم بسقيه وما يحتاج إليه حتى يثمر , ويكون للعامل جزء مشاع من ثمر ذلك الشجر والباقي لمالكه . </a:t>
            </a:r>
          </a:p>
          <a:p>
            <a:r>
              <a:rPr lang="ar-SA" sz="2400" dirty="0" smtClean="0"/>
              <a:t>و المزارعة : دفع أرض لمن يزرعها , أو دفع أرض وحب لمن يزرعه فيها ويقوم عليه , بجزء مشاع منه , والباقي لمالك الأرض وقد يكون الجزء المشروط في </a:t>
            </a:r>
            <a:r>
              <a:rPr lang="ar-SA" sz="2400" dirty="0" err="1" smtClean="0"/>
              <a:t>المساقاة</a:t>
            </a:r>
            <a:r>
              <a:rPr lang="ar-SA" sz="2400" dirty="0" smtClean="0"/>
              <a:t> والمزارعة لمالك الأرض أو الشجر والباقي للعامل.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حكمهما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والدليل على جواز </a:t>
            </a:r>
            <a:r>
              <a:rPr lang="ar-SA" sz="2400" dirty="0" err="1" smtClean="0"/>
              <a:t>المساقاة</a:t>
            </a:r>
            <a:r>
              <a:rPr lang="ar-SA" sz="2400" dirty="0" smtClean="0"/>
              <a:t> والمزارعة حديث ابن عمر رضي الله عنهما : " أن النبي صلى الله عليه وسلم</a:t>
            </a:r>
            <a:r>
              <a:rPr lang="en-US" sz="2400" dirty="0" smtClean="0"/>
              <a:t> </a:t>
            </a:r>
            <a:r>
              <a:rPr lang="ar-SA" sz="2400" dirty="0" smtClean="0"/>
              <a:t>عامل أهل خيبر بشطر ما يخرج منها من ثمر أو زرع "</a:t>
            </a:r>
            <a:r>
              <a:rPr lang="en-US" sz="2400" dirty="0" smtClean="0"/>
              <a:t> </a:t>
            </a:r>
            <a:r>
              <a:rPr lang="ar-SA" sz="2400" dirty="0" smtClean="0"/>
              <a:t>متفق عليه , وروى مسلم : " أن النبي صلى الله عليه وسلم</a:t>
            </a:r>
            <a:r>
              <a:rPr lang="en-US" sz="2400" dirty="0" smtClean="0"/>
              <a:t> </a:t>
            </a:r>
            <a:r>
              <a:rPr lang="ar-SA" sz="2400" dirty="0" smtClean="0"/>
              <a:t>دفع إلى يهود خيبر نخلها وأرضها على أن يعملوها من أموالهم ولهم شطر ثمرها "</a:t>
            </a:r>
            <a:r>
              <a:rPr lang="en-US" sz="2400" dirty="0" smtClean="0"/>
              <a:t> </a:t>
            </a:r>
            <a:r>
              <a:rPr lang="ar-SA" sz="2400" dirty="0" smtClean="0"/>
              <a:t>أي : نصفه , وروى الإمام أحمد : " أن النبي صلى الله عليه وسلم</a:t>
            </a:r>
            <a:r>
              <a:rPr lang="en-US" sz="2400" dirty="0" smtClean="0"/>
              <a:t> </a:t>
            </a:r>
            <a:r>
              <a:rPr lang="ar-SA" sz="2400" dirty="0" smtClean="0"/>
              <a:t>دفع إلى أهل خيبر أرضها ونخلها مقاسمة على النصف "</a:t>
            </a:r>
            <a:r>
              <a:rPr lang="en-US" sz="2400" dirty="0" smtClean="0"/>
              <a:t> </a:t>
            </a:r>
            <a:r>
              <a:rPr lang="ar-SA" sz="2400" dirty="0" smtClean="0"/>
              <a:t>فدل هذا الحديث على صحة </a:t>
            </a:r>
            <a:r>
              <a:rPr lang="ar-SA" sz="2400" dirty="0" err="1" smtClean="0"/>
              <a:t>المساقاة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 قال الإمام ابن القيم : " وفي قصة خيبر دليل على جواز </a:t>
            </a:r>
            <a:r>
              <a:rPr lang="ar-SA" sz="2400" dirty="0" err="1" smtClean="0"/>
              <a:t>المساقاة</a:t>
            </a:r>
            <a:r>
              <a:rPr lang="ar-SA" sz="2400" dirty="0" smtClean="0"/>
              <a:t> والمزارعة بجزء من الغلة من ثمر أو زرع ; فإنه صلى الله عليه وسلم عامل أهل خيبر , واستمر على ذلك إلى حين وفاته , ولم ينسخ </a:t>
            </a:r>
            <a:r>
              <a:rPr lang="ar-SA" sz="2400" dirty="0" err="1" smtClean="0"/>
              <a:t>ألبتة</a:t>
            </a:r>
            <a:r>
              <a:rPr lang="ar-SA" sz="2400" dirty="0" smtClean="0"/>
              <a:t> , واستمر عمل الخلفاء الراشدين عليه , وليس من باب المؤاجرة , بل من باب المشاركة , وهو نظير المضاربة سواء " انتهى 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شروط صحة </a:t>
            </a:r>
            <a:r>
              <a:rPr lang="ar-SA" dirty="0" err="1" smtClean="0"/>
              <a:t>المساقاة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وقد ذكر الفقهاء رحمهم الله أنه يشترط لصحة </a:t>
            </a:r>
            <a:r>
              <a:rPr lang="ar-SA" dirty="0" err="1" smtClean="0"/>
              <a:t>المساقاة</a:t>
            </a:r>
            <a:r>
              <a:rPr lang="ar-SA" dirty="0" smtClean="0"/>
              <a:t> أن يكون الشجر </a:t>
            </a:r>
            <a:r>
              <a:rPr lang="ar-SA" dirty="0" err="1" smtClean="0"/>
              <a:t>المساقى</a:t>
            </a:r>
            <a:r>
              <a:rPr lang="ar-SA" dirty="0" smtClean="0"/>
              <a:t> عليه له ثمر يؤكل فلا يصح على شجر لا ثمر له , أو له ثمر لا يؤكل ; لأن ذلك غير منصوص عليه .</a:t>
            </a:r>
            <a:br>
              <a:rPr lang="ar-SA" dirty="0" smtClean="0"/>
            </a:br>
            <a:r>
              <a:rPr lang="ar-SA" dirty="0" smtClean="0"/>
              <a:t>* ومن شروط صحة </a:t>
            </a:r>
            <a:r>
              <a:rPr lang="ar-SA" dirty="0" err="1" smtClean="0"/>
              <a:t>المساقاة</a:t>
            </a:r>
            <a:r>
              <a:rPr lang="ar-SA" dirty="0" smtClean="0"/>
              <a:t> تقدير نصيب العامل أو المالك بجزء معلوم مشاع من الثمرة ; كالثلث والربع , سواء قل الجزء المشروط أو كثر , فلو شرطا كل الثمرة لأحدهما ; لم يصح ; لاختصاص أحدهما بالغلة ,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ar-SA" dirty="0" smtClean="0"/>
              <a:t> حكمها وما يلزم الطرفين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والصحيح الذي عليه الجمهور أن </a:t>
            </a:r>
            <a:r>
              <a:rPr lang="ar-SA" sz="2400" dirty="0" err="1" smtClean="0"/>
              <a:t>المساقاة</a:t>
            </a:r>
            <a:r>
              <a:rPr lang="ar-SA" sz="2400" dirty="0" smtClean="0"/>
              <a:t> عقد لازم لا يجوز فسخها إلا </a:t>
            </a:r>
            <a:r>
              <a:rPr lang="ar-SA" sz="2400" dirty="0" err="1" smtClean="0"/>
              <a:t>برضى</a:t>
            </a:r>
            <a:r>
              <a:rPr lang="ar-SA" sz="2400" dirty="0" smtClean="0"/>
              <a:t> الآخر * لا بد من تحديد مدتها , ولو طالت , مع بقاء الشجر . </a:t>
            </a:r>
            <a:endParaRPr lang="en-US" sz="2400" dirty="0" smtClean="0"/>
          </a:p>
          <a:p>
            <a:r>
              <a:rPr lang="ar-SA" sz="2400" dirty="0" smtClean="0"/>
              <a:t>* ويلزم العامل كل ما فيه صلاح الثمرة ; من حرث , وسقي , وإزالة ما يضر الشجر والثمرة من الأغصان , وتلقيح النخل , وتجفيف الثمر , وإصلاح مجاري الماء , وتوزيعه على الشجر .</a:t>
            </a:r>
            <a:br>
              <a:rPr lang="ar-SA" sz="2400" dirty="0" smtClean="0"/>
            </a:br>
            <a:r>
              <a:rPr lang="ar-SA" sz="2400" dirty="0" smtClean="0"/>
              <a:t>* وعلى صاحب الشجر ما يحفظ الأصل - وهو الشجر - ; كحفر البئر , وبناء الحيطان , وتوفير الماء في البئر . .. ونحو ذلك , وعلى المالك كذلك تحصيل المواد التي تقوي الأشجار كالسماد ونحوه . وليس دفع الحب مع الأرض شرطا في صحة المزارعة , فلو دفع إليه الأرض فقط ليزرعها العامل ببذر من عنده ; صح ذلك ; كما هو قول جماعة من الصحابة , وعليه عمل الناس </a:t>
            </a:r>
            <a:endParaRPr lang="ar-S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شروط صحة المزارعة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ويشترط لصحة المزارعة بيان مقدار ما للعامل أو لصاحب الأرض من الغلة وأن يكون جزءا مشاعا منها ; كثلث ما يخرج من الأرض أو ربعه ونحو ذلك ; لأن النبي صلى الله عليه وسلم عامل أهل خيبر بشطر ما يخرج منها , وإذا عرف نصيب أحدهما ; فالباقي يكون للآخر ; لأن الغلة لهما , فإذا عين نصيب أحدهما ; تبين نصيب الآخر , ولو شرط لأحدهما </a:t>
            </a:r>
            <a:r>
              <a:rPr lang="ar-SA" dirty="0" err="1" smtClean="0"/>
              <a:t>آصعا</a:t>
            </a:r>
            <a:r>
              <a:rPr lang="ar-SA" dirty="0" smtClean="0"/>
              <a:t> معلومة كعشرة </a:t>
            </a:r>
            <a:r>
              <a:rPr lang="ar-SA" dirty="0" err="1" smtClean="0"/>
              <a:t>آصع</a:t>
            </a:r>
            <a:r>
              <a:rPr lang="ar-SA" dirty="0" smtClean="0"/>
              <a:t> أو زرع ناحية معينة من الأرض والباقي للآخر ; لم تصح , أو اشترط صاحب الأرض أن يأخذ مثل بذره ويقتسمان الباقي , لم تصح المزارعة ; لأنه قد لا يخرج من الأرض إلا ذلك , فيختص </a:t>
            </a:r>
            <a:r>
              <a:rPr lang="ar-SA" dirty="0" err="1" smtClean="0"/>
              <a:t>به</a:t>
            </a:r>
            <a:r>
              <a:rPr lang="ar-SA" dirty="0" smtClean="0"/>
              <a:t> دون الآخر 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420</Words>
  <Application>Microsoft Office PowerPoint</Application>
  <PresentationFormat>A4 Paper (210x297 mm)‎</PresentationFormat>
  <Paragraphs>26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فقه المعاملات (2)</vt:lpstr>
      <vt:lpstr>المساقاة والمزارعة </vt:lpstr>
      <vt:lpstr>حكمهما</vt:lpstr>
      <vt:lpstr>شروط صحة المساقاة </vt:lpstr>
      <vt:lpstr>   حكمها وما يلزم الطرفين</vt:lpstr>
      <vt:lpstr>شروط صحة المزارعة 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161</cp:revision>
  <dcterms:created xsi:type="dcterms:W3CDTF">2009-10-14T19:14:34Z</dcterms:created>
  <dcterms:modified xsi:type="dcterms:W3CDTF">2012-01-15T09:56:10Z</dcterms:modified>
</cp:coreProperties>
</file>