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522" r:id="rId2"/>
    <p:sldId id="498" r:id="rId3"/>
    <p:sldId id="499" r:id="rId4"/>
    <p:sldId id="500" r:id="rId5"/>
    <p:sldId id="501" r:id="rId6"/>
    <p:sldId id="502" r:id="rId7"/>
    <p:sldId id="513" r:id="rId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81" autoAdjust="0"/>
    <p:restoredTop sz="94664" autoAdjust="0"/>
  </p:normalViewPr>
  <p:slideViewPr>
    <p:cSldViewPr>
      <p:cViewPr>
        <p:scale>
          <a:sx n="96" d="100"/>
          <a:sy n="96" d="100"/>
        </p:scale>
        <p:origin x="-1194" y="-33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96404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84404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kern="120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عمادة التعلم</a:t>
            </a:r>
            <a:r>
              <a:rPr lang="ar-SA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 الإل</a:t>
            </a:r>
            <a:r>
              <a:rPr lang="ar-EG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ك</a:t>
            </a:r>
            <a:r>
              <a:rPr lang="ar-SA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تروني والتعل</a:t>
            </a:r>
            <a:r>
              <a:rPr lang="ar-EG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ي</a:t>
            </a:r>
            <a:r>
              <a:rPr lang="ar-SA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م عن بعد</a:t>
            </a:r>
            <a:endParaRPr lang="en-US" sz="1600" b="1" kern="1200" dirty="0">
              <a:solidFill>
                <a:schemeClr val="bg1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ar-EG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فقه المعاملات (</a:t>
            </a:r>
            <a:r>
              <a:rPr lang="en-US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2</a:t>
            </a:r>
            <a:r>
              <a:rPr lang="ar-EG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)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ar-EG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رقم المقرر : سلم </a:t>
            </a:r>
            <a:r>
              <a:rPr lang="ar-SA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7401311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ar-SA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د. </a:t>
            </a:r>
            <a:r>
              <a:rPr lang="ar-SA" sz="4000" dirty="0" err="1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عبدالإله</a:t>
            </a:r>
            <a:r>
              <a:rPr lang="ar-SA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 الملا</a:t>
            </a:r>
            <a:endParaRPr lang="en-US" sz="4400" dirty="0">
              <a:solidFill>
                <a:schemeClr val="accent1"/>
              </a:solidFill>
              <a:cs typeface="mohammad bold art 1" pitchFamily="2" charset="-78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فقه المعاملات (2)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pPr algn="ctr"/>
            <a:r>
              <a:rPr lang="ar-SA" dirty="0" smtClean="0"/>
              <a:t>المحاضرة السابعة </a:t>
            </a:r>
            <a:endParaRPr lang="ar-SA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العارية وأحكامها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dirty="0" smtClean="0"/>
              <a:t>تعريف العارية هي : إباحة نفع عين يباح الانتفاع </a:t>
            </a:r>
            <a:r>
              <a:rPr lang="ar-SA" sz="2400" dirty="0" err="1" smtClean="0"/>
              <a:t>بها</a:t>
            </a:r>
            <a:r>
              <a:rPr lang="ar-SA" sz="2400" dirty="0" smtClean="0"/>
              <a:t> وتبقى بعد استيفاء المنفعة ليردها إلى مالكها . </a:t>
            </a:r>
            <a:br>
              <a:rPr lang="ar-SA" sz="2400" dirty="0" smtClean="0"/>
            </a:br>
            <a:r>
              <a:rPr lang="ar-SA" sz="2400" dirty="0" smtClean="0"/>
              <a:t>فخرج بهذا التعريف ما لا يباح الانتفاع </a:t>
            </a:r>
            <a:r>
              <a:rPr lang="ar-SA" sz="2400" dirty="0" err="1" smtClean="0"/>
              <a:t>به</a:t>
            </a:r>
            <a:r>
              <a:rPr lang="ar-SA" sz="2400" dirty="0" smtClean="0"/>
              <a:t> , فلا تحل إعارته , وخرج </a:t>
            </a:r>
            <a:r>
              <a:rPr lang="ar-SA" sz="2400" dirty="0" err="1" smtClean="0"/>
              <a:t>به</a:t>
            </a:r>
            <a:r>
              <a:rPr lang="ar-SA" sz="2400" dirty="0" smtClean="0"/>
              <a:t> أيضا ما لا يمكن الانتفاع </a:t>
            </a:r>
            <a:r>
              <a:rPr lang="ar-SA" sz="2400" dirty="0" err="1" smtClean="0"/>
              <a:t>به</a:t>
            </a:r>
            <a:r>
              <a:rPr lang="ar-SA" sz="2400" dirty="0" smtClean="0"/>
              <a:t> إلا مع تلف عينه ; كالأطعمة </a:t>
            </a:r>
            <a:r>
              <a:rPr lang="ar-SA" sz="2400" dirty="0" err="1" smtClean="0"/>
              <a:t>والأشربة</a:t>
            </a:r>
            <a:r>
              <a:rPr lang="ar-SA" sz="2400" dirty="0" smtClean="0"/>
              <a:t> . </a:t>
            </a:r>
            <a:endParaRPr lang="en-US" sz="2400" dirty="0" smtClean="0"/>
          </a:p>
          <a:p>
            <a:pPr rtl="1"/>
            <a:r>
              <a:rPr lang="ar-SA" sz="2400" dirty="0" smtClean="0"/>
              <a:t>والعارية مشروعة بالكتاب والسنة والإجماع :</a:t>
            </a:r>
            <a:br>
              <a:rPr lang="ar-SA" sz="2400" dirty="0" smtClean="0"/>
            </a:br>
            <a:r>
              <a:rPr lang="ar-SA" sz="2400" dirty="0" smtClean="0"/>
              <a:t>قال تعالى :</a:t>
            </a:r>
            <a:r>
              <a:rPr lang="en-US" sz="2400" dirty="0" smtClean="0"/>
              <a:t> </a:t>
            </a:r>
            <a:r>
              <a:rPr lang="ar-SA" sz="2400" dirty="0" smtClean="0"/>
              <a:t>وَيَمْنَعُونَ الْمَاعُونَ</a:t>
            </a:r>
            <a:r>
              <a:rPr lang="en-US" sz="2400" dirty="0" smtClean="0"/>
              <a:t> </a:t>
            </a:r>
            <a:r>
              <a:rPr lang="ar-SA" sz="2400" dirty="0" smtClean="0"/>
              <a:t>أي : المتاع يتعاطاه الناس بينهم , فذم الذين يمنعونه ممن يحتاج إلى استعارته , وقد استدل بهذه الآية الكريمة من يرى وجوب الإعارة , وهو اختيار شيخ الإسلام ابن تيمية رحمه الله إذا كان المالك غنيا . </a:t>
            </a:r>
            <a:br>
              <a:rPr lang="ar-SA" sz="2400" dirty="0" smtClean="0"/>
            </a:br>
            <a:r>
              <a:rPr lang="ar-SA" sz="2400" dirty="0" smtClean="0"/>
              <a:t>- واستعار النبي صلى الله عليه وسلم فرسا لأبي طلحة , واستعار من صفوان بن أمية </a:t>
            </a:r>
            <a:r>
              <a:rPr lang="ar-SA" sz="2400" dirty="0" err="1" smtClean="0"/>
              <a:t>أدراعا</a:t>
            </a:r>
            <a:r>
              <a:rPr lang="ar-SA" sz="2400" dirty="0" smtClean="0"/>
              <a:t> . </a:t>
            </a:r>
            <a:endParaRPr lang="en-US" sz="2400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شروط صحة </a:t>
            </a:r>
            <a:r>
              <a:rPr lang="ar-SA" dirty="0" err="1" smtClean="0"/>
              <a:t>الاعارة</a:t>
            </a:r>
            <a:r>
              <a:rPr lang="ar-SA" dirty="0" smtClean="0"/>
              <a:t>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800" dirty="0" smtClean="0"/>
              <a:t>ويشترط لصحة الإعارة أربعة شروط</a:t>
            </a:r>
            <a:endParaRPr lang="en-US" sz="2800" dirty="0" smtClean="0"/>
          </a:p>
          <a:p>
            <a:pPr rtl="1"/>
            <a:r>
              <a:rPr lang="ar-SA" sz="2800" dirty="0" smtClean="0"/>
              <a:t>أحدها : أهلية المعير للتبرع ; لأن الإعارة فيها نوع من التبرع ; فلا تصح من صغير ولا مجنون وسفيه .</a:t>
            </a:r>
            <a:endParaRPr lang="en-US" sz="2800" dirty="0" smtClean="0"/>
          </a:p>
          <a:p>
            <a:pPr rtl="1"/>
            <a:r>
              <a:rPr lang="ar-SA" sz="2800" dirty="0" smtClean="0"/>
              <a:t>الشرط الثاني : أهلية المستعير للتبرع له , بأن يصح منه القبول .</a:t>
            </a:r>
            <a:endParaRPr lang="en-US" sz="2800" dirty="0" smtClean="0"/>
          </a:p>
          <a:p>
            <a:pPr rtl="1"/>
            <a:r>
              <a:rPr lang="ar-SA" sz="2800" dirty="0" smtClean="0"/>
              <a:t>الشرط الثالث : كون نفع العين المعارة مباحا , فلا تباح إعارة عبد مسلم لكافر ولا صيد ونحوه لمحرم ; لقوله تعالى :</a:t>
            </a:r>
            <a:r>
              <a:rPr lang="en-US" sz="2800" dirty="0" smtClean="0"/>
              <a:t> </a:t>
            </a:r>
            <a:r>
              <a:rPr lang="ar-SA" sz="2800" dirty="0" smtClean="0"/>
              <a:t>وَلَا تَعَاوَنُوا عَلَى الْإِثْمِ وَالْعُدْوَانِ</a:t>
            </a:r>
            <a:r>
              <a:rPr lang="en-US" sz="2800" dirty="0" smtClean="0"/>
              <a:t> </a:t>
            </a:r>
          </a:p>
          <a:p>
            <a:r>
              <a:rPr lang="ar-SA" sz="2800" dirty="0" smtClean="0"/>
              <a:t>الشرط الرابع : كون العين المعارة مما يمكن الانتفاع </a:t>
            </a:r>
            <a:r>
              <a:rPr lang="ar-SA" sz="2800" dirty="0" err="1" smtClean="0"/>
              <a:t>به</a:t>
            </a:r>
            <a:r>
              <a:rPr lang="ar-SA" sz="2800" dirty="0" smtClean="0"/>
              <a:t> مع بقائه كما </a:t>
            </a:r>
            <a:r>
              <a:rPr lang="ar-SA" dirty="0" smtClean="0"/>
              <a:t>سبق .</a:t>
            </a:r>
            <a:br>
              <a:rPr lang="ar-SA" dirty="0" smtClean="0"/>
            </a:br>
            <a:endParaRPr lang="ar-SA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dirty="0" smtClean="0"/>
              <a:t>ويجب على المستعير المحافظة على العارية أشد مما يحافظ على ماله ; ليردها سليمة إلى صاحبها ; لقوله تعالى :</a:t>
            </a:r>
            <a:r>
              <a:rPr lang="en-US" sz="2400" dirty="0" smtClean="0"/>
              <a:t> </a:t>
            </a:r>
            <a:r>
              <a:rPr lang="ar-SA" sz="2400" dirty="0" smtClean="0"/>
              <a:t>إِنَّ اللَّهَ يَأْمُرُكُمْ أَنْ </a:t>
            </a:r>
            <a:r>
              <a:rPr lang="ar-SA" sz="2400" dirty="0" err="1" smtClean="0"/>
              <a:t>تُؤَدُّوا</a:t>
            </a:r>
            <a:r>
              <a:rPr lang="ar-SA" sz="2400" dirty="0" smtClean="0"/>
              <a:t> الْأَمَانَاتِ إِلَى أَهْلِهَا</a:t>
            </a:r>
            <a:r>
              <a:rPr lang="en-US" sz="2400" dirty="0" smtClean="0"/>
              <a:t> </a:t>
            </a:r>
            <a:r>
              <a:rPr lang="ar-SA" sz="2400" dirty="0" smtClean="0"/>
              <a:t>فدلت الآية على وجوب رد الأمانات , ومنها العارية , وقال صلى الله عليه وسلم :</a:t>
            </a:r>
            <a:r>
              <a:rPr lang="en-US" sz="2400" dirty="0" smtClean="0"/>
              <a:t> </a:t>
            </a:r>
            <a:r>
              <a:rPr lang="ar-SA" sz="2400" dirty="0" smtClean="0"/>
              <a:t>على اليد ما أخذت حتى تؤديه</a:t>
            </a:r>
            <a:r>
              <a:rPr lang="en-US" sz="2400" dirty="0" smtClean="0"/>
              <a:t> </a:t>
            </a:r>
            <a:r>
              <a:rPr lang="ar-SA" sz="2400" dirty="0" smtClean="0"/>
              <a:t>وقال صلى الله عليه وسلم :</a:t>
            </a:r>
            <a:r>
              <a:rPr lang="en-US" sz="2400" dirty="0" smtClean="0"/>
              <a:t> </a:t>
            </a:r>
            <a:r>
              <a:rPr lang="ar-SA" sz="2400" dirty="0" smtClean="0"/>
              <a:t>أد الأمانة إلى من ائتمنك</a:t>
            </a:r>
            <a:r>
              <a:rPr lang="en-US" sz="2400" dirty="0" smtClean="0"/>
              <a:t> </a:t>
            </a:r>
            <a:r>
              <a:rPr lang="ar-SA" sz="2400" dirty="0" smtClean="0"/>
              <a:t>فدلت هذه النصوص على وجوب المحافظة على ما يؤتمن عليه الإنسان وعلى وجوب رده إلى صاحبه سالما , وتدخل في هذا العموم العارية ; لأن المستعير مؤتمن عليها ; ومطلوبة منه ; لقوله صلى الله عليه وسلم :</a:t>
            </a:r>
            <a:r>
              <a:rPr lang="en-US" sz="2400" dirty="0" smtClean="0"/>
              <a:t> </a:t>
            </a:r>
            <a:r>
              <a:rPr lang="ar-SA" sz="2400" dirty="0" smtClean="0"/>
              <a:t>على اليد ما أخذت حتى تؤديه</a:t>
            </a:r>
            <a:r>
              <a:rPr lang="en-US" sz="2400" dirty="0" smtClean="0"/>
              <a:t> </a:t>
            </a:r>
            <a:r>
              <a:rPr lang="ar-SA" sz="2400" dirty="0" smtClean="0"/>
              <a:t>رواه الخمسة , وصححه الحاكم ; فدل على وجوب رد ما قبضه المرء وهو ملك لغيره , ولا يبرأ إلا بمصيره إلى مالكه أو من يقوم مقامه . وإن تلفت في انتفاع </a:t>
            </a:r>
            <a:r>
              <a:rPr lang="ar-SA" sz="2400" dirty="0" err="1" smtClean="0"/>
              <a:t>بها</a:t>
            </a:r>
            <a:r>
              <a:rPr lang="ar-SA" sz="2400" dirty="0" smtClean="0"/>
              <a:t> بالمعروف ; لم يضمنها المستعير ; لأن المعير قد أذن له في هذا الاستعمال , وما ترتب على المأذون ; فهو غير مضمون .</a:t>
            </a:r>
            <a:endParaRPr lang="en-US" sz="2400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dirty="0" smtClean="0"/>
              <a:t>ولا يجوز للمستعير أن يعير العين المعارة لأن من أبيح له شيء ; لم يجز له أن يبيحه لغيره ; ولأن في ذلك تعريضا لها للتلف . </a:t>
            </a:r>
            <a:endParaRPr lang="en-US" sz="2400" dirty="0" smtClean="0"/>
          </a:p>
          <a:p>
            <a:pPr rtl="1"/>
            <a:r>
              <a:rPr lang="ar-SA" sz="2400" dirty="0" smtClean="0"/>
              <a:t>هذا ; وقد اختلف العلماء في ضمان المستعير للعارية إذا تلفت في يده في غير ما استعيرت له فذهب جماعة إلى وجوب ضمانها عليه سواء تعدى أو لم يتعد ; لعموم قوله صلى الله عليه وسلم :</a:t>
            </a:r>
            <a:r>
              <a:rPr lang="en-US" sz="2400" dirty="0" smtClean="0"/>
              <a:t> </a:t>
            </a:r>
            <a:r>
              <a:rPr lang="ar-SA" sz="2400" dirty="0" smtClean="0"/>
              <a:t>على اليد ما أخذت حتى تؤديه</a:t>
            </a:r>
            <a:r>
              <a:rPr lang="en-US" sz="2400" dirty="0" smtClean="0"/>
              <a:t> </a:t>
            </a:r>
            <a:r>
              <a:rPr lang="ar-SA" sz="2400" dirty="0" smtClean="0"/>
              <a:t>وذلك مثل ما لو ماتت الدابة أو احترق الثوب أو سرقت العين المعارة , وذهب جماعة آخرون إلى عدم ضمانها إذا لم يتعد ; لأنها لا تضمن إلا بالتعدي عليها , ولعل هذا القول هو الراجح ; لأن المستعير قبضها بإذن مالكها , فكانت أمانة عنده كالوديعة . </a:t>
            </a:r>
            <a:endParaRPr lang="en-US" sz="2400" dirty="0" smtClean="0"/>
          </a:p>
          <a:p>
            <a:pPr rtl="1"/>
            <a:r>
              <a:rPr lang="ar-SA" sz="2400" dirty="0" smtClean="0"/>
              <a:t>على أنه يجب على المستعير المحافظة على العارية والاهتمام </a:t>
            </a:r>
            <a:r>
              <a:rPr lang="ar-SA" sz="2400" dirty="0" err="1" smtClean="0"/>
              <a:t>بها</a:t>
            </a:r>
            <a:r>
              <a:rPr lang="ar-SA" sz="2400" dirty="0" smtClean="0"/>
              <a:t> والمسارعة إلى ردها إلى صاحبها إذا انتهت مهمته منها , وأن لا يتساهل بشأنها , أو يعرضها للتلف ; لأنها أمانة عنده ; ولأن صاحبها أحسن إليه , </a:t>
            </a:r>
            <a:r>
              <a:rPr lang="ar-SA" sz="2400" dirty="0" err="1" smtClean="0"/>
              <a:t>و</a:t>
            </a:r>
            <a:r>
              <a:rPr lang="en-US" sz="2400" dirty="0" smtClean="0"/>
              <a:t> </a:t>
            </a:r>
            <a:r>
              <a:rPr lang="ar-SA" sz="2400" dirty="0" smtClean="0"/>
              <a:t>هَلْ جَزَاءُ الْإِحْسَانِ إِلَّا الْإِحْسَانُ</a:t>
            </a:r>
            <a:r>
              <a:rPr lang="en-US" dirty="0" smtClean="0"/>
              <a:t> </a:t>
            </a:r>
          </a:p>
          <a:p>
            <a:endParaRPr lang="ar-SA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2028</TotalTime>
  <Words>463</Words>
  <Application>Microsoft Office PowerPoint</Application>
  <PresentationFormat>A4 Paper (210x297 mm)</PresentationFormat>
  <Paragraphs>27</Paragraphs>
  <Slides>7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8" baseType="lpstr">
      <vt:lpstr>Office Theme</vt:lpstr>
      <vt:lpstr>عرض تقديمي في PowerPoint</vt:lpstr>
      <vt:lpstr>فقه المعاملات (2)</vt:lpstr>
      <vt:lpstr>العارية وأحكامها </vt:lpstr>
      <vt:lpstr>شروط صحة الاعارة 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hp z600</cp:lastModifiedBy>
  <cp:revision>169</cp:revision>
  <dcterms:created xsi:type="dcterms:W3CDTF">2009-10-14T19:14:34Z</dcterms:created>
  <dcterms:modified xsi:type="dcterms:W3CDTF">2012-02-08T12:16:21Z</dcterms:modified>
</cp:coreProperties>
</file>