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520" r:id="rId2"/>
    <p:sldId id="507" r:id="rId3"/>
    <p:sldId id="508" r:id="rId4"/>
    <p:sldId id="509" r:id="rId5"/>
    <p:sldId id="510" r:id="rId6"/>
    <p:sldId id="511" r:id="rId7"/>
    <p:sldId id="515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96" d="100"/>
          <a:sy n="96" d="100"/>
        </p:scale>
        <p:origin x="456" y="94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69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44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عمادة التعلم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 الإل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ك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تروني والتعل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ي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م عن بعد</a:t>
            </a:r>
            <a:endParaRPr lang="en-US" sz="1600" b="1" kern="1200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2</a:t>
            </a: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)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رقم المقرر : سلم 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7401311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د. </a:t>
            </a:r>
            <a:r>
              <a:rPr lang="ar-SA" sz="4000" dirty="0" err="1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عبدالإله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 الملا</a:t>
            </a:r>
            <a:endParaRPr lang="en-US" sz="4400" dirty="0">
              <a:solidFill>
                <a:schemeClr val="accent1"/>
              </a:solidFill>
              <a:cs typeface="mohammad bold art 1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فقه المعاملات (2)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 algn="ctr"/>
            <a:r>
              <a:rPr lang="ar-SA" dirty="0" smtClean="0"/>
              <a:t>المحاضرة التاسعة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الغصب وأحكامه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الغصب لغة : أخذ الشيء ظلما , </a:t>
            </a:r>
          </a:p>
          <a:p>
            <a:pPr rtl="1"/>
            <a:r>
              <a:rPr lang="ar-SA" sz="2400" dirty="0" smtClean="0"/>
              <a:t>ومعناه في اصطلاح الفقهاء : الاستيلاء على حق غيره قهرا بغير حق . </a:t>
            </a:r>
            <a:endParaRPr lang="en-US" sz="2400" dirty="0" smtClean="0"/>
          </a:p>
          <a:p>
            <a:pPr rtl="1"/>
            <a:r>
              <a:rPr lang="ar-SA" sz="2400" dirty="0" smtClean="0"/>
              <a:t>والغصب محرم بإجماع المسلمين ; لقوله تعالى :</a:t>
            </a:r>
            <a:r>
              <a:rPr lang="en-US" sz="2400" dirty="0" smtClean="0"/>
              <a:t> </a:t>
            </a:r>
            <a:r>
              <a:rPr lang="ar-SA" sz="2400" dirty="0" smtClean="0"/>
              <a:t>وَلَا تَأْكُلُوا أَمْوَالَكُمْ بَيْنَكُمْ بِالْبَاطِلِ</a:t>
            </a:r>
            <a:r>
              <a:rPr lang="en-US" sz="2400" dirty="0" smtClean="0"/>
              <a:t> </a:t>
            </a:r>
            <a:r>
              <a:rPr lang="ar-SA" sz="2400" dirty="0" smtClean="0"/>
              <a:t>والغصب من أعظم أكل المال بالباطل , ولقوله صلى الله عليه وسلم :</a:t>
            </a:r>
            <a:r>
              <a:rPr lang="en-US" sz="2400" dirty="0" smtClean="0"/>
              <a:t> </a:t>
            </a:r>
            <a:r>
              <a:rPr lang="ar-SA" sz="2400" dirty="0" smtClean="0"/>
              <a:t>إن دماءكم وأموالكم وأعراضكم عليكم حرام</a:t>
            </a:r>
            <a:r>
              <a:rPr lang="en-US" sz="2400" dirty="0" smtClean="0"/>
              <a:t> </a:t>
            </a:r>
            <a:r>
              <a:rPr lang="ar-SA" sz="2400" dirty="0" smtClean="0"/>
              <a:t>وقال صلى الله عليه وسلم :</a:t>
            </a:r>
            <a:r>
              <a:rPr lang="en-US" sz="2400" dirty="0" smtClean="0"/>
              <a:t> </a:t>
            </a:r>
            <a:r>
              <a:rPr lang="ar-SA" sz="2400" dirty="0" smtClean="0"/>
              <a:t>لا يحل مال امرئ مسلم إلا بطيب نفسه</a:t>
            </a:r>
            <a:r>
              <a:rPr lang="en-US" sz="2400" dirty="0" smtClean="0"/>
              <a:t> </a:t>
            </a:r>
          </a:p>
          <a:p>
            <a:r>
              <a:rPr lang="ar-SA" sz="2400" dirty="0" smtClean="0"/>
              <a:t>والمال المغصوب قد يكون عقارا وقد يكون منقولا ; لقوله صلى الله عليه وسلم :</a:t>
            </a:r>
            <a:r>
              <a:rPr lang="en-US" sz="2400" dirty="0" smtClean="0"/>
              <a:t> </a:t>
            </a:r>
            <a:endParaRPr lang="ar-SA" sz="2400" dirty="0" smtClean="0"/>
          </a:p>
          <a:p>
            <a:r>
              <a:rPr lang="ar-SA" sz="2400" dirty="0" smtClean="0"/>
              <a:t>من اقتطع شبرا من الأرض ظلما ; طوقه من سبع أرضين</a:t>
            </a:r>
            <a:r>
              <a:rPr lang="en-US" sz="2400" dirty="0" smtClean="0"/>
              <a:t> </a:t>
            </a:r>
            <a:r>
              <a:rPr lang="ar-SA" sz="2400" dirty="0" smtClean="0"/>
              <a:t> </a:t>
            </a:r>
          </a:p>
          <a:p>
            <a:r>
              <a:rPr lang="ar-SA" sz="2400" dirty="0" smtClean="0"/>
              <a:t>فيلزم الغاصب أن يتوب إلى الله عز وجل , ويرد المغصوب إلى صاحبه , ويطلب منه العفو ; فإن كان المغصوب باقيا ; رده بحاله , وإن كان تالفا ; رد بدله . قال الإمام الموفق : " أجمع العلماء على وجوب رد المغصوب إذا كان بحاله لم يتغير " </a:t>
            </a:r>
            <a:r>
              <a:rPr lang="ar-SA" dirty="0" smtClean="0"/>
              <a:t>انتهى .</a:t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يلزمه رد المغصوب بزيادته , سواء كانت متصلة أو منفصلة ; لأنها نماء المغصوب ; فهي لمالكه كالأصل . </a:t>
            </a:r>
            <a:endParaRPr lang="en-US" sz="2800" dirty="0" smtClean="0"/>
          </a:p>
          <a:p>
            <a:pPr rtl="1"/>
            <a:r>
              <a:rPr lang="ar-SA" sz="2800" dirty="0" smtClean="0"/>
              <a:t>وإن كان الغاصب قد </a:t>
            </a:r>
            <a:r>
              <a:rPr lang="ar-SA" sz="2800" dirty="0" err="1" smtClean="0"/>
              <a:t>بنى</a:t>
            </a:r>
            <a:r>
              <a:rPr lang="ar-SA" sz="2800" dirty="0" smtClean="0"/>
              <a:t> في الأرض المغصوبة أو غرس فيها </a:t>
            </a:r>
            <a:r>
              <a:rPr lang="ar-SA" sz="2800" dirty="0" err="1" smtClean="0"/>
              <a:t>لزمه</a:t>
            </a:r>
            <a:r>
              <a:rPr lang="ar-SA" sz="2800" dirty="0" smtClean="0"/>
              <a:t> قلع البناء والغراس إذا طالبه المالك بذلك , لقوله صلى الله عليه وسلم :</a:t>
            </a:r>
            <a:r>
              <a:rPr lang="en-US" sz="2800" dirty="0" smtClean="0"/>
              <a:t> </a:t>
            </a:r>
            <a:r>
              <a:rPr lang="ar-SA" sz="2800" dirty="0" smtClean="0"/>
              <a:t>ليس لعرق ظالم حق</a:t>
            </a:r>
            <a:r>
              <a:rPr lang="en-US" sz="2800" dirty="0" smtClean="0"/>
              <a:t> </a:t>
            </a:r>
            <a:r>
              <a:rPr lang="ar-SA" sz="2800" dirty="0" smtClean="0"/>
              <a:t>رواه الترمذي وغيره وحسنه , وإن كان ذلك يؤثر على الأرض ; </a:t>
            </a:r>
            <a:r>
              <a:rPr lang="ar-SA" sz="2800" dirty="0" err="1" smtClean="0"/>
              <a:t>لزمه</a:t>
            </a:r>
            <a:r>
              <a:rPr lang="ar-SA" sz="2800" dirty="0" smtClean="0"/>
              <a:t> غرامة نقصها , ويلزمه أيضا إزالة آثار الغراس والبناء المتبقية , حتى يسلم الأرض لمالكها سليمة . </a:t>
            </a:r>
            <a:endParaRPr lang="en-US" sz="2800" dirty="0" smtClean="0"/>
          </a:p>
          <a:p>
            <a:pPr rtl="1"/>
            <a:r>
              <a:rPr lang="ar-SA" sz="2800" dirty="0" smtClean="0"/>
              <a:t>ويلزمه أيضا دفع أجرتها منذ أن غصبها إلى أن سلمها ; أي : أجرة مثلها ; لأنه منع صاحبها من الانتفاع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في هذه المدة بغير حق . </a:t>
            </a:r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وإن غصب شيئا وحبسه حتى رخص سعره ضمن نقصه على الصحيح . </a:t>
            </a:r>
            <a:endParaRPr lang="en-US" sz="2800" dirty="0" smtClean="0"/>
          </a:p>
          <a:p>
            <a:pPr rtl="1"/>
            <a:r>
              <a:rPr lang="ar-SA" sz="2800" dirty="0" smtClean="0"/>
              <a:t>وإن خلط المغصوب مع غيره مما يتميز - كحنطة بشعير - ; لزم الغاصب تخليصه ورده , وإن خلطه بما لا يتميز - كما لو خلط حنطة بمثلها - ; </a:t>
            </a:r>
            <a:r>
              <a:rPr lang="ar-SA" sz="2800" dirty="0" err="1" smtClean="0"/>
              <a:t>لزمه</a:t>
            </a:r>
            <a:r>
              <a:rPr lang="ar-SA" sz="2800" dirty="0" smtClean="0"/>
              <a:t> رد مثله كيلا أو وزنا من غير المخلوط , وإن خلطه بدونه أو أحسن منه أو خلطه بغير جنسه مما لا يتميز ; بيع المخلوط , وأعطي كل منهما قدر حصته من الثمن , وإن نقص المغصوب في هذه الصورة عن قيمته منفردا , ضمن الغاصب نقصه . </a:t>
            </a:r>
            <a:endParaRPr lang="en-US" sz="2800" dirty="0" smtClean="0"/>
          </a:p>
          <a:p>
            <a:pPr rtl="1"/>
            <a:r>
              <a:rPr lang="ar-SA" dirty="0" smtClean="0"/>
              <a:t>ُ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الغصب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وإذا كان المغصوب مما جرت العادة بتأجيره لزم الغاصب أجرة مثله مدة بقائه بيده ; لأن المنافع مال </a:t>
            </a:r>
            <a:r>
              <a:rPr lang="ar-SA" sz="2800" dirty="0" err="1" smtClean="0"/>
              <a:t>متقوم</a:t>
            </a:r>
            <a:r>
              <a:rPr lang="ar-SA" sz="2800" dirty="0" smtClean="0"/>
              <a:t> , فوجب ضمانها كضمان العين .</a:t>
            </a:r>
            <a:br>
              <a:rPr lang="ar-SA" sz="2800" dirty="0" smtClean="0"/>
            </a:br>
            <a:r>
              <a:rPr lang="ar-SA" sz="2800" dirty="0" smtClean="0"/>
              <a:t>وكل تصرفات الغاصب الحكمية باطلة , لعدم إذن المالك .</a:t>
            </a:r>
            <a:br>
              <a:rPr lang="ar-SA" sz="2800" dirty="0" smtClean="0"/>
            </a:br>
            <a:r>
              <a:rPr lang="ar-SA" sz="2800" dirty="0" smtClean="0"/>
              <a:t>وإن غصب شيئا , وجهل صاحبه , ولم يتمكن من رده إليه ; سلمه إلى الحاكم الذي يضعه في موضعه الصحيح , أو تصدق </a:t>
            </a:r>
            <a:r>
              <a:rPr lang="ar-SA" sz="2800" dirty="0" err="1" smtClean="0"/>
              <a:t>به</a:t>
            </a:r>
            <a:r>
              <a:rPr lang="ar-SA" sz="2800" dirty="0" smtClean="0"/>
              <a:t> عن صاحبه , وإذا تصدق </a:t>
            </a:r>
            <a:r>
              <a:rPr lang="ar-SA" sz="2800" dirty="0" err="1" smtClean="0"/>
              <a:t>به</a:t>
            </a:r>
            <a:r>
              <a:rPr lang="ar-SA" sz="2800" dirty="0" smtClean="0"/>
              <a:t> ; صار ثوابه لصاحبه , وتخلص منه الغاصب .</a:t>
            </a:r>
            <a:endParaRPr lang="en-US" sz="2800" dirty="0" smtClean="0"/>
          </a:p>
          <a:p>
            <a:r>
              <a:rPr lang="ar-SA" sz="2800" dirty="0" smtClean="0"/>
              <a:t>وليس اغتصاب الأموال مقصورا على الاستيلاء عليها بالقوة , بل ذلك يشمل الاستيلاء عليها بطريق الخصومة الباطلة والأيمان الفاجرة : قال الله تعالى :</a:t>
            </a:r>
            <a:r>
              <a:rPr lang="en-US" sz="2800" dirty="0" smtClean="0"/>
              <a:t> </a:t>
            </a:r>
            <a:r>
              <a:rPr lang="ar-SA" sz="2800" dirty="0" smtClean="0"/>
              <a:t>وَلَا تَأْكُلُوا أَمْوَالَكُمْ بَيْنَكُمْ بِالْبَاطِلِ وَتُدْلُوا </a:t>
            </a:r>
            <a:r>
              <a:rPr lang="ar-SA" dirty="0" err="1" smtClean="0"/>
              <a:t>بِهَا</a:t>
            </a:r>
            <a:r>
              <a:rPr lang="ar-SA" dirty="0" smtClean="0"/>
              <a:t> إِلَى الْحُكَّامِ لِتَأْكُلُوا فَرِيقًا مِنْ أَمْوَالِ النَّاسِ بِالْإِثْمِ وَأَنْتُمْ تَعْلَمون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2028</TotalTime>
  <Words>353</Words>
  <Application>Microsoft Office PowerPoint</Application>
  <PresentationFormat>A4 Paper (210x297 mm)</PresentationFormat>
  <Paragraphs>30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عرض تقديمي في PowerPoint</vt:lpstr>
      <vt:lpstr>فقه المعاملات (2)</vt:lpstr>
      <vt:lpstr>الغصب وأحكامه </vt:lpstr>
      <vt:lpstr>عرض تقديمي في PowerPoint</vt:lpstr>
      <vt:lpstr>عرض تقديمي في PowerPoint</vt:lpstr>
      <vt:lpstr>الغصب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hp z600</cp:lastModifiedBy>
  <cp:revision>169</cp:revision>
  <dcterms:created xsi:type="dcterms:W3CDTF">2009-10-14T19:14:34Z</dcterms:created>
  <dcterms:modified xsi:type="dcterms:W3CDTF">2012-02-08T12:17:25Z</dcterms:modified>
</cp:coreProperties>
</file>