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1"/>
  </p:notesMasterIdLst>
  <p:sldIdLst>
    <p:sldId id="306" r:id="rId3"/>
    <p:sldId id="257" r:id="rId4"/>
    <p:sldId id="267" r:id="rId5"/>
    <p:sldId id="287" r:id="rId6"/>
    <p:sldId id="308" r:id="rId7"/>
    <p:sldId id="307" r:id="rId8"/>
    <p:sldId id="309" r:id="rId9"/>
    <p:sldId id="310" r:id="rId10"/>
    <p:sldId id="312" r:id="rId11"/>
    <p:sldId id="314" r:id="rId12"/>
    <p:sldId id="315" r:id="rId13"/>
    <p:sldId id="319" r:id="rId14"/>
    <p:sldId id="324" r:id="rId15"/>
    <p:sldId id="325" r:id="rId16"/>
    <p:sldId id="320" r:id="rId17"/>
    <p:sldId id="326" r:id="rId18"/>
    <p:sldId id="327"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000000"/>
    <a:srgbClr val="FF0066"/>
  </p:clrMru>
  <p:extLst>
    <p:ext uri="{E76CE94A-603C-4142-B9EB-6D1370010A27}">
      <p14:discardImageEditData xmlns="" xmlns:p14="http://schemas.microsoft.com/office/powerpoint/2007/7/12/main" val="0"/>
    </p:ext>
    <p:ext uri="{D31A062A-798A-4329-ABDD-BBA856620510}">
      <p14:defaultImageDpi xmlns="" xmlns:p14="http://schemas.microsoft.com/office/powerpoint/2007/7/12/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91" autoAdjust="0"/>
    <p:restoredTop sz="94664" autoAdjust="0"/>
  </p:normalViewPr>
  <p:slideViewPr>
    <p:cSldViewPr>
      <p:cViewPr>
        <p:scale>
          <a:sx n="75" d="100"/>
          <a:sy n="75" d="100"/>
        </p:scale>
        <p:origin x="-1032" y="13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11/19/2012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07/7/12/main" val="6951804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7146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495444"/>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EG" sz="2600" b="1" dirty="0" smtClean="0">
                <a:solidFill>
                  <a:srgbClr val="898989"/>
                </a:solidFill>
                <a:latin typeface="Calibri" pitchFamily="34" charset="0"/>
              </a:rPr>
              <a:t>كلية ا</a:t>
            </a:r>
            <a:r>
              <a:rPr lang="ar-SA" sz="2600" b="1" dirty="0" smtClean="0">
                <a:solidFill>
                  <a:srgbClr val="898989"/>
                </a:solidFill>
                <a:latin typeface="Calibri" pitchFamily="34" charset="0"/>
              </a:rPr>
              <a:t>لآداب – قسم الدراسات الإسلامية</a:t>
            </a:r>
            <a:endParaRPr lang="en-US" sz="26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60497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sz="2800" b="1" dirty="0" smtClean="0">
                <a:solidFill>
                  <a:srgbClr val="376092"/>
                </a:solidFill>
                <a:latin typeface="AYM Wadiy S_U normal."/>
                <a:cs typeface="Times New Roman" pitchFamily="18" charset="0"/>
              </a:rPr>
              <a:t>تاريخ التشريع الإسلامي</a:t>
            </a:r>
          </a:p>
          <a:p>
            <a:pPr algn="l">
              <a:lnSpc>
                <a:spcPct val="80000"/>
              </a:lnSpc>
            </a:pPr>
            <a:r>
              <a:rPr lang="ar-EG" sz="3200" b="1" dirty="0" smtClean="0">
                <a:solidFill>
                  <a:srgbClr val="7F7F7F"/>
                </a:solidFill>
                <a:latin typeface="Calibri" pitchFamily="34" charset="0"/>
                <a:cs typeface="Times New Roman" pitchFamily="18" charset="0"/>
              </a:rPr>
              <a:t>الفصل </a:t>
            </a:r>
            <a:r>
              <a:rPr lang="ar-EG" sz="3200" b="1" dirty="0">
                <a:solidFill>
                  <a:srgbClr val="7F7F7F"/>
                </a:solidFill>
                <a:latin typeface="Calibri" pitchFamily="34" charset="0"/>
                <a:cs typeface="Times New Roman" pitchFamily="18" charset="0"/>
              </a:rPr>
              <a:t>الدراسي </a:t>
            </a:r>
            <a:r>
              <a:rPr lang="ar-SA" sz="3200" b="1" dirty="0" smtClean="0">
                <a:solidFill>
                  <a:srgbClr val="7F7F7F"/>
                </a:solidFill>
                <a:latin typeface="Calibri" pitchFamily="34" charset="0"/>
                <a:cs typeface="Times New Roman" pitchFamily="18" charset="0"/>
              </a:rPr>
              <a:t>الأول</a:t>
            </a:r>
          </a:p>
          <a:p>
            <a:pPr algn="l">
              <a:lnSpc>
                <a:spcPct val="80000"/>
              </a:lnSpc>
            </a:pPr>
            <a:r>
              <a:rPr lang="ar-EG" sz="2000" b="1" dirty="0" smtClean="0">
                <a:solidFill>
                  <a:srgbClr val="7F7F7F"/>
                </a:solidFill>
                <a:latin typeface="Calibri" pitchFamily="34" charset="0"/>
                <a:cs typeface="Times New Roman" pitchFamily="18" charset="0"/>
              </a:rPr>
              <a:t>العام </a:t>
            </a:r>
            <a:r>
              <a:rPr lang="ar-EG" sz="2000" b="1" dirty="0">
                <a:solidFill>
                  <a:srgbClr val="7F7F7F"/>
                </a:solidFill>
                <a:latin typeface="Calibri" pitchFamily="34" charset="0"/>
                <a:cs typeface="Times New Roman" pitchFamily="18" charset="0"/>
              </a:rPr>
              <a:t>الدراسي </a:t>
            </a:r>
            <a:r>
              <a:rPr lang="ar-EG" sz="2000" b="1" dirty="0" smtClean="0">
                <a:solidFill>
                  <a:srgbClr val="7F7F7F"/>
                </a:solidFill>
                <a:latin typeface="Calibri" pitchFamily="34" charset="0"/>
                <a:cs typeface="Times New Roman" pitchFamily="18" charset="0"/>
              </a:rPr>
              <a:t>143</a:t>
            </a:r>
            <a:r>
              <a:rPr lang="ar-SA" sz="2000" b="1" dirty="0" smtClean="0">
                <a:solidFill>
                  <a:srgbClr val="7F7F7F"/>
                </a:solidFill>
                <a:latin typeface="Calibri" pitchFamily="34" charset="0"/>
                <a:cs typeface="Times New Roman" pitchFamily="18" charset="0"/>
              </a:rPr>
              <a:t>1</a:t>
            </a:r>
            <a:r>
              <a:rPr lang="ar-EG" sz="2000" b="1" dirty="0" smtClean="0">
                <a:solidFill>
                  <a:srgbClr val="7F7F7F"/>
                </a:solidFill>
                <a:latin typeface="Calibri" pitchFamily="34" charset="0"/>
                <a:cs typeface="Times New Roman" pitchFamily="18" charset="0"/>
              </a:rPr>
              <a:t> </a:t>
            </a:r>
            <a:r>
              <a:rPr lang="ar-EG" sz="2000" b="1" dirty="0">
                <a:solidFill>
                  <a:srgbClr val="7F7F7F"/>
                </a:solidFill>
                <a:latin typeface="Calibri" pitchFamily="34" charset="0"/>
                <a:cs typeface="Times New Roman" pitchFamily="18" charset="0"/>
              </a:rPr>
              <a:t>– </a:t>
            </a:r>
            <a:r>
              <a:rPr lang="ar-EG" sz="2000" b="1" dirty="0" smtClean="0">
                <a:solidFill>
                  <a:srgbClr val="7F7F7F"/>
                </a:solidFill>
                <a:latin typeface="Calibri" pitchFamily="34" charset="0"/>
                <a:cs typeface="Times New Roman" pitchFamily="18" charset="0"/>
              </a:rPr>
              <a:t>143</a:t>
            </a:r>
            <a:r>
              <a:rPr lang="ar-SA" sz="2000" b="1" dirty="0" smtClean="0">
                <a:solidFill>
                  <a:srgbClr val="7F7F7F"/>
                </a:solidFill>
                <a:latin typeface="Calibri" pitchFamily="34" charset="0"/>
                <a:cs typeface="Times New Roman" pitchFamily="18" charset="0"/>
              </a:rPr>
              <a:t>2هـ</a:t>
            </a:r>
            <a:endParaRPr lang="en-US" sz="20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باســـــل محمود الحافي</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3430905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الثانية عشرة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eaLnBrk="1" hangingPunct="1"/>
            <a:r>
              <a:rPr lang="ar-SY" sz="4400" b="1" cap="all" dirty="0">
                <a:ln w="0"/>
                <a:solidFill>
                  <a:schemeClr val="tx2"/>
                </a:solidFill>
                <a:effectLst>
                  <a:reflection blurRad="12700" stA="50000" endPos="50000" dist="5000" dir="5400000" sy="-100000" rotWithShape="0"/>
                </a:effectLst>
                <a:latin typeface="Simplified Arabic" pitchFamily="18" charset="-78"/>
              </a:rPr>
              <a:t>تتمة </a:t>
            </a:r>
            <a:r>
              <a:rPr lang="ar-SA" sz="4400" b="1" cap="all" dirty="0">
                <a:ln w="0"/>
                <a:solidFill>
                  <a:schemeClr val="tx2"/>
                </a:solidFill>
                <a:effectLst>
                  <a:reflection blurRad="12700" stA="50000" endPos="50000" dist="5000" dir="5400000" sy="-100000" rotWithShape="0"/>
                </a:effectLst>
                <a:latin typeface="Simplified Arabic" pitchFamily="18" charset="-78"/>
              </a:rPr>
              <a:t>التشريع في عصر </a:t>
            </a:r>
            <a:r>
              <a:rPr lang="ar-SA" sz="4400" b="1" cap="all" dirty="0" smtClean="0">
                <a:ln w="0"/>
                <a:solidFill>
                  <a:schemeClr val="tx2"/>
                </a:solidFill>
                <a:effectLst>
                  <a:reflection blurRad="12700" stA="50000" endPos="50000" dist="5000" dir="5400000" sy="-100000" rotWithShape="0"/>
                </a:effectLst>
                <a:latin typeface="Simplified Arabic" pitchFamily="18" charset="-78"/>
              </a:rPr>
              <a:t>صغار الصحابة وكبار التابعين</a:t>
            </a:r>
            <a:endParaRPr lang="en-US" sz="4400" b="1" cap="all" dirty="0">
              <a:ln w="0"/>
              <a:solidFill>
                <a:schemeClr val="tx2"/>
              </a:solidFill>
              <a:effectLst>
                <a:reflection blurRad="12700" stA="50000" endPos="50000" dist="5000" dir="5400000" sy="-100000" rotWithShape="0"/>
              </a:effectLst>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effectLst>
                  <a:outerShdw blurRad="38100" dist="38100" dir="2700000" algn="tl">
                    <a:srgbClr val="000000">
                      <a:alpha val="43137"/>
                    </a:srgbClr>
                  </a:outerShdw>
                </a:effectLst>
              </a:rPr>
              <a:t>عناصر المحاضرة</a:t>
            </a:r>
            <a:endParaRPr lang="en-US"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23844" y="1500174"/>
            <a:ext cx="8915400" cy="4525963"/>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eaLnBrk="1" hangingPunct="1">
              <a:buFont typeface="Arial" pitchFamily="34" charset="0"/>
              <a:buChar char="•"/>
            </a:pPr>
            <a:endPar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rtl="1" eaLnBrk="1" hangingPunct="1">
              <a:buFont typeface="Arial" pitchFamily="34" charset="0"/>
              <a:buChar char="•"/>
            </a:pP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الإمام مالك بن أنس</a:t>
            </a:r>
          </a:p>
          <a:p>
            <a:pPr rtl="1" eaLnBrk="1" hangingPunct="1">
              <a:buFont typeface="Arial" pitchFamily="34" charset="0"/>
              <a:buChar char="•"/>
            </a:pP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أصول مذهب الإمام مالك. </a:t>
            </a:r>
          </a:p>
          <a:p>
            <a:pPr rtl="1" eaLnBrk="1" hangingPunct="1">
              <a:buFont typeface="Arial" pitchFamily="34" charset="0"/>
              <a:buChar char="•"/>
            </a:pPr>
            <a:r>
              <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تلاميذ الإمام مالك .</a:t>
            </a:r>
            <a:endPar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r>
              <a:rPr lang="ar-SA" sz="5400" b="1" cap="all" dirty="0" smtClean="0">
                <a:ln w="0"/>
                <a:solidFill>
                  <a:schemeClr val="tx2"/>
                </a:solidFill>
                <a:effectLst>
                  <a:reflection blurRad="12700" stA="50000" endPos="50000" dist="5000" dir="5400000" sy="-100000" rotWithShape="0"/>
                </a:effectLst>
              </a:rPr>
              <a:t>الإمام مالك مذهبه وتلاميذه </a:t>
            </a:r>
            <a:endParaRPr lang="ar-SA" sz="5400" b="1" cap="all" dirty="0">
              <a:ln w="0"/>
              <a:solidFill>
                <a:schemeClr val="tx2"/>
              </a:solidFill>
              <a:effectLst>
                <a:reflection blurRad="12700" stA="50000" endPos="50000" dist="5000" dir="5400000" sy="-100000" rotWithShape="0"/>
              </a:effectLst>
            </a:endParaRPr>
          </a:p>
        </p:txBody>
      </p:sp>
      <p:sp>
        <p:nvSpPr>
          <p:cNvPr id="9219" name="Content Placeholder 2"/>
          <p:cNvSpPr>
            <a:spLocks noGrp="1"/>
          </p:cNvSpPr>
          <p:nvPr>
            <p:ph idx="4294967295"/>
          </p:nvPr>
        </p:nvSpPr>
        <p:spPr>
          <a:xfrm>
            <a:off x="228600" y="1295400"/>
            <a:ext cx="9144000" cy="4678363"/>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r>
              <a:rPr lang="ar-SA" b="1" dirty="0" smtClean="0">
                <a:solidFill>
                  <a:srgbClr val="C00000"/>
                </a:solidFill>
                <a:latin typeface="Simplified Arabic" pitchFamily="18" charset="-78"/>
                <a:cs typeface="Simplified Arabic" pitchFamily="18" charset="-78"/>
              </a:rPr>
              <a:t>اسمه :</a:t>
            </a:r>
            <a:r>
              <a:rPr lang="ar-SA" b="1" dirty="0" smtClean="0">
                <a:latin typeface="Simplified Arabic" pitchFamily="18" charset="-78"/>
                <a:cs typeface="Simplified Arabic" pitchFamily="18" charset="-78"/>
              </a:rPr>
              <a:t>مالك بن أنس بن مالك بن أبي عامر الأصبحي ( من قبائل اليمن ) ، جاء جده أبو عامر إلى المدينة بعد غزوة بدر وكان من أصحاب النبي </a:t>
            </a:r>
            <a:r>
              <a:rPr lang="ar-SY" b="1" dirty="0" smtClean="0">
                <a:solidFill>
                  <a:srgbClr val="FF0000"/>
                </a:solidFill>
              </a:rPr>
              <a:t>ﷺ</a:t>
            </a:r>
            <a:r>
              <a:rPr lang="ar-SA" b="1" dirty="0" smtClean="0">
                <a:solidFill>
                  <a:srgbClr val="FF0000"/>
                </a:solidFill>
              </a:rPr>
              <a:t> </a:t>
            </a:r>
            <a:r>
              <a:rPr lang="ar-SA" b="1" dirty="0" smtClean="0"/>
              <a:t>وشهد المغازي كلها عدا بدراً وارتبط ببني تميم بالمصاهرة .</a:t>
            </a:r>
            <a:endParaRPr lang="ar-SA" b="1" dirty="0" smtClean="0">
              <a:latin typeface="Simplified Arabic" pitchFamily="18" charset="-78"/>
              <a:cs typeface="Simplified Arabic" pitchFamily="18" charset="-78"/>
            </a:endParaRPr>
          </a:p>
          <a:p>
            <a:pPr rtl="1"/>
            <a:r>
              <a:rPr lang="ar-SA" b="1" dirty="0" smtClean="0">
                <a:solidFill>
                  <a:srgbClr val="C00000"/>
                </a:solidFill>
                <a:latin typeface="Simplified Arabic" pitchFamily="18" charset="-78"/>
                <a:cs typeface="Simplified Arabic" pitchFamily="18" charset="-78"/>
              </a:rPr>
              <a:t>طبقته : </a:t>
            </a:r>
            <a:r>
              <a:rPr lang="ar-SA" b="1" dirty="0" smtClean="0">
                <a:latin typeface="Simplified Arabic" pitchFamily="18" charset="-78"/>
                <a:cs typeface="Simplified Arabic" pitchFamily="18" charset="-78"/>
              </a:rPr>
              <a:t>هو من طبقة أتباع التابعين ولد سنة 93 هـ - وتوفي سنة 179 هـ . </a:t>
            </a:r>
          </a:p>
          <a:p>
            <a:pPr rtl="1"/>
            <a:r>
              <a:rPr lang="ar-SA" b="1" dirty="0" smtClean="0">
                <a:solidFill>
                  <a:srgbClr val="C00000"/>
                </a:solidFill>
                <a:latin typeface="Simplified Arabic" pitchFamily="18" charset="-78"/>
                <a:cs typeface="Simplified Arabic" pitchFamily="18" charset="-78"/>
              </a:rPr>
              <a:t>طلبه للعلم : </a:t>
            </a:r>
            <a:r>
              <a:rPr lang="ar-SA" b="1" dirty="0" smtClean="0">
                <a:latin typeface="Simplified Arabic" pitchFamily="18" charset="-78"/>
                <a:cs typeface="Simplified Arabic" pitchFamily="18" charset="-78"/>
              </a:rPr>
              <a:t>نشأ الإمام مالك في بيت علم في دار الهجرة ، فحفظ القرآن في صدر حياته ، ثم اتجه إلى حفظ الحديث وهو صغير فلازم علماء الحديث والفقه وأخذ عنهم .</a:t>
            </a:r>
            <a:endParaRPr lang="ar-SA" b="1" dirty="0" smtClean="0">
              <a:solidFill>
                <a:srgbClr val="C00000"/>
              </a:solidFill>
              <a:latin typeface="Simplified Arabic" pitchFamily="18" charset="-78"/>
              <a:cs typeface="Simplified Arabic" pitchFamily="18" charset="-78"/>
            </a:endParaRPr>
          </a:p>
          <a:p>
            <a:pPr rtl="1"/>
            <a:endParaRPr lang="ar-SA" sz="2800" b="1" dirty="0" smtClean="0">
              <a:latin typeface="Simplified Arabic" pitchFamily="18" charset="-78"/>
              <a:cs typeface="Simplified Arabic" pitchFamily="18" charset="-78"/>
            </a:endParaRPr>
          </a:p>
          <a:p>
            <a:pPr rtl="1"/>
            <a:endParaRPr lang="ar-SA" b="1" dirty="0" smtClean="0">
              <a:latin typeface="Simplified Arabic" pitchFamily="18" charset="-78"/>
              <a:cs typeface="Simplified Arabic" pitchFamily="18" charset="-78"/>
            </a:endParaRPr>
          </a:p>
          <a:p>
            <a:pPr rtl="1"/>
            <a:endParaRPr lang="en-US" b="1" dirty="0">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r>
              <a:rPr lang="ar-SA" sz="6000" b="1" cap="all" dirty="0" smtClean="0">
                <a:ln w="0"/>
                <a:solidFill>
                  <a:schemeClr val="tx2"/>
                </a:solidFill>
                <a:effectLst>
                  <a:reflection blurRad="12700" stA="50000" endPos="50000" dist="5000" dir="5400000" sy="-100000" rotWithShape="0"/>
                </a:effectLst>
              </a:rPr>
              <a:t>الإمام مالك مذهبه وتلاميذه </a:t>
            </a:r>
            <a:endParaRPr lang="ar-SA" sz="6000" b="1" cap="all" dirty="0">
              <a:ln w="0"/>
              <a:solidFill>
                <a:schemeClr val="tx2"/>
              </a:solidFill>
              <a:effectLst>
                <a:reflection blurRad="12700" stA="50000" endPos="50000" dist="5000" dir="5400000" sy="-100000" rotWithShape="0"/>
              </a:effectLst>
            </a:endParaRPr>
          </a:p>
        </p:txBody>
      </p:sp>
      <p:sp>
        <p:nvSpPr>
          <p:cNvPr id="9219" name="Content Placeholder 2"/>
          <p:cNvSpPr>
            <a:spLocks noGrp="1"/>
          </p:cNvSpPr>
          <p:nvPr>
            <p:ph idx="4294967295"/>
          </p:nvPr>
        </p:nvSpPr>
        <p:spPr>
          <a:xfrm>
            <a:off x="228600" y="1295400"/>
            <a:ext cx="9144000" cy="4678363"/>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justLow" rtl="1"/>
            <a:r>
              <a:rPr lang="ar-SA" b="1" cap="all" dirty="0" smtClean="0">
                <a:ln w="0"/>
                <a:effectLst>
                  <a:reflection blurRad="12700" stA="50000" endPos="50000" dist="5000" dir="5400000" sy="-100000" rotWithShape="0"/>
                </a:effectLst>
              </a:rPr>
              <a:t>يروي مالك قصة طلبه للحديث فيقول : كان لي أخ في سن ابن شهاب ، فألقى أبي علينا مسألةً فأصاب أخي وأخطأتُ ، فقال لي أبي : ألهتك الحمام عن طلب العلم ( </a:t>
            </a:r>
            <a:r>
              <a:rPr lang="ar-SA" b="1" cap="all" dirty="0" smtClean="0">
                <a:ln w="0"/>
                <a:solidFill>
                  <a:schemeClr val="tx2"/>
                </a:solidFill>
                <a:effectLst>
                  <a:reflection blurRad="12700" stA="50000" endPos="50000" dist="5000" dir="5400000" sy="-100000" rotWithShape="0"/>
                </a:effectLst>
              </a:rPr>
              <a:t>يعني اللعب بالحمام </a:t>
            </a:r>
            <a:r>
              <a:rPr lang="ar-SA" b="1" cap="all" dirty="0" smtClean="0">
                <a:ln w="0"/>
                <a:effectLst>
                  <a:reflection blurRad="12700" stA="50000" endPos="50000" dist="5000" dir="5400000" sy="-100000" rotWithShape="0"/>
                </a:effectLst>
              </a:rPr>
              <a:t>) ،  فغضبتُ وانقطعتُ إلى ابن هرمز سبع سنين ( </a:t>
            </a:r>
            <a:r>
              <a:rPr lang="ar-SA" b="1" cap="all" dirty="0" smtClean="0">
                <a:ln w="0"/>
                <a:solidFill>
                  <a:schemeClr val="tx2"/>
                </a:solidFill>
                <a:effectLst>
                  <a:reflection blurRad="12700" stA="50000" endPos="50000" dist="5000" dir="5400000" sy="-100000" rotWithShape="0"/>
                </a:effectLst>
              </a:rPr>
              <a:t>يعني عبد الرحمن بن هرمز</a:t>
            </a:r>
            <a:r>
              <a:rPr lang="ar-SA" b="1" cap="all" dirty="0" smtClean="0">
                <a:ln w="0"/>
                <a:effectLst>
                  <a:reflection blurRad="12700" stA="50000" endPos="50000" dist="5000" dir="5400000" sy="-100000" rotWithShape="0"/>
                </a:effectLst>
              </a:rPr>
              <a:t> ) ، لم أخلطه بغيره . أي : لم آخذ عن غيره في هذه الفتره . و ابن هرمز من علماء الحديث في المدينة . </a:t>
            </a:r>
            <a:endParaRPr lang="en-US" b="1" cap="all" dirty="0" smtClean="0">
              <a:ln w="0"/>
              <a:effectLst>
                <a:reflection blurRad="12700" stA="50000" endPos="50000" dist="5000" dir="5400000" sy="-100000" rotWithShape="0"/>
              </a:effectLst>
            </a:endParaRPr>
          </a:p>
          <a:p>
            <a:pPr rtl="1" eaLnBrk="1" hangingPunct="1">
              <a:buFont typeface="Arial" pitchFamily="34" charset="0"/>
              <a:buNone/>
            </a:pPr>
            <a:r>
              <a:rPr lang="en-US" b="1" cap="all" dirty="0" smtClean="0">
                <a:ln w="0"/>
                <a:effectLst>
                  <a:reflection blurRad="12700" stA="50000" endPos="50000" dist="5000" dir="5400000" sy="-100000" rotWithShape="0"/>
                </a:effectLst>
                <a:latin typeface="Simplified Arabic" pitchFamily="18" charset="-78"/>
                <a:cs typeface="Simplified Arabic" pitchFamily="18" charset="-78"/>
              </a:rPr>
              <a:t> </a:t>
            </a:r>
            <a:r>
              <a:rPr lang="ar-SA" b="1" cap="all" dirty="0" smtClean="0">
                <a:ln w="0"/>
                <a:solidFill>
                  <a:srgbClr val="C00000"/>
                </a:solidFill>
                <a:effectLst>
                  <a:reflection blurRad="12700" stA="50000" endPos="50000" dist="5000" dir="5400000" sy="-100000" rotWithShape="0"/>
                </a:effectLst>
                <a:latin typeface="Simplified Arabic" pitchFamily="18" charset="-78"/>
                <a:cs typeface="Simplified Arabic" pitchFamily="18" charset="-78"/>
              </a:rPr>
              <a:t>شيوخه :</a:t>
            </a:r>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أخذ الإمام مالك عن كبار علماء عصره من التابعين منهم :</a:t>
            </a:r>
          </a:p>
          <a:p>
            <a:pPr rtl="1" eaLnBrk="1" hangingPunct="1">
              <a:buFont typeface="Arial" pitchFamily="34" charset="0"/>
              <a:buNone/>
            </a:pPr>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  1 – عبدالرحمن بن هرمز       4 – محمد بن شهاب الزهري </a:t>
            </a:r>
          </a:p>
          <a:p>
            <a:pPr rtl="1" eaLnBrk="1" hangingPunct="1">
              <a:buFont typeface="Arial" pitchFamily="34" charset="0"/>
              <a:buNone/>
            </a:pPr>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  2 – نافع مولى ابن عمر        5 – يحيى بن سعيد الأنصاري </a:t>
            </a:r>
            <a:endParaRPr lang="en-US" b="1" cap="all" dirty="0" smtClean="0">
              <a:ln w="0"/>
              <a:effectLst>
                <a:reflection blurRad="12700" stA="50000" endPos="50000" dist="5000" dir="5400000" sy="-100000" rotWithShape="0"/>
              </a:effectLst>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1000170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38092" y="285728"/>
            <a:ext cx="9210708"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r>
              <a:rPr lang="ar-SA" sz="6000" b="1" cap="all" dirty="0" smtClean="0">
                <a:ln w="0"/>
                <a:solidFill>
                  <a:schemeClr val="tx2"/>
                </a:solidFill>
                <a:effectLst>
                  <a:reflection blurRad="12700" stA="50000" endPos="50000" dist="5000" dir="5400000" sy="-100000" rotWithShape="0"/>
                </a:effectLst>
              </a:rPr>
              <a:t>الإمام مالك مذهبه وتلاميذه </a:t>
            </a:r>
            <a:endParaRPr lang="ar-SA" sz="6000" b="1" cap="all" dirty="0">
              <a:ln w="0"/>
              <a:solidFill>
                <a:schemeClr val="tx2"/>
              </a:solidFill>
              <a:effectLst>
                <a:reflection blurRad="12700" stA="50000" endPos="50000" dist="5000" dir="5400000" sy="-100000" rotWithShape="0"/>
              </a:effectLst>
            </a:endParaRPr>
          </a:p>
        </p:txBody>
      </p:sp>
      <p:sp>
        <p:nvSpPr>
          <p:cNvPr id="9219" name="Content Placeholder 2"/>
          <p:cNvSpPr>
            <a:spLocks noGrp="1"/>
          </p:cNvSpPr>
          <p:nvPr>
            <p:ph idx="4294967295"/>
          </p:nvPr>
        </p:nvSpPr>
        <p:spPr>
          <a:xfrm>
            <a:off x="228600" y="1500174"/>
            <a:ext cx="9144000" cy="4786346"/>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just" rtl="1"/>
            <a:r>
              <a:rPr lang="ar-SA" b="1" dirty="0" smtClean="0">
                <a:latin typeface="Simplified Arabic" pitchFamily="18" charset="-78"/>
                <a:cs typeface="Simplified Arabic" pitchFamily="18" charset="-78"/>
              </a:rPr>
              <a:t>فلما اكتملت دراسة الإمام للحديث والفقه اتخذ مجلساً في المسجد النبوي للتدريس والإفتاء ، وكان مقصد طلاب العلم وموضع ثقتهم ، وقيل كان عمره وقتئذٍ سبع عشرة سنة .</a:t>
            </a:r>
          </a:p>
          <a:p>
            <a:pPr algn="just" rtl="1"/>
            <a:r>
              <a:rPr lang="ar-SA" sz="3600" b="1" dirty="0" smtClean="0">
                <a:solidFill>
                  <a:srgbClr val="C00000"/>
                </a:solidFill>
                <a:latin typeface="Simplified Arabic" pitchFamily="18" charset="-78"/>
                <a:cs typeface="Simplified Arabic" pitchFamily="18" charset="-78"/>
              </a:rPr>
              <a:t>صفاته وثناء العلماء عليه : </a:t>
            </a:r>
            <a:r>
              <a:rPr lang="ar-SA" sz="3600" b="1" dirty="0" smtClean="0">
                <a:solidFill>
                  <a:schemeClr val="tx1">
                    <a:lumMod val="95000"/>
                    <a:lumOff val="5000"/>
                  </a:schemeClr>
                </a:solidFill>
                <a:latin typeface="Simplified Arabic" pitchFamily="18" charset="-78"/>
                <a:cs typeface="Simplified Arabic" pitchFamily="18" charset="-78"/>
              </a:rPr>
              <a:t>كان عالماً فقيهاً محدثاً ، قوي الحافظة ( </a:t>
            </a:r>
            <a:r>
              <a:rPr lang="ar-SA" sz="3600" b="1" dirty="0" smtClean="0">
                <a:solidFill>
                  <a:schemeClr val="tx2"/>
                </a:solidFill>
                <a:latin typeface="Simplified Arabic" pitchFamily="18" charset="-78"/>
                <a:cs typeface="Simplified Arabic" pitchFamily="18" charset="-78"/>
              </a:rPr>
              <a:t>حفظ نيفاً وأربعين حديثاً سمعها من ابن شهاب الزهري مرة واحدة ، لم </a:t>
            </a:r>
            <a:r>
              <a:rPr lang="ar-SA" sz="3600" b="1" smtClean="0">
                <a:solidFill>
                  <a:schemeClr val="tx2"/>
                </a:solidFill>
                <a:latin typeface="Simplified Arabic" pitchFamily="18" charset="-78"/>
                <a:cs typeface="Simplified Arabic" pitchFamily="18" charset="-78"/>
              </a:rPr>
              <a:t>يكن يحفظها </a:t>
            </a:r>
            <a:r>
              <a:rPr lang="ar-SA" sz="3600" b="1" dirty="0" smtClean="0">
                <a:solidFill>
                  <a:schemeClr val="tx2"/>
                </a:solidFill>
                <a:latin typeface="Simplified Arabic" pitchFamily="18" charset="-78"/>
                <a:cs typeface="Simplified Arabic" pitchFamily="18" charset="-78"/>
              </a:rPr>
              <a:t>غيره في عصره </a:t>
            </a:r>
            <a:r>
              <a:rPr lang="ar-SA" sz="3600" b="1" dirty="0" smtClean="0">
                <a:solidFill>
                  <a:schemeClr val="tx1">
                    <a:lumMod val="95000"/>
                    <a:lumOff val="5000"/>
                  </a:schemeClr>
                </a:solidFill>
                <a:latin typeface="Simplified Arabic" pitchFamily="18" charset="-78"/>
                <a:cs typeface="Simplified Arabic" pitchFamily="18" charset="-78"/>
              </a:rPr>
              <a:t>)،وكان مالك يتصف بالوقار و السكينة والابتعاد عن لغو الكلام ، وكان لايضحك إلا تبسماً ويرى ذلك من آداب العالم. وكان ثقة موثوق الرواية وأسانيده من أصح الأسانيد .</a:t>
            </a:r>
            <a:endParaRPr lang="ar-SY" sz="3600" b="1" dirty="0">
              <a:solidFill>
                <a:srgbClr val="C00000"/>
              </a:solidFill>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1000170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r>
              <a:rPr lang="ar-SA" sz="5400" b="1" cap="all" dirty="0" smtClean="0">
                <a:ln w="0"/>
                <a:solidFill>
                  <a:schemeClr val="tx2"/>
                </a:solidFill>
                <a:effectLst>
                  <a:reflection blurRad="12700" stA="50000" endPos="50000" dist="5000" dir="5400000" sy="-100000" rotWithShape="0"/>
                </a:effectLst>
              </a:rPr>
              <a:t>الإمام مالك مذهبه وتلاميذه </a:t>
            </a:r>
            <a:endParaRPr lang="ar-SA" sz="5400" b="1" cap="all" dirty="0">
              <a:ln w="0"/>
              <a:solidFill>
                <a:schemeClr val="tx2"/>
              </a:solidFill>
              <a:effectLst>
                <a:reflection blurRad="12700" stA="50000" endPos="50000" dist="5000" dir="5400000" sy="-100000" rotWithShape="0"/>
              </a:effectLst>
            </a:endParaRPr>
          </a:p>
        </p:txBody>
      </p:sp>
      <p:sp>
        <p:nvSpPr>
          <p:cNvPr id="9219" name="Content Placeholder 2"/>
          <p:cNvSpPr>
            <a:spLocks noGrp="1"/>
          </p:cNvSpPr>
          <p:nvPr>
            <p:ph idx="4294967295"/>
          </p:nvPr>
        </p:nvSpPr>
        <p:spPr>
          <a:xfrm>
            <a:off x="228600" y="1428736"/>
            <a:ext cx="9144000" cy="5429264"/>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eaLnBrk="1" hangingPunct="1"/>
            <a:r>
              <a:rPr lang="ar-SA" sz="3600" b="1" spc="50" dirty="0" smtClean="0">
                <a:ln w="11430"/>
                <a:solidFill>
                  <a:schemeClr val="accent1"/>
                </a:solidFill>
                <a:effectLst>
                  <a:outerShdw blurRad="76200" dist="50800" dir="5400000" algn="tl" rotWithShape="0">
                    <a:srgbClr val="000000">
                      <a:alpha val="65000"/>
                    </a:srgbClr>
                  </a:outerShdw>
                </a:effectLst>
              </a:rPr>
              <a:t>من أسانيده : </a:t>
            </a:r>
          </a:p>
          <a:p>
            <a:pPr rtl="1" eaLnBrk="1" hangingPunct="1">
              <a:buNone/>
            </a:pPr>
            <a:r>
              <a:rPr lang="ar-SA" sz="3600" b="1" spc="50" dirty="0" smtClean="0">
                <a:ln w="11430"/>
                <a:solidFill>
                  <a:schemeClr val="accent1"/>
                </a:solidFill>
                <a:effectLst>
                  <a:outerShdw blurRad="76200" dist="50800" dir="5400000" algn="tl" rotWithShape="0">
                    <a:srgbClr val="000000">
                      <a:alpha val="65000"/>
                    </a:srgbClr>
                  </a:outerShdw>
                </a:effectLst>
              </a:rPr>
              <a:t>  </a:t>
            </a:r>
            <a:r>
              <a:rPr lang="ar-SA" b="1" spc="50" dirty="0" smtClean="0">
                <a:ln w="11430"/>
                <a:effectLst>
                  <a:outerShdw blurRad="76200" dist="50800" dir="5400000" algn="tl" rotWithShape="0">
                    <a:srgbClr val="000000">
                      <a:alpha val="65000"/>
                    </a:srgbClr>
                  </a:outerShdw>
                </a:effectLst>
              </a:rPr>
              <a:t>1 – رواية مالك عن نافع عن ابن عمر ( </a:t>
            </a:r>
            <a:r>
              <a:rPr lang="ar-SA" sz="2800" b="1" spc="50" dirty="0" smtClean="0">
                <a:ln w="11430"/>
                <a:solidFill>
                  <a:srgbClr val="FF0000"/>
                </a:solidFill>
                <a:effectLst>
                  <a:outerShdw blurRad="76200" dist="50800" dir="5400000" algn="tl" rotWithShape="0">
                    <a:srgbClr val="000000">
                      <a:alpha val="65000"/>
                    </a:srgbClr>
                  </a:outerShdw>
                </a:effectLst>
              </a:rPr>
              <a:t>ويسمى سلسلة الذهب </a:t>
            </a:r>
            <a:r>
              <a:rPr lang="ar-SA" b="1" spc="50" dirty="0" smtClean="0">
                <a:ln w="11430"/>
                <a:effectLst>
                  <a:outerShdw blurRad="76200" dist="50800" dir="5400000" algn="tl" rotWithShape="0">
                    <a:srgbClr val="000000">
                      <a:alpha val="65000"/>
                    </a:srgbClr>
                  </a:outerShdw>
                </a:effectLst>
              </a:rPr>
              <a:t>)</a:t>
            </a:r>
            <a:r>
              <a:rPr lang="ar-SA" sz="3600" b="1" spc="50" dirty="0" smtClean="0">
                <a:ln w="11430"/>
                <a:solidFill>
                  <a:schemeClr val="accent1"/>
                </a:solidFill>
                <a:effectLst>
                  <a:outerShdw blurRad="76200" dist="50800" dir="5400000" algn="tl" rotWithShape="0">
                    <a:srgbClr val="000000">
                      <a:alpha val="65000"/>
                    </a:srgbClr>
                  </a:outerShdw>
                </a:effectLst>
              </a:rPr>
              <a:t> </a:t>
            </a:r>
          </a:p>
          <a:p>
            <a:pPr rtl="1" eaLnBrk="1" hangingPunct="1">
              <a:buNone/>
            </a:pPr>
            <a:r>
              <a:rPr lang="ar-SA" sz="3600" b="1" spc="50" dirty="0" smtClean="0">
                <a:ln w="11430"/>
                <a:solidFill>
                  <a:schemeClr val="accent1"/>
                </a:solidFill>
                <a:effectLst>
                  <a:outerShdw blurRad="76200" dist="50800" dir="5400000" algn="tl" rotWithShape="0">
                    <a:srgbClr val="000000">
                      <a:alpha val="65000"/>
                    </a:srgbClr>
                  </a:outerShdw>
                </a:effectLst>
              </a:rPr>
              <a:t>  </a:t>
            </a:r>
            <a:r>
              <a:rPr lang="ar-SA" b="1" spc="50" dirty="0" smtClean="0">
                <a:ln w="11430"/>
                <a:effectLst>
                  <a:outerShdw blurRad="76200" dist="50800" dir="5400000" algn="tl" rotWithShape="0">
                    <a:srgbClr val="000000">
                      <a:alpha val="65000"/>
                    </a:srgbClr>
                  </a:outerShdw>
                </a:effectLst>
              </a:rPr>
              <a:t>2 – رواية مالك عن الزهري عن سالم عن ابن عمر . </a:t>
            </a:r>
          </a:p>
          <a:p>
            <a:pPr rtl="1" eaLnBrk="1" hangingPunct="1">
              <a:buNone/>
            </a:pPr>
            <a:r>
              <a:rPr lang="ar-SA" sz="2800" b="1" spc="50" dirty="0" smtClean="0">
                <a:ln w="11430"/>
                <a:effectLst>
                  <a:outerShdw blurRad="76200" dist="50800" dir="5400000" algn="tl" rotWithShape="0">
                    <a:srgbClr val="000000">
                      <a:alpha val="65000"/>
                    </a:srgbClr>
                  </a:outerShdw>
                </a:effectLst>
              </a:rPr>
              <a:t>  3 – رواية مالك عن أبي الزناد عن الأعرج عن أبي هريرة . </a:t>
            </a:r>
          </a:p>
          <a:p>
            <a:pPr rtl="1" eaLnBrk="1" hangingPunct="1">
              <a:buNone/>
            </a:pPr>
            <a:r>
              <a:rPr lang="ar-SA" sz="2800" b="1" spc="50" dirty="0" smtClean="0">
                <a:ln w="11430"/>
                <a:effectLst>
                  <a:outerShdw blurRad="76200" dist="50800" dir="5400000" algn="tl" rotWithShape="0">
                    <a:srgbClr val="000000">
                      <a:alpha val="65000"/>
                    </a:srgbClr>
                  </a:outerShdw>
                </a:effectLst>
              </a:rPr>
              <a:t>  </a:t>
            </a:r>
            <a:r>
              <a:rPr lang="ar-SA" sz="2400" b="1" spc="50" dirty="0" smtClean="0">
                <a:ln w="11430"/>
                <a:effectLst>
                  <a:outerShdw blurRad="76200" dist="50800" dir="5400000" algn="tl" rotWithShape="0">
                    <a:srgbClr val="000000">
                      <a:alpha val="65000"/>
                    </a:srgbClr>
                  </a:outerShdw>
                </a:effectLst>
              </a:rPr>
              <a:t>قال عبد الرحمن بن مهدي : أئمة الحديث الذين يقتدى بهم أربعة : سفيان الثوري بالكوفة، و مالك بالحجاز ، والأوزاعي بالشام ، وحماد بن زيدبالبصرة ، وفضل مالكاً على سفيان و الأوزاعي لأنه جمع بين إمامتين ،الأولى في الحديث و الثانية في السنة ( فقه السنة ) ، وذكر بعض العلماء أن النبي </a:t>
            </a:r>
            <a:r>
              <a:rPr lang="ar-SY" sz="2400" b="1" dirty="0" smtClean="0">
                <a:solidFill>
                  <a:srgbClr val="FF0000"/>
                </a:solidFill>
              </a:rPr>
              <a:t>ﷺ</a:t>
            </a:r>
            <a:r>
              <a:rPr lang="ar-SA" sz="2400" b="1" dirty="0" smtClean="0">
                <a:solidFill>
                  <a:srgbClr val="FF0000"/>
                </a:solidFill>
              </a:rPr>
              <a:t> </a:t>
            </a:r>
            <a:r>
              <a:rPr lang="ar-SA" sz="2400" b="1" dirty="0" smtClean="0"/>
              <a:t>بشر </a:t>
            </a:r>
            <a:r>
              <a:rPr lang="ar-SA" sz="2800" b="1" dirty="0" smtClean="0"/>
              <a:t>بالإمام مالك في الحديث الذي رواه الترمذي ( </a:t>
            </a:r>
            <a:r>
              <a:rPr lang="ar-SA" sz="2800" b="1" dirty="0" smtClean="0">
                <a:solidFill>
                  <a:srgbClr val="FF0000"/>
                </a:solidFill>
              </a:rPr>
              <a:t>يوشك أن يضرب الناس أكباد الإبل فلايجدون       عالماً أعلم من عالم المدينة</a:t>
            </a:r>
            <a:r>
              <a:rPr lang="ar-SA" sz="2800" b="1" dirty="0" smtClean="0"/>
              <a:t> ) </a:t>
            </a:r>
            <a:endParaRPr lang="ar-SA" sz="2800" b="1" spc="50" dirty="0" smtClean="0">
              <a:ln w="11430"/>
              <a:effectLst>
                <a:outerShdw blurRad="76200" dist="50800" dir="5400000" algn="tl" rotWithShape="0">
                  <a:srgbClr val="000000">
                    <a:alpha val="65000"/>
                  </a:srgbClr>
                </a:outerShdw>
              </a:effectLst>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15670766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r>
              <a:rPr lang="ar-SA" sz="5400" b="1" cap="all" dirty="0" smtClean="0">
                <a:ln w="0"/>
                <a:solidFill>
                  <a:schemeClr val="tx2"/>
                </a:solidFill>
                <a:effectLst>
                  <a:reflection blurRad="12700" stA="50000" endPos="50000" dist="5000" dir="5400000" sy="-100000" rotWithShape="0"/>
                </a:effectLst>
              </a:rPr>
              <a:t>الإمام مالك مذهبه وتلاميذه </a:t>
            </a:r>
            <a:endParaRPr lang="ar-SA" sz="5400" b="1" cap="all" dirty="0">
              <a:ln w="0"/>
              <a:solidFill>
                <a:schemeClr val="tx2"/>
              </a:solidFill>
              <a:effectLst>
                <a:reflection blurRad="12700" stA="50000" endPos="50000" dist="5000" dir="5400000" sy="-100000" rotWithShape="0"/>
              </a:effectLst>
            </a:endParaRPr>
          </a:p>
        </p:txBody>
      </p:sp>
      <p:sp>
        <p:nvSpPr>
          <p:cNvPr id="9219" name="Content Placeholder 2"/>
          <p:cNvSpPr>
            <a:spLocks noGrp="1"/>
          </p:cNvSpPr>
          <p:nvPr>
            <p:ph idx="4294967295"/>
          </p:nvPr>
        </p:nvSpPr>
        <p:spPr>
          <a:xfrm>
            <a:off x="228600" y="1428736"/>
            <a:ext cx="9296432" cy="5429264"/>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r>
              <a:rPr lang="ar-SA" sz="4400" b="1" dirty="0" smtClean="0">
                <a:solidFill>
                  <a:srgbClr val="C00000"/>
                </a:solidFill>
              </a:rPr>
              <a:t>أصول مذهب الإمام مالك :</a:t>
            </a:r>
          </a:p>
          <a:p>
            <a:pPr rtl="1"/>
            <a:r>
              <a:rPr lang="ar-SA" sz="3600" b="1" dirty="0" smtClean="0"/>
              <a:t>1 – القرآن الكريم : </a:t>
            </a:r>
            <a:r>
              <a:rPr lang="ar-SA" sz="3600" b="1" dirty="0" smtClean="0">
                <a:solidFill>
                  <a:schemeClr val="tx2"/>
                </a:solidFill>
              </a:rPr>
              <a:t>فهو المصدر الأول من مصادر التشريع </a:t>
            </a:r>
            <a:endParaRPr lang="ar-SA" sz="3600" b="1" dirty="0" smtClean="0"/>
          </a:p>
          <a:p>
            <a:pPr rtl="1"/>
            <a:r>
              <a:rPr lang="ar-SA" sz="3600" b="1" dirty="0" smtClean="0"/>
              <a:t>2 – السنة النبوية المطهرة :</a:t>
            </a:r>
            <a:r>
              <a:rPr lang="ar-SA" b="1" dirty="0" smtClean="0">
                <a:solidFill>
                  <a:schemeClr val="tx2"/>
                </a:solidFill>
              </a:rPr>
              <a:t>و هي المصدر الثاني من مصادر التشريع ، والإمام مالك من أئمة الحديث وهو يشدد في قبول الرواية لكنه يقبل الحديث المرسل ما دام رجال سنده ثقات ، وفي موطئه كثير من المراسيل . ( والمرسل هو الحديث الذي رواه التابعي عن النبي </a:t>
            </a:r>
            <a:r>
              <a:rPr lang="ar-SY" sz="3600" b="1" dirty="0" smtClean="0">
                <a:solidFill>
                  <a:srgbClr val="FF0000"/>
                </a:solidFill>
              </a:rPr>
              <a:t>ﷺ</a:t>
            </a:r>
            <a:r>
              <a:rPr lang="ar-SA" sz="3600" b="1" dirty="0" smtClean="0">
                <a:solidFill>
                  <a:srgbClr val="FF0000"/>
                </a:solidFill>
              </a:rPr>
              <a:t> </a:t>
            </a:r>
            <a:r>
              <a:rPr lang="ar-SA" b="1" dirty="0" smtClean="0">
                <a:solidFill>
                  <a:schemeClr val="tx2"/>
                </a:solidFill>
              </a:rPr>
              <a:t>دون أن يذكر اسم الصحابي الذي روى عنه ) . والإمام مالك يقدم خبر الواحد على القياس في المشهور عنه .</a:t>
            </a:r>
            <a:endParaRPr lang="ar-SY" sz="3600" b="1" dirty="0">
              <a:solidFill>
                <a:schemeClr val="tx2"/>
              </a:solidFill>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15670766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r>
              <a:rPr lang="ar-SA" sz="6000" b="1" cap="all" dirty="0" smtClean="0">
                <a:ln w="0"/>
                <a:solidFill>
                  <a:schemeClr val="tx2"/>
                </a:solidFill>
                <a:effectLst>
                  <a:reflection blurRad="12700" stA="50000" endPos="50000" dist="5000" dir="5400000" sy="-100000" rotWithShape="0"/>
                </a:effectLst>
              </a:rPr>
              <a:t>الإمام مالك مذهبه وتلاميذه </a:t>
            </a:r>
            <a:endParaRPr lang="ar-SA" sz="6000" b="1" cap="all" dirty="0">
              <a:ln w="0"/>
              <a:solidFill>
                <a:schemeClr val="tx2"/>
              </a:solidFill>
              <a:effectLst>
                <a:reflection blurRad="12700" stA="50000" endPos="50000" dist="5000" dir="5400000" sy="-100000" rotWithShape="0"/>
              </a:effectLst>
            </a:endParaRPr>
          </a:p>
        </p:txBody>
      </p:sp>
      <p:sp>
        <p:nvSpPr>
          <p:cNvPr id="9219" name="Content Placeholder 2"/>
          <p:cNvSpPr>
            <a:spLocks noGrp="1"/>
          </p:cNvSpPr>
          <p:nvPr>
            <p:ph idx="4294967295"/>
          </p:nvPr>
        </p:nvSpPr>
        <p:spPr>
          <a:xfrm>
            <a:off x="228600" y="1196752"/>
            <a:ext cx="9144000" cy="5472608"/>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justLow" rtl="1"/>
            <a:endParaRPr lang="ar-SY"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pPr rtl="1" eaLnBrk="1" hangingPunct="1"/>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3 – عمل أهل المدينة ( </a:t>
            </a:r>
            <a:r>
              <a:rPr lang="ar-SA" sz="3600"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أو إجماع أهل المدينة </a:t>
            </a:r>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 :</a:t>
            </a:r>
          </a:p>
          <a:p>
            <a:pPr rtl="1" eaLnBrk="1" hangingPunct="1"/>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 </a:t>
            </a:r>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يرى الإمام مالك أن المدينة المنورة دار الهجرة ، وأهلها أعرف الناس بالوحي والتنزيل ، والناس تبعٌ لهم ، فإذا أجمعوا على أمرٍ كان إجماعهم حجة قطعية يجب العمل بها و هي تقدم عل خبر الآحاد ، و تقدم على القياس . وهذا قول أنفرد به مالك عن سائر الأئمة . </a:t>
            </a:r>
          </a:p>
          <a:p>
            <a:pPr rtl="1" eaLnBrk="1" hangingPunct="1"/>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 </a:t>
            </a:r>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قول الصحابي : </a:t>
            </a:r>
            <a:r>
              <a:rPr lang="ar-SA" sz="2800" b="1" cap="all" dirty="0" smtClean="0">
                <a:ln w="0"/>
                <a:effectLst>
                  <a:reflection blurRad="12700" stA="50000" endPos="50000" dist="5000" dir="5400000" sy="-100000" rotWithShape="0"/>
                </a:effectLst>
                <a:latin typeface="Simplified Arabic" pitchFamily="18" charset="-78"/>
                <a:cs typeface="Simplified Arabic" pitchFamily="18" charset="-78"/>
              </a:rPr>
              <a:t>وهو من مصادر التشريع فيما لم يرد فيه حديث ، فقول الصحابي حجة عند مالك ما لم يعلم له مخالفاً من الصحابة  ، لكنه يقدم عليه عمل أهل المدينة ولذلك أمثلة : </a:t>
            </a:r>
            <a:endParaRPr lang="en-US" sz="3600" b="1" cap="all" dirty="0" smtClean="0">
              <a:ln w="0"/>
              <a:effectLst>
                <a:reflection blurRad="12700" stA="50000" endPos="50000" dist="5000" dir="5400000" sy="-100000" rotWithShape="0"/>
              </a:effectLst>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41361155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r>
              <a:rPr lang="ar-SA" sz="6000" b="1" cap="all" dirty="0" smtClean="0">
                <a:ln w="0"/>
                <a:solidFill>
                  <a:schemeClr val="tx2"/>
                </a:solidFill>
                <a:effectLst>
                  <a:reflection blurRad="12700" stA="50000" endPos="50000" dist="5000" dir="5400000" sy="-100000" rotWithShape="0"/>
                </a:effectLst>
              </a:rPr>
              <a:t>الإمام مالك مذهبه وتلاميذه </a:t>
            </a:r>
            <a:endParaRPr lang="ar-SA" sz="6000" b="1" cap="all" dirty="0">
              <a:ln w="0"/>
              <a:solidFill>
                <a:schemeClr val="tx2"/>
              </a:solidFill>
              <a:effectLst>
                <a:reflection blurRad="12700" stA="50000" endPos="50000" dist="5000" dir="5400000" sy="-100000" rotWithShape="0"/>
              </a:effectLst>
            </a:endParaRPr>
          </a:p>
        </p:txBody>
      </p:sp>
      <p:sp>
        <p:nvSpPr>
          <p:cNvPr id="9219" name="Content Placeholder 2"/>
          <p:cNvSpPr>
            <a:spLocks noGrp="1"/>
          </p:cNvSpPr>
          <p:nvPr>
            <p:ph idx="4294967295"/>
          </p:nvPr>
        </p:nvSpPr>
        <p:spPr>
          <a:xfrm>
            <a:off x="272480" y="1268760"/>
            <a:ext cx="9296432" cy="4752528"/>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endParaRPr lang="ar-SA" b="1" cap="all" dirty="0" smtClean="0">
              <a:ln w="0"/>
              <a:solidFill>
                <a:schemeClr val="accent1"/>
              </a:solidFill>
              <a:effectLst>
                <a:reflection blurRad="12700" stA="50000" endPos="50000" dist="5000" dir="5400000" sy="-100000" rotWithShape="0"/>
              </a:effectLst>
              <a:latin typeface="Arial" pitchFamily="34" charset="0"/>
              <a:cs typeface="Arial" pitchFamily="34" charset="0"/>
            </a:endParaRPr>
          </a:p>
          <a:p>
            <a:pPr algn="just" rtl="1"/>
            <a:r>
              <a:rPr lang="ar-SA" b="1" cap="all" dirty="0" smtClean="0">
                <a:ln w="0"/>
                <a:effectLst>
                  <a:reflection blurRad="12700" stA="50000" endPos="50000" dist="5000" dir="5400000" sy="-100000" rotWithShape="0"/>
                </a:effectLst>
              </a:rPr>
              <a:t>من أمثلة تقديم </a:t>
            </a:r>
            <a:r>
              <a:rPr lang="ar-SA" b="1" cap="all" smtClean="0">
                <a:ln w="0"/>
                <a:effectLst>
                  <a:reflection blurRad="12700" stA="50000" endPos="50000" dist="5000" dir="5400000" sy="-100000" rotWithShape="0"/>
                </a:effectLst>
              </a:rPr>
              <a:t>عمل أهل </a:t>
            </a:r>
            <a:r>
              <a:rPr lang="ar-SA" b="1" cap="all" dirty="0" smtClean="0">
                <a:ln w="0"/>
                <a:effectLst>
                  <a:reflection blurRad="12700" stA="50000" endPos="50000" dist="5000" dir="5400000" sy="-100000" rotWithShape="0"/>
                </a:effectLst>
              </a:rPr>
              <a:t>المدينة على مذهب الصحابي : قوله ليس العمل على أن ينزل الإمام – </a:t>
            </a:r>
            <a:r>
              <a:rPr lang="ar-SA" b="1" cap="all" dirty="0" smtClean="0">
                <a:ln w="0"/>
                <a:solidFill>
                  <a:schemeClr val="tx2"/>
                </a:solidFill>
                <a:effectLst>
                  <a:reflection blurRad="12700" stA="50000" endPos="50000" dist="5000" dir="5400000" sy="-100000" rotWithShape="0"/>
                </a:effectLst>
              </a:rPr>
              <a:t>يعني وهو يخطب خطبة الجمعة </a:t>
            </a:r>
            <a:r>
              <a:rPr lang="ar-SA" b="1" cap="all" dirty="0" smtClean="0">
                <a:ln w="0"/>
                <a:effectLst>
                  <a:reflection blurRad="12700" stA="50000" endPos="50000" dist="5000" dir="5400000" sy="-100000" rotWithShape="0"/>
                </a:effectLst>
              </a:rPr>
              <a:t>–إذا قرأ السجدة من على المنبر فيسجد – </a:t>
            </a:r>
            <a:r>
              <a:rPr lang="ar-SA" b="1" cap="all" dirty="0" smtClean="0">
                <a:ln w="0"/>
                <a:solidFill>
                  <a:schemeClr val="tx2"/>
                </a:solidFill>
                <a:effectLst>
                  <a:reflection blurRad="12700" stA="50000" endPos="50000" dist="5000" dir="5400000" sy="-100000" rotWithShape="0"/>
                </a:effectLst>
              </a:rPr>
              <a:t>يعني سجدة التلاوة </a:t>
            </a:r>
            <a:r>
              <a:rPr lang="ar-SA" b="1" cap="all" dirty="0" smtClean="0">
                <a:ln w="0"/>
                <a:effectLst>
                  <a:reflection blurRad="12700" stA="50000" endPos="50000" dist="5000" dir="5400000" sy="-100000" rotWithShape="0"/>
                </a:effectLst>
              </a:rPr>
              <a:t>- . وخالف في ذلك فعل عمر – رضي الله عنه - .</a:t>
            </a:r>
          </a:p>
          <a:p>
            <a:pPr algn="just" rtl="1"/>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3 – القياس :فهو حجة عند مالك فيما لم يرد فيه نصٌ أو إجماعٌ لأهل المدينة أو قولٌ لصحابي , ومثاله قوله بأن الحائض إذا طهرت و لم تجد الماء فإنها تتيمم قياساً على </a:t>
            </a:r>
          </a:p>
          <a:p>
            <a:pPr algn="just" rtl="1"/>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   الجُنُب . </a:t>
            </a:r>
            <a:endParaRPr lang="en-US" sz="3600" b="1" cap="all" dirty="0" smtClean="0">
              <a:ln w="0"/>
              <a:effectLst>
                <a:reflection blurRad="12700" stA="50000" endPos="50000" dist="5000" dir="5400000" sy="-100000" rotWithShape="0"/>
              </a:effectLst>
              <a:latin typeface="Simplified Arabic" pitchFamily="18" charset="-78"/>
              <a:cs typeface="Simplified Arabic" pitchFamily="18" charset="-78"/>
            </a:endParaRPr>
          </a:p>
          <a:p>
            <a:pPr algn="just" rtl="1"/>
            <a:endParaRPr lang="ar-SA" b="1" cap="all" dirty="0" smtClean="0">
              <a:ln w="0"/>
              <a:effectLst>
                <a:reflection blurRad="12700" stA="50000" endPos="50000" dist="5000" dir="5400000" sy="-100000" rotWithShape="0"/>
              </a:effectLst>
            </a:endParaRPr>
          </a:p>
          <a:p>
            <a:pPr rtl="1"/>
            <a:endParaRPr lang="en-US" sz="2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Simplified Arabic" pitchFamily="18" charset="-78"/>
              <a:cs typeface="Simplified Arabic" pitchFamily="18" charset="-78"/>
            </a:endParaRPr>
          </a:p>
          <a:p>
            <a:pPr eaLnBrk="1" hangingPunct="1">
              <a:buFont typeface="Arial" pitchFamily="34" charset="0"/>
              <a:buNone/>
            </a:pPr>
            <a:endPar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24557433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r>
              <a:rPr lang="ar-SA" sz="6000" b="1" cap="all" dirty="0" smtClean="0">
                <a:ln w="0"/>
                <a:solidFill>
                  <a:schemeClr val="tx2"/>
                </a:solidFill>
                <a:effectLst>
                  <a:reflection blurRad="12700" stA="50000" endPos="50000" dist="5000" dir="5400000" sy="-100000" rotWithShape="0"/>
                </a:effectLst>
              </a:rPr>
              <a:t>الإمام مالك مذهبه وتلاميذه </a:t>
            </a:r>
            <a:endParaRPr lang="ar-SA" sz="6000" b="1" cap="all" dirty="0">
              <a:ln w="0"/>
              <a:solidFill>
                <a:schemeClr val="tx2"/>
              </a:solidFill>
              <a:effectLst>
                <a:reflection blurRad="12700" stA="50000" endPos="50000" dist="5000" dir="5400000" sy="-100000" rotWithShape="0"/>
              </a:effectLst>
            </a:endParaRPr>
          </a:p>
        </p:txBody>
      </p:sp>
      <p:sp>
        <p:nvSpPr>
          <p:cNvPr id="9219" name="Content Placeholder 2"/>
          <p:cNvSpPr>
            <a:spLocks noGrp="1"/>
          </p:cNvSpPr>
          <p:nvPr>
            <p:ph idx="4294967295"/>
          </p:nvPr>
        </p:nvSpPr>
        <p:spPr>
          <a:xfrm>
            <a:off x="228600" y="1571612"/>
            <a:ext cx="9439308" cy="5817828"/>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eaLnBrk="1" hangingPunct="1"/>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6 – المصالح المرسلة : </a:t>
            </a:r>
            <a:endParaRPr lang="ar-SA" b="1" cap="all" dirty="0" smtClean="0">
              <a:ln w="0"/>
              <a:effectLst>
                <a:reflection blurRad="12700" stA="50000" endPos="50000" dist="5000" dir="5400000" sy="-100000" rotWithShape="0"/>
              </a:effectLst>
              <a:latin typeface="Simplified Arabic" pitchFamily="18" charset="-78"/>
              <a:cs typeface="Simplified Arabic" pitchFamily="18" charset="-78"/>
            </a:endParaRPr>
          </a:p>
          <a:p>
            <a:pPr rtl="1" eaLnBrk="1" hangingPunct="1"/>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وهي المصالح التي لم يشهد لها دليلٌ شرعيٌّ خاص بالاعتبار أو الإلغاء . ولذلك سميت مرسلة لأنها مرسلة عن الدليل ولكنها من جنس المصالح المعتبرة في الشرع ، ( </a:t>
            </a:r>
            <a:r>
              <a:rPr lang="ar-SA" sz="3600" b="1" cap="all" dirty="0" smtClean="0">
                <a:ln w="0"/>
                <a:solidFill>
                  <a:srgbClr val="FF0000"/>
                </a:solidFill>
                <a:effectLst>
                  <a:reflection blurRad="12700" stA="50000" endPos="50000" dist="5000" dir="5400000" sy="-100000" rotWithShape="0"/>
                </a:effectLst>
                <a:latin typeface="Simplified Arabic" pitchFamily="18" charset="-78"/>
                <a:cs typeface="Simplified Arabic" pitchFamily="18" charset="-78"/>
              </a:rPr>
              <a:t>والمصلحة تتحقق إما بجلب منفعة أو دفع مفسدة أو مضرة </a:t>
            </a:r>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 وهي في الشريعة على ثلاثة مستويات :أ – المصالح الضرورية  : وهي ما لا يمكن أن تقوم الحياة بدونها وهي خمس : حفظ الدين و النفس و النسل والعقل والمال . </a:t>
            </a:r>
            <a:endParaRPr lang="en-US" sz="3600" b="1" cap="all" dirty="0" smtClean="0">
              <a:ln w="0"/>
              <a:effectLst>
                <a:reflection blurRad="12700" stA="50000" endPos="50000" dist="5000" dir="5400000" sy="-100000" rotWithShape="0"/>
              </a:effectLst>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2455743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sz="6000" b="1" cap="all" dirty="0" smtClean="0">
                <a:ln w="0"/>
                <a:solidFill>
                  <a:schemeClr val="tx2"/>
                </a:solidFill>
                <a:effectLst>
                  <a:reflection blurRad="12700" stA="50000" endPos="50000" dist="5000" dir="5400000" sy="-100000" rotWithShape="0"/>
                </a:effectLst>
              </a:rPr>
              <a:t>الإمام مالك مذهبه وتلاميذه </a:t>
            </a:r>
            <a:endParaRPr lang="ar-SA" sz="6000" b="1" dirty="0">
              <a:effectLst>
                <a:outerShdw blurRad="38100" dist="38100" dir="2700000" algn="tl">
                  <a:srgbClr val="000000">
                    <a:alpha val="43137"/>
                  </a:srgbClr>
                </a:outerShdw>
              </a:effectLst>
            </a:endParaRPr>
          </a:p>
        </p:txBody>
      </p:sp>
      <p:sp>
        <p:nvSpPr>
          <p:cNvPr id="9219" name="Content Placeholder 2"/>
          <p:cNvSpPr>
            <a:spLocks noGrp="1"/>
          </p:cNvSpPr>
          <p:nvPr>
            <p:ph idx="4294967295"/>
          </p:nvPr>
        </p:nvSpPr>
        <p:spPr>
          <a:xfrm>
            <a:off x="228600" y="1295400"/>
            <a:ext cx="9144000" cy="5806008"/>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eaLnBrk="1" hangingPunct="1"/>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ب – المصالح الحاجية : وهي ما يؤدي فقدها إلى وقوع الناس في الضيق والحرج . </a:t>
            </a:r>
          </a:p>
          <a:p>
            <a:pPr rtl="1" eaLnBrk="1" hangingPunct="1"/>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ج – المصالح التحسينية : وهي المتعلقة بمكارم الأخلاق ومحاسن العادات . </a:t>
            </a:r>
          </a:p>
          <a:p>
            <a:pPr rtl="1" eaLnBrk="1" hangingPunct="1"/>
            <a:r>
              <a:rPr lang="ar-SA"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وقد توسع الإمام مالك في الأخذ بالمصالح المرسلة حتى عدّها بعض الباحثين من خصوصيات مذهب الإمام مالك . </a:t>
            </a:r>
          </a:p>
          <a:p>
            <a:pPr rtl="1" eaLnBrk="1" hangingPunct="1"/>
            <a:r>
              <a:rPr lang="ar-SA" b="1" cap="all" dirty="0" smtClean="0">
                <a:ln w="0"/>
                <a:solidFill>
                  <a:srgbClr val="C00000"/>
                </a:solidFill>
                <a:effectLst>
                  <a:reflection blurRad="12700" stA="50000" endPos="50000" dist="5000" dir="5400000" sy="-100000" rotWithShape="0"/>
                </a:effectLst>
                <a:latin typeface="Simplified Arabic" pitchFamily="18" charset="-78"/>
                <a:cs typeface="Simplified Arabic" pitchFamily="18" charset="-78"/>
              </a:rPr>
              <a:t>ومثال ذلك : </a:t>
            </a:r>
            <a:r>
              <a:rPr lang="ar-SA" sz="2800" b="1" cap="all" dirty="0" smtClean="0">
                <a:ln w="0"/>
                <a:effectLst>
                  <a:reflection blurRad="12700" stA="50000" endPos="50000" dist="5000" dir="5400000" sy="-100000" rotWithShape="0"/>
                </a:effectLst>
                <a:latin typeface="Simplified Arabic" pitchFamily="18" charset="-78"/>
                <a:cs typeface="Simplified Arabic" pitchFamily="18" charset="-78"/>
              </a:rPr>
              <a:t>أ – قوله بأن الزعفران المغشوش إذا وجد في يد صاحبه فإنه يتصدّق به قلَّ أو كثر . على وجه التأديب . </a:t>
            </a:r>
          </a:p>
          <a:p>
            <a:pPr rtl="1" eaLnBrk="1" hangingPunct="1"/>
            <a:r>
              <a:rPr lang="ar-SA" sz="2800" b="1" cap="all" dirty="0" smtClean="0">
                <a:ln w="0"/>
                <a:solidFill>
                  <a:srgbClr val="C00000"/>
                </a:solidFill>
                <a:effectLst>
                  <a:reflection blurRad="12700" stA="50000" endPos="50000" dist="5000" dir="5400000" sy="-100000" rotWithShape="0"/>
                </a:effectLst>
                <a:latin typeface="Simplified Arabic" pitchFamily="18" charset="-78"/>
                <a:cs typeface="Simplified Arabic" pitchFamily="18" charset="-78"/>
              </a:rPr>
              <a:t>         </a:t>
            </a:r>
            <a:r>
              <a:rPr lang="ar-SA" sz="2800" b="1" cap="all" dirty="0" smtClean="0">
                <a:ln w="0"/>
                <a:effectLst>
                  <a:reflection blurRad="12700" stA="50000" endPos="50000" dist="5000" dir="5400000" sy="-100000" rotWithShape="0"/>
                </a:effectLst>
                <a:latin typeface="Simplified Arabic" pitchFamily="18" charset="-78"/>
                <a:cs typeface="Simplified Arabic" pitchFamily="18" charset="-78"/>
              </a:rPr>
              <a:t>ب – قوله بجواز بيعة الإمام المفضول مع وجود الأفضل إذا خيف اضطراب الناس و الفتنة </a:t>
            </a:r>
            <a:endParaRPr lang="en-US" sz="2800" b="1" cap="all" dirty="0" smtClean="0">
              <a:ln w="0"/>
              <a:solidFill>
                <a:srgbClr val="C00000"/>
              </a:solidFill>
              <a:effectLst>
                <a:reflection blurRad="12700" stA="50000" endPos="50000" dist="5000" dir="5400000" sy="-100000" rotWithShape="0"/>
              </a:effectLst>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27968768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sz="6000" b="1" cap="all" dirty="0" smtClean="0">
                <a:ln w="0"/>
                <a:solidFill>
                  <a:schemeClr val="tx2"/>
                </a:solidFill>
                <a:effectLst>
                  <a:reflection blurRad="12700" stA="50000" endPos="50000" dist="5000" dir="5400000" sy="-100000" rotWithShape="0"/>
                </a:effectLst>
              </a:rPr>
              <a:t>الإمام مالك مذهبه وتلاميذه </a:t>
            </a:r>
            <a:endParaRPr lang="ar-SA" sz="6000" b="1" dirty="0">
              <a:effectLst>
                <a:outerShdw blurRad="38100" dist="38100" dir="2700000" algn="tl">
                  <a:srgbClr val="000000">
                    <a:alpha val="43137"/>
                  </a:srgbClr>
                </a:outerShdw>
              </a:effectLst>
            </a:endParaRPr>
          </a:p>
        </p:txBody>
      </p:sp>
      <p:sp>
        <p:nvSpPr>
          <p:cNvPr id="9219" name="Content Placeholder 2"/>
          <p:cNvSpPr>
            <a:spLocks noGrp="1"/>
          </p:cNvSpPr>
          <p:nvPr>
            <p:ph idx="4294967295"/>
          </p:nvPr>
        </p:nvSpPr>
        <p:spPr>
          <a:xfrm>
            <a:off x="228600" y="1295400"/>
            <a:ext cx="9144000" cy="5301952"/>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lvl="1" rtl="1" eaLnBrk="1" hangingPunct="1">
              <a:buFont typeface="Arial" pitchFamily="34" charset="0"/>
              <a:buChar char="•"/>
            </a:pPr>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7 – سد الذرائع : </a:t>
            </a:r>
            <a:r>
              <a:rPr lang="ar-SA" sz="3200" b="1" cap="all" dirty="0" smtClean="0">
                <a:ln w="0"/>
                <a:effectLst>
                  <a:reflection blurRad="12700" stA="50000" endPos="50000" dist="5000" dir="5400000" sy="-100000" rotWithShape="0"/>
                </a:effectLst>
                <a:latin typeface="Simplified Arabic" pitchFamily="18" charset="-78"/>
                <a:cs typeface="Simplified Arabic" pitchFamily="18" charset="-78"/>
              </a:rPr>
              <a:t>والمقصود به منع الوسائل أو الأسباب المباحة إذا أدت إلى الحرام ، كمنع بيع العنب لمن يعصره خمراً ، ومنع بيع السلاح في زمن الفتنة بين المسلمين .</a:t>
            </a:r>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 </a:t>
            </a:r>
          </a:p>
          <a:p>
            <a:pPr lvl="1" rtl="1" eaLnBrk="1" hangingPunct="1">
              <a:buNone/>
            </a:pPr>
            <a:r>
              <a:rPr lang="ar-SA" sz="3200"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وقد توسع الإمام مالك في الأخذ بمبدأ سد الذرائع </a:t>
            </a:r>
            <a:r>
              <a:rPr lang="ar-SA" sz="3600"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 </a:t>
            </a:r>
            <a:r>
              <a:rPr lang="ar-SA" sz="3200"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ومن أمثلة ذلك قوله بأن من رأى هلال شوال وحده ,ولم يثبت القاضي رؤيته فإنه لا يفطر حتى لا يتخذ الفسّاق ذلك ذريعةً للفطر ، ومن ذلك مناشدته لأبي جعفر المنصور أن لا يهدم الكعبة لإعادة بنائها على قواعد إبراهيم كما فعل عبد الله بن الزبير خشية أن يتخذ الملوك ذلك ملعبة بعده فتذهب هيبة الكعبة من قلوب الناس </a:t>
            </a:r>
            <a:endParaRPr lang="en-US" sz="3600"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13</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27968768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00472" y="188640"/>
            <a:ext cx="9217024" cy="1008112"/>
          </a:xfrm>
        </p:spPr>
        <p:txBody>
          <a:bodyPr/>
          <a:lstStyle/>
          <a:p>
            <a:pPr algn="ctr" eaLnBrk="1" hangingPunct="1"/>
            <a:r>
              <a:rPr lang="ar-SA" sz="6000" b="1" cap="all" dirty="0" smtClean="0">
                <a:ln w="0"/>
                <a:solidFill>
                  <a:schemeClr val="tx2"/>
                </a:solidFill>
                <a:effectLst>
                  <a:reflection blurRad="12700" stA="50000" endPos="50000" dist="5000" dir="5400000" sy="-100000" rotWithShape="0"/>
                </a:effectLst>
              </a:rPr>
              <a:t>الإمام مالك مذهبه وتلاميذه </a:t>
            </a:r>
            <a:endParaRPr lang="ar-SA" sz="6000" b="1" dirty="0">
              <a:effectLst>
                <a:outerShdw blurRad="38100" dist="38100" dir="2700000" algn="tl">
                  <a:srgbClr val="000000">
                    <a:alpha val="43137"/>
                  </a:srgbClr>
                </a:outerShdw>
              </a:effectLst>
            </a:endParaRPr>
          </a:p>
        </p:txBody>
      </p:sp>
      <p:sp>
        <p:nvSpPr>
          <p:cNvPr id="9219" name="Content Placeholder 2"/>
          <p:cNvSpPr>
            <a:spLocks noGrp="1"/>
          </p:cNvSpPr>
          <p:nvPr>
            <p:ph idx="4294967295"/>
          </p:nvPr>
        </p:nvSpPr>
        <p:spPr>
          <a:xfrm>
            <a:off x="228600" y="1295400"/>
            <a:ext cx="9144000" cy="4678363"/>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r>
              <a:rPr lang="ar-SA" sz="3600" b="1" cap="all" dirty="0" smtClean="0">
                <a:ln w="0"/>
                <a:solidFill>
                  <a:srgbClr val="C00000"/>
                </a:solidFill>
                <a:effectLst>
                  <a:reflection blurRad="12700" stA="50000" endPos="50000" dist="5000" dir="5400000" sy="-100000" rotWithShape="0"/>
                </a:effectLst>
                <a:latin typeface="Simplified Arabic" pitchFamily="18" charset="-78"/>
                <a:cs typeface="Simplified Arabic" pitchFamily="18" charset="-78"/>
              </a:rPr>
              <a:t>تلاميذ الإمام مالك : </a:t>
            </a:r>
          </a:p>
          <a:p>
            <a:pPr rtl="1"/>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كثر تلاميذه حتى صاروا من بعده مقصداً لطلاب العلم ، ومن أشهر تلاميذه : </a:t>
            </a:r>
          </a:p>
          <a:p>
            <a:pPr rtl="1"/>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   </a:t>
            </a:r>
            <a:r>
              <a:rPr lang="ar-SA"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1 – عبد الله بن وهب  .   </a:t>
            </a:r>
          </a:p>
          <a:p>
            <a:pPr rtl="1"/>
            <a:r>
              <a:rPr lang="ar-SA"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   2 – عبد الرحمن بن القاسم .</a:t>
            </a:r>
          </a:p>
          <a:p>
            <a:pPr rtl="1"/>
            <a:r>
              <a:rPr lang="ar-SA"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   3 – أشهب بن عبد العزيز العامري .</a:t>
            </a:r>
          </a:p>
          <a:p>
            <a:pPr rtl="1"/>
            <a:r>
              <a:rPr lang="ar-SA"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   4 – أسد بن الفرات بن سنان .</a:t>
            </a:r>
          </a:p>
          <a:p>
            <a:pPr rtl="1"/>
            <a:r>
              <a:rPr lang="ar-SA"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   5 – عبد الملك بن الماجشون .</a:t>
            </a:r>
            <a:endParaRPr lang="en-US" b="1" cap="all" dirty="0" smtClean="0">
              <a:ln w="0"/>
              <a:effectLst>
                <a:reflection blurRad="12700" stA="50000" endPos="50000" dist="5000" dir="5400000" sy="-100000" rotWithShape="0"/>
              </a:effectLst>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27968768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sz="5400" b="1" cap="all" dirty="0" smtClean="0">
                <a:ln w="0"/>
                <a:solidFill>
                  <a:schemeClr val="tx2"/>
                </a:solidFill>
                <a:effectLst>
                  <a:reflection blurRad="12700" stA="50000" endPos="50000" dist="5000" dir="5400000" sy="-100000" rotWithShape="0"/>
                </a:effectLst>
              </a:rPr>
              <a:t>الإمام مالك مذهبه وتلاميذه </a:t>
            </a:r>
            <a:endParaRPr lang="ar-SA" sz="5400" dirty="0">
              <a:effectLst>
                <a:outerShdw blurRad="38100" dist="38100" dir="2700000" algn="tl">
                  <a:srgbClr val="000000">
                    <a:alpha val="43137"/>
                  </a:srgbClr>
                </a:outerShdw>
              </a:effectLst>
            </a:endParaRPr>
          </a:p>
        </p:txBody>
      </p:sp>
      <p:sp>
        <p:nvSpPr>
          <p:cNvPr id="9219" name="Content Placeholder 2"/>
          <p:cNvSpPr>
            <a:spLocks noGrp="1"/>
          </p:cNvSpPr>
          <p:nvPr>
            <p:ph idx="4294967295"/>
          </p:nvPr>
        </p:nvSpPr>
        <p:spPr>
          <a:xfrm>
            <a:off x="228600" y="1295400"/>
            <a:ext cx="9144000" cy="5229944"/>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buNone/>
            </a:pPr>
            <a:endParaRPr lang="ar-SA" b="1" cap="all" dirty="0" smtClean="0">
              <a:ln w="0"/>
              <a:effectLst>
                <a:reflection blurRad="12700" stA="50000" endPos="50000" dist="5000" dir="5400000" sy="-100000" rotWithShape="0"/>
              </a:effectLst>
              <a:latin typeface="Simplified Arabic" pitchFamily="18" charset="-78"/>
              <a:cs typeface="Simplified Arabic" pitchFamily="18" charset="-78"/>
            </a:endParaRPr>
          </a:p>
          <a:p>
            <a:pPr rtl="1"/>
            <a:r>
              <a:rPr lang="ar-SA" sz="3600" b="1" cap="all" dirty="0" smtClean="0">
                <a:ln w="0"/>
                <a:solidFill>
                  <a:srgbClr val="C00000"/>
                </a:solidFill>
                <a:effectLst>
                  <a:reflection blurRad="12700" stA="50000" endPos="50000" dist="5000" dir="5400000" sy="-100000" rotWithShape="0"/>
                </a:effectLst>
                <a:latin typeface="Simplified Arabic" pitchFamily="18" charset="-78"/>
                <a:cs typeface="Simplified Arabic" pitchFamily="18" charset="-78"/>
              </a:rPr>
              <a:t>كتب الإمام مالك : </a:t>
            </a:r>
          </a:p>
          <a:p>
            <a:pPr rtl="1"/>
            <a:r>
              <a:rPr lang="ar-SA" sz="3600" b="1" cap="all" dirty="0" smtClean="0">
                <a:ln w="0"/>
                <a:solidFill>
                  <a:srgbClr val="C00000"/>
                </a:solidFill>
                <a:effectLst>
                  <a:reflection blurRad="12700" stA="50000" endPos="50000" dist="5000" dir="5400000" sy="-100000" rotWithShape="0"/>
                </a:effectLst>
                <a:latin typeface="Simplified Arabic" pitchFamily="18" charset="-78"/>
                <a:cs typeface="Simplified Arabic" pitchFamily="18" charset="-78"/>
              </a:rPr>
              <a:t>  </a:t>
            </a:r>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1 – الموطأ : وهو من أوائل كتب الحديث التي دوّنت في هذه الأمة ، بدأ في تأليفه بناءً على طلب الخليفة أبوجعفر المنصور ، لكنه استغرق في تأليفه زمناً طويلاً فلم يتمه إلا في سنة 159 هـ بعد وفات المنصور . </a:t>
            </a:r>
          </a:p>
          <a:p>
            <a:pPr rtl="1"/>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و الموطأ جامع لمرويات الإمام مالك من الأحاديث ، وكذا إجماع أهل المدينة ، و فقه الإمام مالك .</a:t>
            </a:r>
            <a:endParaRPr lang="en-US" sz="3600" b="1" cap="all" dirty="0" smtClean="0">
              <a:ln w="0"/>
              <a:effectLst>
                <a:reflection blurRad="12700" stA="50000" endPos="50000" dist="5000" dir="5400000" sy="-100000" rotWithShape="0"/>
              </a:effectLst>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15</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652306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sz="5400" b="1" cap="all" dirty="0" smtClean="0">
                <a:ln w="0"/>
                <a:solidFill>
                  <a:schemeClr val="tx2"/>
                </a:solidFill>
                <a:effectLst>
                  <a:reflection blurRad="12700" stA="50000" endPos="50000" dist="5000" dir="5400000" sy="-100000" rotWithShape="0"/>
                </a:effectLst>
              </a:rPr>
              <a:t>الإمام مالك مذهبه وتلاميذه </a:t>
            </a:r>
            <a:endParaRPr lang="ar-SA" sz="5400" dirty="0">
              <a:effectLst>
                <a:outerShdw blurRad="38100" dist="38100" dir="2700000" algn="tl">
                  <a:srgbClr val="000000">
                    <a:alpha val="43137"/>
                  </a:srgbClr>
                </a:outerShdw>
              </a:effectLst>
            </a:endParaRPr>
          </a:p>
        </p:txBody>
      </p:sp>
      <p:sp>
        <p:nvSpPr>
          <p:cNvPr id="9219" name="Content Placeholder 2"/>
          <p:cNvSpPr>
            <a:spLocks noGrp="1"/>
          </p:cNvSpPr>
          <p:nvPr>
            <p:ph idx="4294967295"/>
          </p:nvPr>
        </p:nvSpPr>
        <p:spPr>
          <a:xfrm>
            <a:off x="228600" y="1295400"/>
            <a:ext cx="9144000" cy="5734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 وقد روى كتاب الموطأ عن مالك عدد كبير من العلماء المشهور والمتداول منها الآن روايتان الأولى لمحمد بن الحسن الشيباني والثانية رواية يحيى بن يحيى الليثي وهي الأكثر شهرةً . </a:t>
            </a:r>
          </a:p>
          <a:p>
            <a:pPr rtl="1"/>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2 – </a:t>
            </a:r>
            <a:r>
              <a:rPr lang="ar-SA" sz="3600" b="1" cap="all" dirty="0" smtClean="0">
                <a:ln w="0"/>
                <a:effectLst>
                  <a:reflection blurRad="12700" stA="50000" endPos="50000" dist="5000" dir="5400000" sy="-100000" rotWithShape="0"/>
                </a:effectLst>
                <a:latin typeface="Simplified Arabic" pitchFamily="18" charset="-78"/>
                <a:cs typeface="Simplified Arabic" pitchFamily="18" charset="-78"/>
              </a:rPr>
              <a:t>المدونة</a:t>
            </a:r>
            <a:r>
              <a:rPr lang="ar-SA" b="1" cap="all" dirty="0" smtClean="0">
                <a:ln w="0"/>
                <a:effectLst>
                  <a:reflection blurRad="12700" stA="50000" endPos="50000" dist="5000" dir="5400000" sy="-100000" rotWithShape="0"/>
                </a:effectLst>
                <a:latin typeface="Simplified Arabic" pitchFamily="18" charset="-78"/>
                <a:cs typeface="Simplified Arabic" pitchFamily="18" charset="-78"/>
              </a:rPr>
              <a:t> : </a:t>
            </a:r>
            <a:r>
              <a:rPr lang="ar-SA" sz="2800" b="1" cap="all" dirty="0" smtClean="0">
                <a:ln w="0"/>
                <a:effectLst>
                  <a:reflection blurRad="12700" stA="50000" endPos="50000" dist="5000" dir="5400000" sy="-100000" rotWithShape="0"/>
                </a:effectLst>
                <a:latin typeface="Simplified Arabic" pitchFamily="18" charset="-78"/>
                <a:cs typeface="Simplified Arabic" pitchFamily="18" charset="-78"/>
              </a:rPr>
              <a:t>وهي تنسب للإمام مالك وليس هو الذي ألفها ، بل هي تحوي فقهه الذي كتبه عنه تلاميذه ، وأصلها كتاب الأسدية التي جمعت فتاوى الإمام مالك و المسائل التي سئل عنها فأجاب عنها جمعها تلميذه أسد بن الفرات ، ( </a:t>
            </a:r>
            <a:r>
              <a:rPr lang="ar-SA" sz="2800"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قاضي القيروان </a:t>
            </a:r>
            <a:r>
              <a:rPr lang="ar-SA" sz="2800" b="1" cap="all" dirty="0" smtClean="0">
                <a:ln w="0"/>
                <a:effectLst>
                  <a:reflection blurRad="12700" stA="50000" endPos="50000" dist="5000" dir="5400000" sy="-100000" rotWithShape="0"/>
                </a:effectLst>
                <a:latin typeface="Simplified Arabic" pitchFamily="18" charset="-78"/>
                <a:cs typeface="Simplified Arabic" pitchFamily="18" charset="-78"/>
              </a:rPr>
              <a:t>)</a:t>
            </a:r>
            <a:r>
              <a:rPr lang="ar-SA" sz="2800"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 ، </a:t>
            </a:r>
            <a:r>
              <a:rPr lang="ar-SA" sz="2800" b="1" cap="all" dirty="0" smtClean="0">
                <a:ln w="0"/>
                <a:effectLst>
                  <a:reflection blurRad="12700" stA="50000" endPos="50000" dist="5000" dir="5400000" sy="-100000" rotWithShape="0"/>
                </a:effectLst>
                <a:latin typeface="Simplified Arabic" pitchFamily="18" charset="-78"/>
                <a:cs typeface="Simplified Arabic" pitchFamily="18" charset="-78"/>
              </a:rPr>
              <a:t>ثم اخذ الأسدية سحنون ( </a:t>
            </a:r>
            <a:r>
              <a:rPr lang="ar-SA" sz="2800" b="1" cap="all" dirty="0" smtClean="0">
                <a:ln w="0"/>
                <a:solidFill>
                  <a:schemeClr val="tx2"/>
                </a:solidFill>
                <a:effectLst>
                  <a:reflection blurRad="12700" stA="50000" endPos="50000" dist="5000" dir="5400000" sy="-100000" rotWithShape="0"/>
                </a:effectLst>
                <a:latin typeface="Simplified Arabic" pitchFamily="18" charset="-78"/>
                <a:cs typeface="Simplified Arabic" pitchFamily="18" charset="-78"/>
              </a:rPr>
              <a:t>عبد السلام بن سعيد التنوخي </a:t>
            </a:r>
            <a:r>
              <a:rPr lang="ar-SA" sz="2800" b="1" cap="all" dirty="0" smtClean="0">
                <a:ln w="0"/>
                <a:effectLst>
                  <a:reflection blurRad="12700" stA="50000" endPos="50000" dist="5000" dir="5400000" sy="-100000" rotWithShape="0"/>
                </a:effectLst>
                <a:latin typeface="Simplified Arabic" pitchFamily="18" charset="-78"/>
                <a:cs typeface="Simplified Arabic" pitchFamily="18" charset="-78"/>
              </a:rPr>
              <a:t>) ، فهذبها و عرضها على كبير تلاميذ مالك عبد الرحمن بن القاسم و صححها و سماها المدونة .وتعد المدونة أصل المذهب ومنه كانت كتب المذهب .</a:t>
            </a:r>
            <a:endParaRPr lang="ar-SA" b="1" cap="all" dirty="0" smtClean="0">
              <a:ln w="0"/>
              <a:effectLst>
                <a:reflection blurRad="12700" stA="50000" endPos="50000" dist="5000" dir="5400000" sy="-100000" rotWithShape="0"/>
              </a:effectLst>
              <a:latin typeface="Simplified Arabic" pitchFamily="18" charset="-78"/>
              <a:cs typeface="Simplified Arabic" pitchFamily="18" charset="-78"/>
            </a:endParaRPr>
          </a:p>
          <a:p>
            <a:pPr rtl="1"/>
            <a:endParaRPr lang="en-US" b="1" cap="all" dirty="0" smtClean="0">
              <a:ln w="0"/>
              <a:effectLst>
                <a:reflection blurRad="12700" stA="50000" endPos="50000" dist="5000" dir="5400000" sy="-100000" rotWithShape="0"/>
              </a:effectLst>
              <a:latin typeface="Simplified Arabic" pitchFamily="18" charset="-78"/>
              <a:cs typeface="Simplified Arabic" pitchFamily="18"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dirty="0">
              <a:solidFill>
                <a:schemeClr val="bg1"/>
              </a:solidFill>
              <a:latin typeface="Calibri" pitchFamily="34" charset="0"/>
            </a:endParaRPr>
          </a:p>
        </p:txBody>
      </p:sp>
    </p:spTree>
    <p:extLst>
      <p:ext uri="{BB962C8B-B14F-4D97-AF65-F5344CB8AC3E}">
        <p14:creationId xmlns="" xmlns:p14="http://schemas.microsoft.com/office/powerpoint/2007/7/12/main" val="6523067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6000" b="1" cap="all" dirty="0" smtClean="0">
                <a:ln w="0"/>
                <a:solidFill>
                  <a:schemeClr val="tx2"/>
                </a:solidFill>
                <a:effectLst>
                  <a:reflection blurRad="12700" stA="50000" endPos="50000" dist="5000" dir="5400000" sy="-100000" rotWithShape="0"/>
                </a:effectLst>
              </a:rPr>
              <a:t>الإمام مالك مذهبه وتلاميذه </a:t>
            </a:r>
            <a:endParaRPr lang="ar-SA" sz="6000" dirty="0"/>
          </a:p>
        </p:txBody>
      </p:sp>
      <p:sp>
        <p:nvSpPr>
          <p:cNvPr id="3" name="عنصر نائب للمحتوى 2"/>
          <p:cNvSpPr>
            <a:spLocks noGrp="1"/>
          </p:cNvSpPr>
          <p:nvPr>
            <p:ph idx="1"/>
          </p:nvPr>
        </p:nvSpPr>
        <p:spPr>
          <a:xfrm>
            <a:off x="495300" y="1600200"/>
            <a:ext cx="8915400" cy="4781128"/>
          </a:xfrm>
        </p:spPr>
        <p:txBody>
          <a:bodyPr/>
          <a:lstStyle/>
          <a:p>
            <a:pPr rtl="1">
              <a:buFont typeface="Arial" pitchFamily="34" charset="0"/>
              <a:buChar char="•"/>
            </a:pPr>
            <a:r>
              <a:rPr lang="ar-SA" sz="3600" b="1" dirty="0" smtClean="0">
                <a:solidFill>
                  <a:srgbClr val="C00000"/>
                </a:solidFill>
              </a:rPr>
              <a:t>انتشار المذهب المالكي : </a:t>
            </a:r>
          </a:p>
          <a:p>
            <a:pPr rtl="1">
              <a:buFont typeface="Arial" pitchFamily="34" charset="0"/>
              <a:buChar char="•"/>
            </a:pPr>
            <a:r>
              <a:rPr lang="ar-SA" sz="3600" b="1" dirty="0" smtClean="0"/>
              <a:t>انتشر المذهب المالكي قديماً في كثيرِ من البلاد الإسلامية منها : الحجاز والبصرة ومصر وبلاد إفريقية والأندلس والمغرب الأقصى . </a:t>
            </a:r>
          </a:p>
          <a:p>
            <a:pPr rtl="1">
              <a:buFont typeface="Arial" pitchFamily="34" charset="0"/>
              <a:buChar char="•"/>
            </a:pPr>
            <a:r>
              <a:rPr lang="ar-SA" sz="3600" b="1" dirty="0" smtClean="0"/>
              <a:t>وهو ينتشر في هذه الأيام في بلاد المغرب العربي ، و بعض الدول الأفريقية كموريتانيا وصعيد مصر . </a:t>
            </a:r>
            <a:endParaRPr lang="ar-SA" sz="36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outs:outSpaceData xmlns:outs="http://schemas.microsoft.com/office/2009/outspace/metadata">
  <outs:relatedDates>
    <outs:relatedDate>
      <outs:type>3</outs:type>
      <outs:displayName>Last Modified</outs:displayName>
      <outs:dateTime>2010-10-29T11:04:11Z</outs:dateTime>
      <outs:isPinned>true</outs:isPinned>
    </outs:relatedDate>
    <outs:relatedDate>
      <outs:type>2</outs:type>
      <outs:displayName>Created</outs:displayName>
      <outs:dateTime>2009-10-14T19:14:34Z</outs:dateTime>
      <outs:isPinned>true</outs:isPinned>
    </outs:relatedDate>
    <outs:relatedDate>
      <outs:type>4</outs:type>
      <outs:displayName>Last Printed</outs:displayName>
      <outs:dateTime/>
      <outs:isPinned>true</outs:isPinned>
    </outs:relatedDate>
  </outs:relatedDates>
  <outs:relatedDocuments>
    <outs:relatedDocument>
      <outs:type>2</outs:type>
      <outs:displayName>Other documents in current folder</outs:displayName>
      <outs:uri/>
      <outs:isPinned>true</outs:isPinned>
    </outs:relatedDocument>
  </outs:relatedDocuments>
  <outs:relatedPeople>
    <outs:relatedPeopleItem>
      <outs:category>Author</outs:category>
      <outs:people>
        <outs:relatedPerson>
          <outs:displayName>nader darawsheh</outs:displayName>
          <outs:accountName/>
        </outs:relatedPerson>
      </outs:people>
      <outs:source>0</outs:source>
      <outs:isPinned>true</outs:isPinned>
    </outs:relatedPeopleItem>
    <outs:relatedPeopleItem>
      <outs:category>Last modified by</outs:category>
      <outs:people>
        <outs:relatedPerson>
          <outs:displayName>bayan</outs:displayName>
          <outs:accountName/>
        </outs:relatedPerson>
      </outs:people>
      <outs:source>0</outs:source>
      <outs:isPinned>true</outs:isPinned>
    </outs:relatedPeopleItem>
    <outs:relatedPeopleItem>
      <outs:category>Manager</outs:category>
      <outs:people/>
      <outs:source>0</outs:source>
      <outs:isPinned>false</outs:isPinned>
    </outs:relatedPeopleItem>
  </outs:relatedPeople>
  <propertyMetadataList xmlns="http://schemas.microsoft.com/office/2009/outspace/metadata">
    <propertyMetadata>
      <type>0</type>
      <propertyId>2228224</propertyId>
      <propertyName/>
      <isPinned>true</isPinned>
    </propertyMetadata>
    <propertyMetadata>
      <type>0</type>
      <propertyId>1114115</propertyId>
      <propertyName/>
      <isPinned>true</isPinned>
    </propertyMetadata>
    <propertyMetadata>
      <type>0</type>
      <propertyId>1114117</propertyId>
      <propertyName/>
      <isPinned>true</isPinned>
    </propertyMetadata>
    <propertyMetadata>
      <type>0</type>
      <propertyId>589825</propertyId>
      <propertyName/>
      <isPinned>false</isPinned>
    </propertyMetadata>
    <propertyMetadata>
      <type>0</type>
      <propertyId>1114116</propertyId>
      <propertyName/>
      <isPinned>false</isPinned>
    </propertyMetadata>
    <propertyMetadata>
      <type>0</type>
      <propertyId>14</propertyId>
      <propertyName/>
      <isPinned>true</isPinned>
    </propertyMetadata>
    <propertyMetadata>
      <type>0</type>
      <propertyId>8</propertyId>
      <propertyName/>
      <isPinned>true</isPinned>
    </propertyMetadata>
    <propertyMetadata>
      <type>0</type>
      <propertyId>6</propertyId>
      <propertyName/>
      <isPinned>false</isPinned>
    </propertyMetadata>
    <propertyMetadata>
      <type>0</type>
      <propertyId>1114118</propertyId>
      <propertyName/>
      <isPinned>false</isPinned>
    </propertyMetadata>
    <propertyMetadata>
      <type>0</type>
      <propertyId>1179649</propertyId>
      <propertyName/>
      <isPinned>false</isPinned>
    </propertyMetadata>
    <propertyMetadata>
      <type>0</type>
      <propertyId>655365</propertyId>
      <propertyName/>
      <isPinned>false</isPinned>
    </propertyMetadata>
    <propertyMetadata>
      <type>0</type>
      <propertyId>1</propertyId>
      <propertyName/>
      <isPinned>false</isPinned>
    </propertyMetadata>
    <propertyMetadata>
      <type>0</type>
      <propertyId>0</propertyId>
      <propertyName/>
      <isPinned>true</isPinned>
    </propertyMetadata>
    <propertyMetadata>
      <type>0</type>
      <propertyId>13</propertyId>
      <propertyName/>
      <isPinned>false</isPinned>
    </propertyMetadata>
    <propertyMetadata>
      <type>0</type>
      <propertyId>1179653</propertyId>
      <propertyName/>
      <isPinned>false</isPinned>
    </propertyMetadata>
    <propertyMetadata>
      <type>0</type>
      <propertyId>22</propertyId>
      <propertyName/>
      <isPinned>false</isPinned>
    </propertyMetadata>
  </propertyMetadataList>
  <outs:corruptMetadataWasLost/>
</outs:outSpaceData>
</file>

<file path=customXml/itemProps1.xml><?xml version="1.0" encoding="utf-8"?>
<ds:datastoreItem xmlns:ds="http://schemas.openxmlformats.org/officeDocument/2006/customXml" ds:itemID="{ADC78764-DE66-4AD2-A60B-53A42AB5FBF6}">
  <ds:schemaRefs>
    <ds:schemaRef ds:uri="http://schemas.microsoft.com/office/2009/outspace/metadata"/>
  </ds:schemaRefs>
</ds:datastoreItem>
</file>

<file path=docProps/app.xml><?xml version="1.0" encoding="utf-8"?>
<Properties xmlns="http://schemas.openxmlformats.org/officeDocument/2006/extended-properties" xmlns:vt="http://schemas.openxmlformats.org/officeDocument/2006/docPropsVTypes">
  <TotalTime>2763</TotalTime>
  <Words>1383</Words>
  <Application>Microsoft Office PowerPoint</Application>
  <PresentationFormat>A4 Paper (210x297 mm)‎</PresentationFormat>
  <Paragraphs>100</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الثانية عشرة </vt:lpstr>
      <vt:lpstr>عناصر المحاضرة</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الإمام مالك مذهبه وتلاميذه </vt:lpstr>
      <vt:lpstr>الشريحة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|XP</cp:lastModifiedBy>
  <cp:revision>426</cp:revision>
  <dcterms:created xsi:type="dcterms:W3CDTF">2009-10-14T19:14:34Z</dcterms:created>
  <dcterms:modified xsi:type="dcterms:W3CDTF">2012-11-18T22:14:55Z</dcterms:modified>
</cp:coreProperties>
</file>