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2"/>
  </p:sldMasterIdLst>
  <p:notesMasterIdLst>
    <p:notesMasterId r:id="rId20"/>
  </p:notesMasterIdLst>
  <p:sldIdLst>
    <p:sldId id="306" r:id="rId3"/>
    <p:sldId id="257" r:id="rId4"/>
    <p:sldId id="267" r:id="rId5"/>
    <p:sldId id="287" r:id="rId6"/>
    <p:sldId id="308" r:id="rId7"/>
    <p:sldId id="307" r:id="rId8"/>
    <p:sldId id="309" r:id="rId9"/>
    <p:sldId id="310" r:id="rId10"/>
    <p:sldId id="312" r:id="rId11"/>
    <p:sldId id="314" r:id="rId12"/>
    <p:sldId id="315" r:id="rId13"/>
    <p:sldId id="319" r:id="rId14"/>
    <p:sldId id="324" r:id="rId15"/>
    <p:sldId id="325" r:id="rId16"/>
    <p:sldId id="320" r:id="rId17"/>
    <p:sldId id="326" r:id="rId18"/>
    <p:sldId id="266" r:id="rId19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FF3300"/>
    <a:srgbClr val="000000"/>
    <a:srgbClr val="FF0066"/>
  </p:clrMru>
  <p:extLst>
    <p:ext uri="{E76CE94A-603C-4142-B9EB-6D1370010A27}">
      <p14:discardImageEditData xmlns:p14="http://schemas.microsoft.com/office/powerpoint/2007/7/12/main" xmlns="" val="0"/>
    </p:ext>
    <p:ext uri="{D31A062A-798A-4329-ABDD-BBA856620510}">
      <p14:defaultImageDpi xmlns:p14="http://schemas.microsoft.com/office/powerpoint/2007/7/12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6091" autoAdjust="0"/>
    <p:restoredTop sz="94664" autoAdjust="0"/>
  </p:normalViewPr>
  <p:slideViewPr>
    <p:cSldViewPr>
      <p:cViewPr>
        <p:scale>
          <a:sx n="75" d="100"/>
          <a:sy n="75" d="100"/>
        </p:scale>
        <p:origin x="-1032" y="1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11/22/2012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07/7/12/main" xmlns="" val="69518043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85988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F0F569-9724-490C-8368-9A7E0DF21DA7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986EA3-B4A9-46A0-8B08-0477E30907ED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13AABE-F36E-43B7-8B2F-06DD759917E9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E09BD4-D9F4-4194-BCCC-6C9ED048020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F32DCD-742E-4DAD-9300-9CC48CFF2C0B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5F4CB1-6DF5-4D1F-BC0A-62D268CFF987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027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0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Rectangle 10"/>
          <p:cNvSpPr/>
          <p:nvPr/>
        </p:nvSpPr>
        <p:spPr>
          <a:xfrm>
            <a:off x="381000" y="6372225"/>
            <a:ext cx="2519363" cy="3381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 [        ] </a:t>
            </a:r>
          </a:p>
        </p:txBody>
      </p:sp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2E2D9BD2-73CB-4415-AF14-2BFFD6D4FF8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71462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562600" y="4648200"/>
            <a:ext cx="4006850" cy="149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2800" b="1" dirty="0">
                <a:solidFill>
                  <a:srgbClr val="898989"/>
                </a:solidFill>
                <a:latin typeface="Calibri" pitchFamily="34" charset="0"/>
              </a:rPr>
              <a:t>نظام التعليم المطور للانتساب</a:t>
            </a:r>
            <a:endParaRPr lang="en-US" sz="2800" b="1" dirty="0">
              <a:solidFill>
                <a:srgbClr val="898989"/>
              </a:solidFill>
              <a:latin typeface="Calibri" pitchFamily="34" charset="0"/>
            </a:endParaRPr>
          </a:p>
          <a:p>
            <a:pPr algn="ctr">
              <a:spcBef>
                <a:spcPct val="20000"/>
              </a:spcBef>
              <a:buFont typeface="Arial" pitchFamily="34" charset="0"/>
              <a:buNone/>
            </a:pPr>
            <a:r>
              <a:rPr lang="ar-EG" sz="2600" b="1" dirty="0" smtClean="0">
                <a:solidFill>
                  <a:srgbClr val="898989"/>
                </a:solidFill>
                <a:latin typeface="Calibri" pitchFamily="34" charset="0"/>
              </a:rPr>
              <a:t>كلية ا</a:t>
            </a:r>
            <a:r>
              <a:rPr lang="ar-SA" sz="2600" b="1" dirty="0" smtClean="0">
                <a:solidFill>
                  <a:srgbClr val="898989"/>
                </a:solidFill>
                <a:latin typeface="Calibri" pitchFamily="34" charset="0"/>
              </a:rPr>
              <a:t>لآداب – قسم الدراسات الإسلامية</a:t>
            </a:r>
            <a:endParaRPr lang="en-US" sz="2600" b="1" dirty="0">
              <a:solidFill>
                <a:srgbClr val="898989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95600"/>
            <a:ext cx="5099050" cy="16049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lnSpc>
                <a:spcPct val="80000"/>
              </a:lnSpc>
            </a:pPr>
            <a:r>
              <a:rPr lang="ar-EG" sz="3700" b="1" dirty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اسم المقرر ورقمه</a:t>
            </a:r>
            <a:endParaRPr lang="ar-SA" sz="3700" b="1" dirty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ar-SA" sz="2800" b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تاريخ التشريع الإسلامي</a:t>
            </a:r>
          </a:p>
          <a:p>
            <a:pPr algn="l">
              <a:lnSpc>
                <a:spcPct val="80000"/>
              </a:lnSpc>
            </a:pPr>
            <a:r>
              <a:rPr lang="ar-EG" sz="32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الفصل </a:t>
            </a:r>
            <a:r>
              <a:rPr lang="ar-EG" sz="32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الدراسي </a:t>
            </a:r>
            <a:r>
              <a:rPr lang="ar-SA" sz="32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الأول</a:t>
            </a:r>
          </a:p>
          <a:p>
            <a:pPr algn="l">
              <a:lnSpc>
                <a:spcPct val="80000"/>
              </a:lnSpc>
            </a:pPr>
            <a:r>
              <a:rPr lang="ar-EG" sz="20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العام </a:t>
            </a:r>
            <a:r>
              <a:rPr lang="ar-EG" sz="20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الدراسي </a:t>
            </a:r>
            <a:r>
              <a:rPr lang="ar-EG" sz="20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143</a:t>
            </a:r>
            <a:r>
              <a:rPr lang="ar-SA" sz="20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1</a:t>
            </a:r>
            <a:r>
              <a:rPr lang="ar-EG" sz="20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ar-EG" sz="20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– </a:t>
            </a:r>
            <a:r>
              <a:rPr lang="ar-EG" sz="20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143</a:t>
            </a:r>
            <a:r>
              <a:rPr lang="ar-SA" sz="20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2هـ</a:t>
            </a:r>
            <a:endParaRPr lang="en-US" sz="2000" b="1" dirty="0">
              <a:solidFill>
                <a:srgbClr val="7F7F7F"/>
              </a:solidFill>
              <a:latin typeface="Calibri" pitchFamily="34" charset="0"/>
            </a:endParaRPr>
          </a:p>
          <a:p>
            <a:pPr algn="l">
              <a:lnSpc>
                <a:spcPct val="80000"/>
              </a:lnSpc>
            </a:pPr>
            <a:r>
              <a:rPr lang="ar-SA" sz="26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د. </a:t>
            </a: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باســـــل محمود الحافي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07/7/12/main" xmlns="" val="3430905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dirty="0" smtClean="0">
                <a:solidFill>
                  <a:srgbClr val="376092"/>
                </a:solidFill>
                <a:cs typeface="Arial" pitchFamily="34" charset="0"/>
              </a:rPr>
              <a:t>المحاضرة الرابعة عشرة </a:t>
            </a:r>
            <a:endParaRPr lang="en-US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752600"/>
          </a:xfrm>
        </p:spPr>
        <p:txBody>
          <a:bodyPr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eaLnBrk="1" hangingPunct="1"/>
            <a:r>
              <a:rPr lang="ar-SY" sz="4400" b="1" cap="all" dirty="0">
                <a:ln w="0"/>
                <a:solidFill>
                  <a:schemeClr val="tx2"/>
                </a:solidFill>
                <a:effectLst>
                  <a:reflection blurRad="12700" stA="50000" endPos="50000" dist="5000" dir="5400000" sy="-100000" rotWithShape="0"/>
                </a:effectLst>
                <a:latin typeface="Simplified Arabic" pitchFamily="18" charset="-78"/>
              </a:rPr>
              <a:t>تتمة </a:t>
            </a:r>
            <a:r>
              <a:rPr lang="ar-SA" sz="4400" b="1" cap="all" dirty="0">
                <a:ln w="0"/>
                <a:solidFill>
                  <a:schemeClr val="tx2"/>
                </a:solidFill>
                <a:effectLst>
                  <a:reflection blurRad="12700" stA="50000" endPos="50000" dist="5000" dir="5400000" sy="-100000" rotWithShape="0"/>
                </a:effectLst>
                <a:latin typeface="Simplified Arabic" pitchFamily="18" charset="-78"/>
              </a:rPr>
              <a:t>التشريع في عصر </a:t>
            </a:r>
            <a:r>
              <a:rPr lang="ar-SA" sz="4400" b="1" cap="all" dirty="0" smtClean="0">
                <a:ln w="0"/>
                <a:solidFill>
                  <a:schemeClr val="tx2"/>
                </a:solidFill>
                <a:effectLst>
                  <a:reflection blurRad="12700" stA="50000" endPos="50000" dist="5000" dir="5400000" sy="-100000" rotWithShape="0"/>
                </a:effectLst>
                <a:latin typeface="Simplified Arabic" pitchFamily="18" charset="-78"/>
              </a:rPr>
              <a:t>صغار الصحابة وكبار التابعين</a:t>
            </a:r>
            <a:endParaRPr lang="en-US" sz="4400" b="1" cap="all" dirty="0">
              <a:ln w="0"/>
              <a:solidFill>
                <a:schemeClr val="tx2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عناصر المحاضرة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523844" y="1500174"/>
            <a:ext cx="8915400" cy="4525963"/>
          </a:xfrm>
        </p:spPr>
        <p:txBody>
          <a:bodyPr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rtl="1" eaLnBrk="1" hangingPunct="1">
              <a:buFont typeface="Arial" pitchFamily="34" charset="0"/>
              <a:buChar char="•"/>
            </a:pPr>
            <a:endParaRPr lang="ar-SA" sz="3600" b="1" cap="all" dirty="0" smtClean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  <a:p>
            <a:pPr rtl="1" eaLnBrk="1" hangingPunct="1">
              <a:buFont typeface="Arial" pitchFamily="34" charset="0"/>
              <a:buChar char="•"/>
            </a:pPr>
            <a:r>
              <a:rPr lang="ar-SA" sz="36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الإمام أحمد بن حنبل .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sz="36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أصول مذهب الإمام أحمد . 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sz="36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تلاميذ الإمام أحمد .</a:t>
            </a:r>
            <a:endParaRPr lang="en-US" sz="3600" b="1" cap="all" dirty="0" smtClean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3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 eaLnBrk="1" hangingPunct="1"/>
            <a:r>
              <a:rPr lang="ar-SA" sz="5400" b="1" cap="all" dirty="0" smtClean="0">
                <a:ln w="0"/>
                <a:solidFill>
                  <a:schemeClr val="tx2"/>
                </a:solidFill>
                <a:effectLst>
                  <a:reflection blurRad="12700" stA="50000" endPos="50000" dist="5000" dir="5400000" sy="-100000" rotWithShape="0"/>
                </a:effectLst>
              </a:rPr>
              <a:t>الإمام أحمد مذهبه وتلاميذه </a:t>
            </a:r>
            <a:endParaRPr lang="ar-SA" sz="5400" b="1" cap="all" dirty="0">
              <a:ln w="0"/>
              <a:solidFill>
                <a:schemeClr val="tx2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600" y="1295400"/>
            <a:ext cx="9144000" cy="4678363"/>
          </a:xfrm>
        </p:spPr>
        <p:txBody>
          <a:bodyPr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rtl="1"/>
            <a:endParaRPr lang="ar-SA" b="1" dirty="0" smtClean="0">
              <a:solidFill>
                <a:srgbClr val="C00000"/>
              </a:solidFill>
              <a:latin typeface="Simplified Arabic" pitchFamily="18" charset="-78"/>
              <a:cs typeface="Simplified Arabic" pitchFamily="18" charset="-78"/>
            </a:endParaRPr>
          </a:p>
          <a:p>
            <a:pPr rtl="1"/>
            <a:r>
              <a:rPr lang="ar-SA" b="1" dirty="0" smtClean="0">
                <a:solidFill>
                  <a:srgbClr val="C00000"/>
                </a:solidFill>
                <a:latin typeface="Simplified Arabic" pitchFamily="18" charset="-78"/>
                <a:cs typeface="Simplified Arabic" pitchFamily="18" charset="-78"/>
              </a:rPr>
              <a:t>اسمه </a:t>
            </a:r>
            <a:r>
              <a:rPr lang="ar-SA" b="1" dirty="0" err="1" smtClean="0">
                <a:solidFill>
                  <a:srgbClr val="C00000"/>
                </a:solidFill>
                <a:latin typeface="Simplified Arabic" pitchFamily="18" charset="-78"/>
                <a:cs typeface="Simplified Arabic" pitchFamily="18" charset="-78"/>
              </a:rPr>
              <a:t>و</a:t>
            </a:r>
            <a:r>
              <a:rPr lang="ar-SA" b="1" dirty="0" smtClean="0">
                <a:solidFill>
                  <a:srgbClr val="C00000"/>
                </a:solidFill>
                <a:latin typeface="Simplified Arabic" pitchFamily="18" charset="-78"/>
                <a:cs typeface="Simplified Arabic" pitchFamily="18" charset="-78"/>
              </a:rPr>
              <a:t> نسبه  : </a:t>
            </a:r>
            <a:r>
              <a:rPr lang="ar-SA" b="1" dirty="0" smtClean="0">
                <a:latin typeface="Simplified Arabic" pitchFamily="18" charset="-78"/>
                <a:cs typeface="Simplified Arabic" pitchFamily="18" charset="-78"/>
              </a:rPr>
              <a:t>أحمد بن حنبل بن أسد الذهلي الشيباني المروزي ثم البغدادي . وهو عربي الأصل </a:t>
            </a:r>
            <a:r>
              <a:rPr lang="ar-SA" b="1" dirty="0" err="1" smtClean="0">
                <a:latin typeface="Simplified Arabic" pitchFamily="18" charset="-78"/>
                <a:cs typeface="Simplified Arabic" pitchFamily="18" charset="-78"/>
              </a:rPr>
              <a:t>و</a:t>
            </a:r>
            <a:r>
              <a:rPr lang="ar-SA" b="1" dirty="0" smtClean="0">
                <a:latin typeface="Simplified Arabic" pitchFamily="18" charset="-78"/>
                <a:cs typeface="Simplified Arabic" pitchFamily="18" charset="-78"/>
              </a:rPr>
              <a:t> النسب فشيبان قبيلة من ربيعة ،عدنانية ، كانت منازلها في البصرة و باديتها </a:t>
            </a:r>
          </a:p>
          <a:p>
            <a:pPr rtl="1"/>
            <a:r>
              <a:rPr lang="ar-SA" b="1" dirty="0" smtClean="0">
                <a:solidFill>
                  <a:srgbClr val="C00000"/>
                </a:solidFill>
                <a:latin typeface="Simplified Arabic" pitchFamily="18" charset="-78"/>
                <a:cs typeface="Simplified Arabic" pitchFamily="18" charset="-78"/>
              </a:rPr>
              <a:t>طبقته : </a:t>
            </a:r>
            <a:r>
              <a:rPr lang="ar-SA" b="1" dirty="0" smtClean="0">
                <a:latin typeface="Simplified Arabic" pitchFamily="18" charset="-78"/>
                <a:cs typeface="Simplified Arabic" pitchFamily="18" charset="-78"/>
              </a:rPr>
              <a:t>الإمام أحمد من طبقة تابعي التابعين ، خرجت أمه من مرو وهي حامل به فولدته في بغداد سنة ( 164 ) هـ  ، و توفي سنة ( 241 ) هـ . </a:t>
            </a:r>
            <a:endParaRPr lang="ar-SA" sz="2800" b="1" dirty="0" smtClean="0">
              <a:latin typeface="Simplified Arabic" pitchFamily="18" charset="-78"/>
              <a:cs typeface="Simplified Arabic" pitchFamily="18" charset="-78"/>
            </a:endParaRPr>
          </a:p>
          <a:p>
            <a:pPr rtl="1"/>
            <a:endParaRPr lang="ar-SA" b="1" dirty="0" smtClean="0">
              <a:latin typeface="Simplified Arabic" pitchFamily="18" charset="-78"/>
              <a:cs typeface="Simplified Arabic" pitchFamily="18" charset="-78"/>
            </a:endParaRPr>
          </a:p>
          <a:p>
            <a:pPr rtl="1"/>
            <a:endParaRPr lang="en-US" b="1" dirty="0">
              <a:latin typeface="Simplified Arabic" pitchFamily="18" charset="-78"/>
              <a:cs typeface="Simplified Arabic" pitchFamily="18" charset="-78"/>
            </a:endParaRPr>
          </a:p>
        </p:txBody>
      </p:sp>
      <p:sp>
        <p:nvSpPr>
          <p:cNvPr id="9220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667F1982-5105-4DF8-8BB2-4AAF53672BF4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4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 eaLnBrk="1" hangingPunct="1"/>
            <a:r>
              <a:rPr lang="ar-SA" sz="6000" b="1" cap="all" dirty="0" smtClean="0">
                <a:ln w="0"/>
                <a:solidFill>
                  <a:schemeClr val="tx2"/>
                </a:solidFill>
                <a:effectLst>
                  <a:reflection blurRad="12700" stA="50000" endPos="50000" dist="5000" dir="5400000" sy="-100000" rotWithShape="0"/>
                </a:effectLst>
              </a:rPr>
              <a:t>الإمام أحمد مذهبه وتلاميذه </a:t>
            </a:r>
            <a:endParaRPr lang="ar-SA" sz="6000" b="1" cap="all" dirty="0">
              <a:ln w="0"/>
              <a:solidFill>
                <a:schemeClr val="tx2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600" y="1295400"/>
            <a:ext cx="9144000" cy="4678363"/>
          </a:xfrm>
        </p:spPr>
        <p:txBody>
          <a:bodyPr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rtl="1" eaLnBrk="1" hangingPunct="1">
              <a:buFont typeface="Arial" pitchFamily="34" charset="0"/>
              <a:buNone/>
            </a:pPr>
            <a:r>
              <a:rPr lang="ar-SA" b="1" cap="all" dirty="0" smtClean="0">
                <a:ln w="0"/>
                <a:solidFill>
                  <a:srgbClr val="C00000"/>
                </a:solidFill>
                <a:effectLst>
                  <a:reflection blurRad="12700" stA="50000" endPos="50000" dist="5000" dir="5400000" sy="-100000" rotWithShape="0"/>
                </a:effectLst>
                <a:latin typeface="Simplified Arabic" pitchFamily="18" charset="-78"/>
                <a:cs typeface="Simplified Arabic" pitchFamily="18" charset="-78"/>
              </a:rPr>
              <a:t>طلبه للعلم </a:t>
            </a:r>
            <a:r>
              <a:rPr lang="ar-SA" b="1" cap="all" dirty="0" err="1" smtClean="0">
                <a:ln w="0"/>
                <a:solidFill>
                  <a:srgbClr val="C00000"/>
                </a:solidFill>
                <a:effectLst>
                  <a:reflection blurRad="12700" stA="50000" endPos="50000" dist="5000" dir="5400000" sy="-100000" rotWithShape="0"/>
                </a:effectLst>
                <a:latin typeface="Simplified Arabic" pitchFamily="18" charset="-78"/>
                <a:cs typeface="Simplified Arabic" pitchFamily="18" charset="-78"/>
              </a:rPr>
              <a:t>و</a:t>
            </a:r>
            <a:r>
              <a:rPr lang="ar-SA" b="1" cap="all" dirty="0" smtClean="0">
                <a:ln w="0"/>
                <a:solidFill>
                  <a:srgbClr val="C00000"/>
                </a:solidFill>
                <a:effectLst>
                  <a:reflection blurRad="12700" stA="50000" endPos="50000" dist="5000" dir="5400000" sy="-100000" rotWithShape="0"/>
                </a:effectLst>
                <a:latin typeface="Simplified Arabic" pitchFamily="18" charset="-78"/>
                <a:cs typeface="Simplified Arabic" pitchFamily="18" charset="-78"/>
              </a:rPr>
              <a:t> شيوخه : </a:t>
            </a:r>
          </a:p>
          <a:p>
            <a:pPr rtl="1" eaLnBrk="1" hangingPunct="1">
              <a:buFont typeface="Arial" pitchFamily="34" charset="0"/>
              <a:buNone/>
            </a:pPr>
            <a:r>
              <a:rPr lang="ar-SA" b="1" cap="all" dirty="0" smtClean="0">
                <a:ln w="0"/>
                <a:effectLst>
                  <a:reflection blurRad="12700" stA="50000" endPos="50000" dist="5000" dir="5400000" sy="-100000" rotWithShape="0"/>
                </a:effectLst>
                <a:latin typeface="Simplified Arabic" pitchFamily="18" charset="-78"/>
                <a:cs typeface="Simplified Arabic" pitchFamily="18" charset="-78"/>
              </a:rPr>
              <a:t>  أخذ الإمام أحمد الحديث والتفسير والفقه وأصول الفقه عن كبار علماء عصره ورحل لطلب العلم إلى البصرة والكوفة والحجاز واليمن </a:t>
            </a:r>
          </a:p>
          <a:p>
            <a:pPr rtl="1" eaLnBrk="1" hangingPunct="1">
              <a:buFont typeface="Arial" pitchFamily="34" charset="0"/>
              <a:buNone/>
            </a:pPr>
            <a:r>
              <a:rPr lang="ar-SA" b="1" cap="all" dirty="0" smtClean="0">
                <a:ln w="0"/>
                <a:effectLst>
                  <a:reflection blurRad="12700" stA="50000" endPos="50000" dist="5000" dir="5400000" sy="-100000" rotWithShape="0"/>
                </a:effectLst>
                <a:latin typeface="Simplified Arabic" pitchFamily="18" charset="-78"/>
                <a:cs typeface="Simplified Arabic" pitchFamily="18" charset="-78"/>
              </a:rPr>
              <a:t>  ومن أشهر مشايخه : </a:t>
            </a:r>
          </a:p>
          <a:p>
            <a:pPr rtl="1" eaLnBrk="1" hangingPunct="1">
              <a:buFont typeface="Arial" pitchFamily="34" charset="0"/>
              <a:buNone/>
            </a:pPr>
            <a:r>
              <a:rPr lang="ar-SA" b="1" cap="all" dirty="0" smtClean="0">
                <a:ln w="0"/>
                <a:effectLst>
                  <a:reflection blurRad="12700" stA="50000" endPos="50000" dist="5000" dir="5400000" sy="-100000" rotWithShape="0"/>
                </a:effectLst>
                <a:latin typeface="Simplified Arabic" pitchFamily="18" charset="-78"/>
                <a:cs typeface="Simplified Arabic" pitchFamily="18" charset="-78"/>
              </a:rPr>
              <a:t>     1 – هشيم بن بشير ، أبي حازم الواسطي ، لازمه أحمد حوالي أربع سنين وكتب عنه نحواً من ألف حديث و شيئاً من التفسير و الفقه . </a:t>
            </a:r>
          </a:p>
          <a:p>
            <a:pPr rtl="1" eaLnBrk="1" hangingPunct="1">
              <a:buFont typeface="Arial" pitchFamily="34" charset="0"/>
              <a:buNone/>
            </a:pPr>
            <a:r>
              <a:rPr lang="ar-SA" b="1" cap="all" dirty="0" smtClean="0">
                <a:ln w="0"/>
                <a:effectLst>
                  <a:reflection blurRad="12700" stA="50000" endPos="50000" dist="5000" dir="5400000" sy="-100000" rotWithShape="0"/>
                </a:effectLst>
                <a:latin typeface="Simplified Arabic" pitchFamily="18" charset="-78"/>
                <a:cs typeface="Simplified Arabic" pitchFamily="18" charset="-78"/>
              </a:rPr>
              <a:t>     2 – الإمام الشافعي : أخذ عنه الفقه و الأصول .  </a:t>
            </a:r>
            <a:endParaRPr lang="en-US" b="1" cap="all" dirty="0" smtClean="0">
              <a:ln w="0"/>
              <a:effectLst>
                <a:reflection blurRad="12700" stA="50000" endPos="50000" dist="5000" dir="5400000" sy="-100000" rotWithShape="0"/>
              </a:effectLst>
              <a:latin typeface="Simplified Arabic" pitchFamily="18" charset="-78"/>
              <a:cs typeface="Simplified Arabic" pitchFamily="18" charset="-78"/>
            </a:endParaRPr>
          </a:p>
        </p:txBody>
      </p:sp>
      <p:sp>
        <p:nvSpPr>
          <p:cNvPr id="9220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667F1982-5105-4DF8-8BB2-4AAF53672BF4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5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07/7/12/main" xmlns="" val="1000170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238092" y="285728"/>
            <a:ext cx="9210708" cy="1143000"/>
          </a:xfrm>
        </p:spPr>
        <p:txBody>
          <a:bodyPr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 eaLnBrk="1" hangingPunct="1"/>
            <a:r>
              <a:rPr lang="ar-SA" sz="6000" b="1" cap="all" dirty="0" smtClean="0">
                <a:ln w="0"/>
                <a:solidFill>
                  <a:schemeClr val="tx2"/>
                </a:solidFill>
                <a:effectLst>
                  <a:reflection blurRad="12700" stA="50000" endPos="50000" dist="5000" dir="5400000" sy="-100000" rotWithShape="0"/>
                </a:effectLst>
              </a:rPr>
              <a:t>الإمام أحمد مذهبه وتلاميذه </a:t>
            </a:r>
            <a:endParaRPr lang="ar-SA" sz="6000" b="1" cap="all" dirty="0">
              <a:ln w="0"/>
              <a:solidFill>
                <a:schemeClr val="tx2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600" y="1500174"/>
            <a:ext cx="9144000" cy="4881154"/>
          </a:xfrm>
        </p:spPr>
        <p:txBody>
          <a:bodyPr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just" rtl="1"/>
            <a:r>
              <a:rPr lang="ar-SA" b="1" dirty="0" smtClean="0">
                <a:latin typeface="Simplified Arabic" pitchFamily="18" charset="-78"/>
                <a:cs typeface="Simplified Arabic" pitchFamily="18" charset="-78"/>
              </a:rPr>
              <a:t>     3 – الحافظ عبد الرزاق بن همام الصنعاني ، صاحب المصنف في الآثار ، سمع منه الإمام أحمد في مكة ثم رحل إليه فسمع منه الحديث في صنعاء .</a:t>
            </a:r>
          </a:p>
          <a:p>
            <a:pPr algn="just" rtl="1"/>
            <a:r>
              <a:rPr lang="ar-SA" b="1" dirty="0" smtClean="0">
                <a:latin typeface="Simplified Arabic" pitchFamily="18" charset="-78"/>
                <a:cs typeface="Simplified Arabic" pitchFamily="18" charset="-78"/>
              </a:rPr>
              <a:t>     4 – سفيان بن عيينة . </a:t>
            </a:r>
          </a:p>
          <a:p>
            <a:pPr algn="just" rtl="1"/>
            <a:r>
              <a:rPr lang="ar-SA" b="1" dirty="0" smtClean="0">
                <a:latin typeface="Simplified Arabic" pitchFamily="18" charset="-78"/>
                <a:cs typeface="Simplified Arabic" pitchFamily="18" charset="-78"/>
              </a:rPr>
              <a:t>     5 – يحيى بن سعيد القطان . </a:t>
            </a:r>
          </a:p>
          <a:p>
            <a:pPr algn="just" rtl="1"/>
            <a:r>
              <a:rPr lang="ar-SA" b="1" dirty="0" smtClean="0">
                <a:latin typeface="Simplified Arabic" pitchFamily="18" charset="-78"/>
                <a:cs typeface="Simplified Arabic" pitchFamily="18" charset="-78"/>
              </a:rPr>
              <a:t>     6 – الوليد بن مسلم . </a:t>
            </a:r>
          </a:p>
          <a:p>
            <a:pPr algn="just" rtl="1"/>
            <a:r>
              <a:rPr lang="ar-SA" b="1" dirty="0" smtClean="0">
                <a:latin typeface="Simplified Arabic" pitchFamily="18" charset="-78"/>
                <a:cs typeface="Simplified Arabic" pitchFamily="18" charset="-78"/>
              </a:rPr>
              <a:t>     7 – عبد الرحمن بن مهدي . </a:t>
            </a:r>
          </a:p>
          <a:p>
            <a:pPr algn="just" rtl="1"/>
            <a:r>
              <a:rPr lang="ar-SA" b="1" dirty="0" smtClean="0">
                <a:latin typeface="Simplified Arabic" pitchFamily="18" charset="-78"/>
                <a:cs typeface="Simplified Arabic" pitchFamily="18" charset="-78"/>
              </a:rPr>
              <a:t>     8 – القاضي ، أبويوسف ، يعقوب بن إبراهيم ، صاحب الإمام أبي حنيفة : والظاهر أنه سمع و كتب عنه فقه أهل الرأي .</a:t>
            </a:r>
            <a:endParaRPr lang="ar-SY" b="1" dirty="0">
              <a:latin typeface="Simplified Arabic" pitchFamily="18" charset="-78"/>
              <a:cs typeface="Simplified Arabic" pitchFamily="18" charset="-78"/>
            </a:endParaRPr>
          </a:p>
        </p:txBody>
      </p:sp>
      <p:sp>
        <p:nvSpPr>
          <p:cNvPr id="9220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667F1982-5105-4DF8-8BB2-4AAF53672BF4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6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07/7/12/main" xmlns="" val="1000170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 eaLnBrk="1" hangingPunct="1"/>
            <a:r>
              <a:rPr lang="ar-SA" sz="5400" b="1" cap="all" dirty="0" smtClean="0">
                <a:ln w="0"/>
                <a:solidFill>
                  <a:schemeClr val="tx2"/>
                </a:solidFill>
                <a:effectLst>
                  <a:reflection blurRad="12700" stA="50000" endPos="50000" dist="5000" dir="5400000" sy="-100000" rotWithShape="0"/>
                </a:effectLst>
              </a:rPr>
              <a:t>الإمام أحمد مذهبه وتلاميذه </a:t>
            </a:r>
            <a:endParaRPr lang="ar-SA" sz="5400" b="1" cap="all" dirty="0">
              <a:ln w="0"/>
              <a:solidFill>
                <a:schemeClr val="tx2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600" y="1428736"/>
            <a:ext cx="9144000" cy="5429264"/>
          </a:xfrm>
        </p:spPr>
        <p:txBody>
          <a:bodyPr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rtl="1" eaLnBrk="1" hangingPunct="1">
              <a:buNone/>
            </a:pPr>
            <a:r>
              <a:rPr lang="ar-SA" sz="2800" b="1" spc="50" dirty="0" smtClean="0">
                <a:ln w="11430"/>
                <a:solidFill>
                  <a:schemeClr val="tx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وسمع من غيرهم من علماء بغداد ، ولم يكن يكتفي بالسماع بل يدون ما يسمع ، فلما استوثق من علمه بعد رحلاته جلس للتحديث و الفتيا . </a:t>
            </a:r>
          </a:p>
          <a:p>
            <a:pPr rtl="1" eaLnBrk="1" hangingPunct="1"/>
            <a:r>
              <a:rPr lang="ar-SA" sz="3600" b="1" spc="50" dirty="0" smtClean="0">
                <a:ln w="11430"/>
                <a:solidFill>
                  <a:schemeClr val="accent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ar-SA" sz="4000" b="1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أصول مذهب الإمام أحمد : </a:t>
            </a:r>
          </a:p>
          <a:p>
            <a:pPr rtl="1" eaLnBrk="1" hangingPunct="1"/>
            <a:r>
              <a:rPr lang="ar-SA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 – النصوص من الكتاب و السنة : كان أحمد إذا وجد نصاً من الكتاب أو السنة أفتى ولم يعدل عنه إلى غيره ولو خالفه قول أحد الصحابة ، لذلك أفتى بأن المطلقة المبتوتة ليس لها نفقة ولا سكنى عملاً بحديث فاطمة بنت قيس التي قال لها النبي </a:t>
            </a:r>
            <a:r>
              <a:rPr lang="ar-SY" b="1" dirty="0" smtClean="0">
                <a:solidFill>
                  <a:srgbClr val="FF0000"/>
                </a:solidFill>
              </a:rPr>
              <a:t>ﷺ</a:t>
            </a:r>
            <a:r>
              <a:rPr lang="ar-SA" b="1" dirty="0" smtClean="0">
                <a:solidFill>
                  <a:srgbClr val="FF0000"/>
                </a:solidFill>
              </a:rPr>
              <a:t> </a:t>
            </a:r>
            <a:r>
              <a:rPr lang="ar-SA" b="1" dirty="0" smtClean="0"/>
              <a:t>( </a:t>
            </a:r>
            <a:r>
              <a:rPr lang="ar-SA" b="1" dirty="0" smtClean="0">
                <a:solidFill>
                  <a:schemeClr val="bg2">
                    <a:lumMod val="25000"/>
                  </a:schemeClr>
                </a:solidFill>
              </a:rPr>
              <a:t>ليس لك عليه نفقة ولا سكنى </a:t>
            </a:r>
            <a:r>
              <a:rPr lang="ar-SA" b="1" dirty="0" smtClean="0"/>
              <a:t>) ، ولم يلتفت لمخالفة عمر في هذه المسألة . </a:t>
            </a:r>
            <a:endParaRPr lang="ar-SA" b="1" dirty="0" smtClean="0">
              <a:solidFill>
                <a:schemeClr val="tx2"/>
              </a:solidFill>
            </a:endParaRPr>
          </a:p>
        </p:txBody>
      </p:sp>
      <p:sp>
        <p:nvSpPr>
          <p:cNvPr id="9220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667F1982-5105-4DF8-8BB2-4AAF53672BF4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7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07/7/12/main" xmlns="" val="1567076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 eaLnBrk="1" hangingPunct="1"/>
            <a:r>
              <a:rPr lang="ar-SA" sz="5400" b="1" cap="all" dirty="0" smtClean="0">
                <a:ln w="0"/>
                <a:solidFill>
                  <a:schemeClr val="tx2"/>
                </a:solidFill>
                <a:effectLst>
                  <a:reflection blurRad="12700" stA="50000" endPos="50000" dist="5000" dir="5400000" sy="-100000" rotWithShape="0"/>
                </a:effectLst>
              </a:rPr>
              <a:t>الإمام أحمد مذهبه وتلاميذه </a:t>
            </a:r>
            <a:endParaRPr lang="ar-SA" sz="5400" b="1" cap="all" dirty="0">
              <a:ln w="0"/>
              <a:solidFill>
                <a:schemeClr val="tx2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600" y="1428736"/>
            <a:ext cx="9296432" cy="5429264"/>
          </a:xfrm>
        </p:spPr>
        <p:txBody>
          <a:bodyPr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rtl="1"/>
            <a:r>
              <a:rPr lang="ar-SA" sz="3600" b="1" dirty="0" smtClean="0"/>
              <a:t>2 – فتاوى الصحابة : </a:t>
            </a:r>
            <a:r>
              <a:rPr lang="ar-SA" b="1" dirty="0" smtClean="0"/>
              <a:t>يرى الإمام أحمد أن فتوى الصحابي إذا لم يوجد لها مخالف من الصحابة حجة يجب العمل بها ، فكان إذا  لم يجد نصاً شرعياً في مسألة ثم وجد لأحد الصحابة قولاً فيها ولم يعلم له مخالفاً من الصحابة أفتى بقول الصحابي ولم يعدل عنه إلى غيره</a:t>
            </a:r>
            <a:endParaRPr lang="ar-SA" sz="3600" b="1" dirty="0" smtClean="0"/>
          </a:p>
          <a:p>
            <a:pPr rtl="1"/>
            <a:r>
              <a:rPr lang="ar-SA" sz="3600" b="1" dirty="0" smtClean="0"/>
              <a:t>3 – الاختيار </a:t>
            </a:r>
            <a:r>
              <a:rPr lang="ar-SA" b="1" dirty="0" smtClean="0"/>
              <a:t>من فتاوى الصحابة إذا اختلفوا : من أصول الإمام أحمد أن الصحابة إذا اختلفوا تخير من أقوالهم ما كان أقرب إلى الكتاب و السنة ، فإذا لم يترجح لديه إحدها حكى الخلاف فيها ولم يجزم فيها بقول . </a:t>
            </a:r>
            <a:endParaRPr lang="ar-SA" sz="3600" b="1" dirty="0" smtClean="0"/>
          </a:p>
        </p:txBody>
      </p:sp>
      <p:sp>
        <p:nvSpPr>
          <p:cNvPr id="9220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667F1982-5105-4DF8-8BB2-4AAF53672BF4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8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07/7/12/main" xmlns="" val="1567076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 eaLnBrk="1" hangingPunct="1"/>
            <a:r>
              <a:rPr lang="ar-SA" sz="6000" b="1" cap="all" dirty="0" smtClean="0">
                <a:ln w="0"/>
                <a:solidFill>
                  <a:schemeClr val="tx2"/>
                </a:solidFill>
                <a:effectLst>
                  <a:reflection blurRad="12700" stA="50000" endPos="50000" dist="5000" dir="5400000" sy="-100000" rotWithShape="0"/>
                </a:effectLst>
              </a:rPr>
              <a:t>الإمام أحمد مذهبه وتلاميذه </a:t>
            </a:r>
            <a:endParaRPr lang="ar-SA" sz="6000" b="1" cap="all" dirty="0">
              <a:ln w="0"/>
              <a:solidFill>
                <a:schemeClr val="tx2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600" y="1340768"/>
            <a:ext cx="9144000" cy="4869904"/>
          </a:xfrm>
        </p:spPr>
        <p:txBody>
          <a:bodyPr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rtl="1"/>
            <a:endParaRPr lang="ar-SY" b="1" cap="all" dirty="0" smtClean="0">
              <a:ln w="0"/>
              <a:effectLst>
                <a:reflection blurRad="12700" stA="50000" endPos="50000" dist="5000" dir="5400000" sy="-100000" rotWithShape="0"/>
              </a:effectLst>
              <a:latin typeface="Arial" pitchFamily="34" charset="0"/>
              <a:cs typeface="Arial" pitchFamily="34" charset="0"/>
            </a:endParaRPr>
          </a:p>
          <a:p>
            <a:pPr rtl="1" eaLnBrk="1" hangingPunct="1"/>
            <a:r>
              <a:rPr lang="ar-SA" b="1" cap="all" dirty="0" smtClean="0">
                <a:ln w="0"/>
                <a:effectLst>
                  <a:reflection blurRad="12700" stA="50000" endPos="50000" dist="5000" dir="5400000" sy="-100000" rotWithShape="0"/>
                </a:effectLst>
                <a:latin typeface="Simplified Arabic" pitchFamily="18" charset="-78"/>
                <a:cs typeface="Simplified Arabic" pitchFamily="18" charset="-78"/>
              </a:rPr>
              <a:t>4 – الأخذ بالحديث المرسل و الحديث الضعيف : </a:t>
            </a:r>
          </a:p>
          <a:p>
            <a:pPr rtl="1" eaLnBrk="1" hangingPunct="1"/>
            <a:r>
              <a:rPr lang="ar-SA" b="1" cap="all" dirty="0" smtClean="0">
                <a:ln w="0"/>
                <a:effectLst>
                  <a:reflection blurRad="12700" stA="50000" endPos="50000" dist="5000" dir="5400000" sy="-100000" rotWithShape="0"/>
                </a:effectLst>
                <a:latin typeface="Simplified Arabic" pitchFamily="18" charset="-78"/>
                <a:cs typeface="Simplified Arabic" pitchFamily="18" charset="-78"/>
              </a:rPr>
              <a:t>من أصول الإمام أحمد الأخذ بالحديث المرسل مطلقاً سواء أكان من مراسيل الصحابة أم التابعين ، فلو قال العدل الثقة من التابعين : قال رسول الله </a:t>
            </a:r>
            <a:r>
              <a:rPr lang="ar-SY" b="1" dirty="0" smtClean="0"/>
              <a:t>ﷺ</a:t>
            </a:r>
            <a:r>
              <a:rPr lang="ar-SA" b="1" dirty="0" smtClean="0">
                <a:solidFill>
                  <a:srgbClr val="FF0000"/>
                </a:solidFill>
              </a:rPr>
              <a:t> </a:t>
            </a:r>
            <a:r>
              <a:rPr lang="ar-SA" b="1" dirty="0" smtClean="0"/>
              <a:t>ولم يذكر الصحابي الذي روى عنه قبلت روايته في الراجح عند الإمام أحمد .وهو مقدم عنده على القياس لكن قول الصحابي الذي لا يُعلم له مخالف مقدم على المرسل . </a:t>
            </a:r>
          </a:p>
          <a:p>
            <a:pPr rtl="1" eaLnBrk="1" hangingPunct="1"/>
            <a:endParaRPr lang="en-US" b="1" cap="all" dirty="0" smtClean="0">
              <a:ln w="0"/>
              <a:effectLst>
                <a:reflection blurRad="12700" stA="50000" endPos="50000" dist="5000" dir="5400000" sy="-100000" rotWithShape="0"/>
              </a:effectLst>
              <a:latin typeface="Simplified Arabic" pitchFamily="18" charset="-78"/>
              <a:cs typeface="Simplified Arabic" pitchFamily="18" charset="-78"/>
            </a:endParaRPr>
          </a:p>
        </p:txBody>
      </p:sp>
      <p:sp>
        <p:nvSpPr>
          <p:cNvPr id="9220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667F1982-5105-4DF8-8BB2-4AAF53672BF4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9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07/7/12/main" xmlns="" val="4136115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 eaLnBrk="1" hangingPunct="1"/>
            <a:r>
              <a:rPr lang="ar-SA" sz="6000" b="1" cap="all" dirty="0" smtClean="0">
                <a:ln w="0"/>
                <a:solidFill>
                  <a:schemeClr val="tx2"/>
                </a:solidFill>
                <a:effectLst>
                  <a:reflection blurRad="12700" stA="50000" endPos="50000" dist="5000" dir="5400000" sy="-100000" rotWithShape="0"/>
                </a:effectLst>
              </a:rPr>
              <a:t>الإمام أحمد مذهبه وتلاميذه </a:t>
            </a:r>
            <a:endParaRPr lang="ar-SA" sz="6000" b="1" cap="all" dirty="0">
              <a:ln w="0"/>
              <a:solidFill>
                <a:schemeClr val="tx2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72480" y="1268760"/>
            <a:ext cx="9296432" cy="4752528"/>
          </a:xfrm>
        </p:spPr>
        <p:txBody>
          <a:bodyPr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just" rtl="1"/>
            <a:endParaRPr lang="ar-SA" sz="2800" b="1" cap="all" dirty="0" smtClean="0">
              <a:ln w="0"/>
              <a:effectLst>
                <a:reflection blurRad="12700" stA="50000" endPos="50000" dist="5000" dir="5400000" sy="-100000" rotWithShape="0"/>
              </a:effectLst>
              <a:latin typeface="Simplified Arabic" pitchFamily="18" charset="-78"/>
              <a:cs typeface="Simplified Arabic" pitchFamily="18" charset="-78"/>
            </a:endParaRPr>
          </a:p>
          <a:p>
            <a:pPr algn="just" rtl="1"/>
            <a:r>
              <a:rPr lang="ar-SA" b="1" cap="all" dirty="0" smtClean="0">
                <a:ln w="0"/>
                <a:effectLst>
                  <a:reflection blurRad="12700" stA="50000" endPos="50000" dist="5000" dir="5400000" sy="-100000" rotWithShape="0"/>
                </a:effectLst>
                <a:latin typeface="Simplified Arabic" pitchFamily="18" charset="-78"/>
                <a:cs typeface="Simplified Arabic" pitchFamily="18" charset="-78"/>
              </a:rPr>
              <a:t>كذلك من أصول الإمام أحمد العمل بالحديث الضعيف بشروط : </a:t>
            </a:r>
          </a:p>
          <a:p>
            <a:pPr algn="just" rtl="1"/>
            <a:r>
              <a:rPr lang="ar-SA" sz="2800" b="1" cap="all" dirty="0" smtClean="0">
                <a:ln w="0"/>
                <a:effectLst>
                  <a:reflection blurRad="12700" stA="50000" endPos="50000" dist="5000" dir="5400000" sy="-100000" rotWithShape="0"/>
                </a:effectLst>
                <a:latin typeface="Simplified Arabic" pitchFamily="18" charset="-78"/>
                <a:cs typeface="Simplified Arabic" pitchFamily="18" charset="-78"/>
              </a:rPr>
              <a:t>  أ – أن لا يكون الحديث باطلاً كأن يكون منكراً أو فيه راوٍ متهم بالكذب </a:t>
            </a:r>
          </a:p>
          <a:p>
            <a:pPr algn="just" rtl="1"/>
            <a:r>
              <a:rPr lang="ar-SA" sz="2800" b="1" cap="all" dirty="0" smtClean="0">
                <a:ln w="0"/>
                <a:effectLst>
                  <a:reflection blurRad="12700" stA="50000" endPos="50000" dist="5000" dir="5400000" sy="-100000" rotWithShape="0"/>
                </a:effectLst>
                <a:latin typeface="Simplified Arabic" pitchFamily="18" charset="-78"/>
                <a:cs typeface="Simplified Arabic" pitchFamily="18" charset="-78"/>
              </a:rPr>
              <a:t>  ب – أن لا يكون في الباب أو المسألة أثر أقوى منه يدفعه أو قول صحابي</a:t>
            </a:r>
          </a:p>
          <a:p>
            <a:pPr algn="just" rtl="1"/>
            <a:r>
              <a:rPr lang="ar-SA" sz="2800" b="1" cap="all" dirty="0" smtClean="0">
                <a:ln w="0"/>
                <a:effectLst>
                  <a:reflection blurRad="12700" stA="50000" endPos="50000" dist="5000" dir="5400000" sy="-100000" rotWithShape="0"/>
                </a:effectLst>
                <a:latin typeface="Simplified Arabic" pitchFamily="18" charset="-78"/>
                <a:cs typeface="Simplified Arabic" pitchFamily="18" charset="-78"/>
              </a:rPr>
              <a:t>  فإذا تحققت هذه الشروط فيه فإنه حجة يجب العمل </a:t>
            </a:r>
            <a:r>
              <a:rPr lang="ar-SA" sz="2800" b="1" cap="all" dirty="0" err="1" smtClean="0">
                <a:ln w="0"/>
                <a:effectLst>
                  <a:reflection blurRad="12700" stA="50000" endPos="50000" dist="5000" dir="5400000" sy="-100000" rotWithShape="0"/>
                </a:effectLst>
                <a:latin typeface="Simplified Arabic" pitchFamily="18" charset="-78"/>
                <a:cs typeface="Simplified Arabic" pitchFamily="18" charset="-78"/>
              </a:rPr>
              <a:t>به</a:t>
            </a:r>
            <a:r>
              <a:rPr lang="ar-SA" sz="2800" b="1" cap="all" dirty="0" smtClean="0">
                <a:ln w="0"/>
                <a:effectLst>
                  <a:reflection blurRad="12700" stA="50000" endPos="50000" dist="5000" dir="5400000" sy="-100000" rotWithShape="0"/>
                </a:effectLst>
                <a:latin typeface="Simplified Arabic" pitchFamily="18" charset="-78"/>
                <a:cs typeface="Simplified Arabic" pitchFamily="18" charset="-78"/>
              </a:rPr>
              <a:t> و يقدم على القياس عنده ، وهو كما قال مقدم على أقوال الرجال . ويرى بعض العلماء أن الحديث الضعيف بهذه الشروط يقابل الحديث الحسن عند المتأخرين .</a:t>
            </a:r>
          </a:p>
          <a:p>
            <a:pPr algn="just" rtl="1"/>
            <a:endParaRPr lang="ar-SA" sz="2800" b="1" cap="all" dirty="0" smtClean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  <a:p>
            <a:pPr algn="just" rtl="1"/>
            <a:endParaRPr lang="en-US" sz="28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  <a:p>
            <a:pPr algn="just" rtl="1"/>
            <a:endParaRPr lang="en-US" sz="28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  <a:p>
            <a:pPr algn="justLow" rtl="1"/>
            <a:endParaRPr lang="ar-SY" sz="2800" b="1" cap="all" dirty="0" smtClean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Arial" pitchFamily="34" charset="0"/>
              <a:cs typeface="Arial" pitchFamily="34" charset="0"/>
            </a:endParaRPr>
          </a:p>
          <a:p>
            <a:pPr rtl="1"/>
            <a:endParaRPr lang="en-US" sz="24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Simplified Arabic" pitchFamily="18" charset="-78"/>
              <a:cs typeface="Simplified Arabic" pitchFamily="18" charset="-78"/>
            </a:endParaRPr>
          </a:p>
          <a:p>
            <a:pPr eaLnBrk="1" hangingPunct="1">
              <a:buFont typeface="Arial" pitchFamily="34" charset="0"/>
              <a:buNone/>
            </a:pPr>
            <a:endParaRPr lang="en-US" sz="2800" b="1" cap="all" dirty="0" smtClean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Simplified Arabic" pitchFamily="18" charset="-78"/>
              <a:cs typeface="Simplified Arabic" pitchFamily="18" charset="-78"/>
            </a:endParaRPr>
          </a:p>
        </p:txBody>
      </p:sp>
      <p:sp>
        <p:nvSpPr>
          <p:cNvPr id="9220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667F1982-5105-4DF8-8BB2-4AAF53672BF4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10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07/7/12/main" xmlns="" val="2455743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 eaLnBrk="1" hangingPunct="1"/>
            <a:r>
              <a:rPr lang="ar-SA" sz="6000" b="1" cap="all" dirty="0" smtClean="0">
                <a:ln w="0"/>
                <a:solidFill>
                  <a:schemeClr val="tx2"/>
                </a:solidFill>
                <a:effectLst>
                  <a:reflection blurRad="12700" stA="50000" endPos="50000" dist="5000" dir="5400000" sy="-100000" rotWithShape="0"/>
                </a:effectLst>
              </a:rPr>
              <a:t>الإمام أحمد مذهبه وتلاميذه </a:t>
            </a:r>
            <a:endParaRPr lang="ar-SA" sz="6000" b="1" cap="all" dirty="0">
              <a:ln w="0"/>
              <a:solidFill>
                <a:schemeClr val="tx2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600" y="1571612"/>
            <a:ext cx="9439308" cy="5817828"/>
          </a:xfrm>
        </p:spPr>
        <p:txBody>
          <a:bodyPr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rtl="1" eaLnBrk="1" hangingPunct="1"/>
            <a:r>
              <a:rPr lang="ar-SA" sz="4000" b="1" cap="all" dirty="0" smtClean="0">
                <a:ln w="0"/>
                <a:effectLst>
                  <a:reflection blurRad="12700" stA="50000" endPos="50000" dist="5000" dir="5400000" sy="-100000" rotWithShape="0"/>
                </a:effectLst>
                <a:latin typeface="Simplified Arabic" pitchFamily="18" charset="-78"/>
                <a:cs typeface="Simplified Arabic" pitchFamily="18" charset="-78"/>
              </a:rPr>
              <a:t>3 – القياس :</a:t>
            </a:r>
          </a:p>
          <a:p>
            <a:pPr rtl="1" eaLnBrk="1" hangingPunct="1"/>
            <a:r>
              <a:rPr lang="ar-SA" b="1" cap="all" dirty="0" smtClean="0">
                <a:ln w="0"/>
                <a:effectLst>
                  <a:reflection blurRad="12700" stA="50000" endPos="50000" dist="5000" dir="5400000" sy="-100000" rotWithShape="0"/>
                </a:effectLst>
                <a:latin typeface="Simplified Arabic" pitchFamily="18" charset="-78"/>
                <a:cs typeface="Simplified Arabic" pitchFamily="18" charset="-78"/>
              </a:rPr>
              <a:t> وهو حجة عند الإمام أحمد إذا لم يوجد في المسألة نص ، ولا قول لأحد الصحابة  ، ولا حديث مرسل ، أو حديث ضعيف مما يعمل به بشروطه ، ففي هذه الحالة يعمل بالقياس ، وقد نقل الخلال عن أحمد قال : </a:t>
            </a:r>
            <a:r>
              <a:rPr lang="ar-SA" b="1" cap="all" dirty="0" smtClean="0">
                <a:ln w="0"/>
                <a:solidFill>
                  <a:schemeClr val="tx2"/>
                </a:solidFill>
                <a:effectLst>
                  <a:reflection blurRad="12700" stA="50000" endPos="50000" dist="5000" dir="5400000" sy="-100000" rotWithShape="0"/>
                </a:effectLst>
                <a:latin typeface="Simplified Arabic" pitchFamily="18" charset="-78"/>
                <a:cs typeface="Simplified Arabic" pitchFamily="18" charset="-78"/>
              </a:rPr>
              <a:t>سألتُ الشافعي عن القياس فقال : إنما يصار إليه عند الضرورة . </a:t>
            </a:r>
          </a:p>
          <a:p>
            <a:pPr rtl="1" eaLnBrk="1" hangingPunct="1"/>
            <a:r>
              <a:rPr lang="ar-SA" b="1" cap="all" dirty="0" smtClean="0">
                <a:ln w="0"/>
                <a:solidFill>
                  <a:schemeClr val="tx2"/>
                </a:solidFill>
                <a:effectLst>
                  <a:reflection blurRad="12700" stA="50000" endPos="50000" dist="5000" dir="5400000" sy="-100000" rotWithShape="0"/>
                </a:effectLst>
                <a:latin typeface="Simplified Arabic" pitchFamily="18" charset="-78"/>
                <a:cs typeface="Simplified Arabic" pitchFamily="18" charset="-78"/>
              </a:rPr>
              <a:t> </a:t>
            </a:r>
            <a:r>
              <a:rPr lang="ar-SA" b="1" cap="all" dirty="0" smtClean="0">
                <a:ln w="0"/>
                <a:effectLst>
                  <a:reflection blurRad="12700" stA="50000" endPos="50000" dist="5000" dir="5400000" sy="-100000" rotWithShape="0"/>
                </a:effectLst>
                <a:latin typeface="Simplified Arabic" pitchFamily="18" charset="-78"/>
                <a:cs typeface="Simplified Arabic" pitchFamily="18" charset="-78"/>
              </a:rPr>
              <a:t>ومن أمثلة أخذ أحمد بالقياس قوله لا يجوز بيع الحديد بالحديد متفاضلاً ، ولا الرصاص بالرصاص متفاضلاً قياساً على الذهب و الفضة ، بجامع علة كونها من الموزونات . </a:t>
            </a:r>
            <a:endParaRPr lang="en-US" b="1" cap="all" dirty="0" smtClean="0">
              <a:ln w="0"/>
              <a:solidFill>
                <a:schemeClr val="tx2"/>
              </a:solidFill>
              <a:effectLst>
                <a:reflection blurRad="12700" stA="50000" endPos="50000" dist="5000" dir="5400000" sy="-100000" rotWithShape="0"/>
              </a:effectLst>
              <a:latin typeface="Simplified Arabic" pitchFamily="18" charset="-78"/>
              <a:cs typeface="Simplified Arabic" pitchFamily="18" charset="-78"/>
            </a:endParaRPr>
          </a:p>
        </p:txBody>
      </p:sp>
      <p:sp>
        <p:nvSpPr>
          <p:cNvPr id="9220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667F1982-5105-4DF8-8BB2-4AAF53672BF4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07/7/12/main" xmlns="" val="2455743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algn="ctr" eaLnBrk="1" hangingPunct="1"/>
            <a:r>
              <a:rPr lang="ar-SA" sz="6000" b="1" cap="all" dirty="0" smtClean="0">
                <a:ln w="0"/>
                <a:solidFill>
                  <a:schemeClr val="tx2"/>
                </a:solidFill>
                <a:effectLst>
                  <a:reflection blurRad="12700" stA="50000" endPos="50000" dist="5000" dir="5400000" sy="-100000" rotWithShape="0"/>
                </a:effectLst>
              </a:rPr>
              <a:t>الإمام أحمد مذهبه وتلاميذه </a:t>
            </a:r>
            <a:endParaRPr lang="ar-SA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600" y="1295400"/>
            <a:ext cx="9144000" cy="5806008"/>
          </a:xfrm>
        </p:spPr>
        <p:txBody>
          <a:bodyPr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rtl="1" eaLnBrk="1" hangingPunct="1"/>
            <a:endParaRPr lang="ar-SA" b="1" cap="all" dirty="0" smtClean="0">
              <a:ln w="0"/>
              <a:solidFill>
                <a:srgbClr val="C00000"/>
              </a:solidFill>
              <a:effectLst>
                <a:reflection blurRad="12700" stA="50000" endPos="50000" dist="5000" dir="5400000" sy="-100000" rotWithShape="0"/>
              </a:effectLst>
              <a:latin typeface="Simplified Arabic" pitchFamily="18" charset="-78"/>
              <a:cs typeface="Simplified Arabic" pitchFamily="18" charset="-78"/>
            </a:endParaRPr>
          </a:p>
          <a:p>
            <a:pPr rtl="1" eaLnBrk="1" hangingPunct="1"/>
            <a:r>
              <a:rPr lang="ar-SA" b="1" cap="all" dirty="0" smtClean="0">
                <a:ln w="0"/>
                <a:solidFill>
                  <a:srgbClr val="C00000"/>
                </a:solidFill>
                <a:effectLst>
                  <a:reflection blurRad="12700" stA="50000" endPos="50000" dist="5000" dir="5400000" sy="-100000" rotWithShape="0"/>
                </a:effectLst>
                <a:latin typeface="Simplified Arabic" pitchFamily="18" charset="-78"/>
                <a:cs typeface="Simplified Arabic" pitchFamily="18" charset="-78"/>
              </a:rPr>
              <a:t>ملاحظة : </a:t>
            </a:r>
            <a:r>
              <a:rPr lang="ar-SA" b="1" cap="all" dirty="0" smtClean="0">
                <a:ln w="0"/>
                <a:solidFill>
                  <a:schemeClr val="tx2"/>
                </a:solidFill>
                <a:effectLst>
                  <a:reflection blurRad="12700" stA="50000" endPos="50000" dist="5000" dir="5400000" sy="-100000" rotWithShape="0"/>
                </a:effectLst>
                <a:latin typeface="Simplified Arabic" pitchFamily="18" charset="-78"/>
                <a:cs typeface="Simplified Arabic" pitchFamily="18" charset="-78"/>
              </a:rPr>
              <a:t>هنال مصادر تشريعية تعدّ حجة في مذهب الإمام أحمد ، أو يحتج بها علماء المذهب ، ولم يذكرها المؤلف منها : </a:t>
            </a:r>
          </a:p>
          <a:p>
            <a:pPr rtl="1" eaLnBrk="1" hangingPunct="1"/>
            <a:r>
              <a:rPr lang="ar-SA" b="1" cap="all" dirty="0" smtClean="0">
                <a:ln w="0"/>
                <a:solidFill>
                  <a:schemeClr val="tx2"/>
                </a:solidFill>
                <a:effectLst>
                  <a:reflection blurRad="12700" stA="50000" endPos="50000" dist="5000" dir="5400000" sy="-100000" rotWithShape="0"/>
                </a:effectLst>
                <a:latin typeface="Simplified Arabic" pitchFamily="18" charset="-78"/>
                <a:cs typeface="Simplified Arabic" pitchFamily="18" charset="-78"/>
              </a:rPr>
              <a:t>               </a:t>
            </a:r>
            <a:r>
              <a:rPr lang="ar-SA" b="1" cap="all" dirty="0" smtClean="0">
                <a:ln w="0"/>
                <a:effectLst>
                  <a:reflection blurRad="12700" stA="50000" endPos="50000" dist="5000" dir="5400000" sy="-100000" rotWithShape="0"/>
                </a:effectLst>
                <a:latin typeface="Simplified Arabic" pitchFamily="18" charset="-78"/>
                <a:cs typeface="Simplified Arabic" pitchFamily="18" charset="-78"/>
              </a:rPr>
              <a:t>1 – الإجماع </a:t>
            </a:r>
          </a:p>
          <a:p>
            <a:pPr rtl="1" eaLnBrk="1" hangingPunct="1"/>
            <a:r>
              <a:rPr lang="ar-SA" b="1" cap="all" dirty="0" smtClean="0">
                <a:ln w="0"/>
                <a:solidFill>
                  <a:srgbClr val="C00000"/>
                </a:solidFill>
                <a:effectLst>
                  <a:reflection blurRad="12700" stA="50000" endPos="50000" dist="5000" dir="5400000" sy="-100000" rotWithShape="0"/>
                </a:effectLst>
                <a:latin typeface="Simplified Arabic" pitchFamily="18" charset="-78"/>
                <a:cs typeface="Simplified Arabic" pitchFamily="18" charset="-78"/>
              </a:rPr>
              <a:t>               </a:t>
            </a:r>
            <a:r>
              <a:rPr lang="ar-SA" b="1" cap="all" dirty="0" smtClean="0">
                <a:ln w="0"/>
                <a:effectLst>
                  <a:reflection blurRad="12700" stA="50000" endPos="50000" dist="5000" dir="5400000" sy="-100000" rotWithShape="0"/>
                </a:effectLst>
                <a:latin typeface="Simplified Arabic" pitchFamily="18" charset="-78"/>
                <a:cs typeface="Simplified Arabic" pitchFamily="18" charset="-78"/>
              </a:rPr>
              <a:t>2 – الاستحسان </a:t>
            </a:r>
          </a:p>
          <a:p>
            <a:pPr rtl="1" eaLnBrk="1" hangingPunct="1"/>
            <a:r>
              <a:rPr lang="ar-SA" b="1" cap="all" dirty="0" smtClean="0">
                <a:ln w="0"/>
                <a:effectLst>
                  <a:reflection blurRad="12700" stA="50000" endPos="50000" dist="5000" dir="5400000" sy="-100000" rotWithShape="0"/>
                </a:effectLst>
                <a:latin typeface="Simplified Arabic" pitchFamily="18" charset="-78"/>
                <a:cs typeface="Simplified Arabic" pitchFamily="18" charset="-78"/>
              </a:rPr>
              <a:t>               3 – المصالح المرسلة </a:t>
            </a:r>
          </a:p>
          <a:p>
            <a:pPr rtl="1" eaLnBrk="1" hangingPunct="1"/>
            <a:r>
              <a:rPr lang="ar-SA" b="1" cap="all" dirty="0" smtClean="0">
                <a:ln w="0"/>
                <a:effectLst>
                  <a:reflection blurRad="12700" stA="50000" endPos="50000" dist="5000" dir="5400000" sy="-100000" rotWithShape="0"/>
                </a:effectLst>
                <a:latin typeface="Simplified Arabic" pitchFamily="18" charset="-78"/>
                <a:cs typeface="Simplified Arabic" pitchFamily="18" charset="-78"/>
              </a:rPr>
              <a:t>               4 – سد الذرائع </a:t>
            </a:r>
            <a:endParaRPr lang="en-US" b="1" cap="all" dirty="0" smtClean="0">
              <a:ln w="0"/>
              <a:effectLst>
                <a:reflection blurRad="12700" stA="50000" endPos="50000" dist="5000" dir="5400000" sy="-100000" rotWithShape="0"/>
              </a:effectLst>
              <a:latin typeface="Simplified Arabic" pitchFamily="18" charset="-78"/>
              <a:cs typeface="Simplified Arabic" pitchFamily="18" charset="-78"/>
            </a:endParaRPr>
          </a:p>
        </p:txBody>
      </p:sp>
      <p:sp>
        <p:nvSpPr>
          <p:cNvPr id="9220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667F1982-5105-4DF8-8BB2-4AAF53672BF4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12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07/7/12/main" xmlns="" val="2796876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algn="ctr" eaLnBrk="1" hangingPunct="1"/>
            <a:r>
              <a:rPr lang="ar-SA" sz="6000" b="1" cap="all" dirty="0" smtClean="0">
                <a:ln w="0"/>
                <a:solidFill>
                  <a:schemeClr val="tx2"/>
                </a:solidFill>
                <a:effectLst>
                  <a:reflection blurRad="12700" stA="50000" endPos="50000" dist="5000" dir="5400000" sy="-100000" rotWithShape="0"/>
                </a:effectLst>
              </a:rPr>
              <a:t>الإمام أحمد مذهبه وتلاميذه </a:t>
            </a:r>
            <a:endParaRPr lang="ar-SA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600" y="1295400"/>
            <a:ext cx="9144000" cy="5013920"/>
          </a:xfrm>
        </p:spPr>
        <p:txBody>
          <a:bodyPr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marL="971550" lvl="1" indent="-514350" rtl="1" eaLnBrk="1" hangingPunct="1">
              <a:buNone/>
            </a:pPr>
            <a:r>
              <a:rPr lang="ar-SA" sz="3600" b="1" cap="all" dirty="0" smtClean="0">
                <a:ln w="0"/>
                <a:solidFill>
                  <a:srgbClr val="C00000"/>
                </a:solidFill>
                <a:effectLst>
                  <a:reflection blurRad="12700" stA="50000" endPos="50000" dist="5000" dir="5400000" sy="-100000" rotWithShape="0"/>
                </a:effectLst>
                <a:latin typeface="Simplified Arabic" pitchFamily="18" charset="-78"/>
                <a:cs typeface="Simplified Arabic" pitchFamily="18" charset="-78"/>
              </a:rPr>
              <a:t>تلاميذ الإمام أحمد:</a:t>
            </a:r>
          </a:p>
          <a:p>
            <a:pPr marL="971550" lvl="1" indent="-514350" rtl="1" eaLnBrk="1" hangingPunct="1">
              <a:buNone/>
            </a:pPr>
            <a:r>
              <a:rPr lang="ar-SA" sz="3200" b="1" cap="all" dirty="0" smtClean="0">
                <a:ln w="0"/>
                <a:effectLst>
                  <a:reflection blurRad="12700" stA="50000" endPos="50000" dist="5000" dir="5400000" sy="-100000" rotWithShape="0"/>
                </a:effectLst>
                <a:latin typeface="Simplified Arabic" pitchFamily="18" charset="-78"/>
                <a:cs typeface="Simplified Arabic" pitchFamily="18" charset="-78"/>
              </a:rPr>
              <a:t>أخذ العلم عن الإمام أحمد ونشر مذهبه عدد كبير من العلماء منهم :  </a:t>
            </a:r>
          </a:p>
          <a:p>
            <a:pPr marL="971550" lvl="1" indent="-514350" rtl="1" eaLnBrk="1" hangingPunct="1">
              <a:buNone/>
            </a:pPr>
            <a:r>
              <a:rPr lang="ar-SA" sz="3200" b="1" cap="all" dirty="0" smtClean="0">
                <a:ln w="0"/>
                <a:effectLst>
                  <a:reflection blurRad="12700" stA="50000" endPos="50000" dist="5000" dir="5400000" sy="-100000" rotWithShape="0"/>
                </a:effectLst>
                <a:latin typeface="Simplified Arabic" pitchFamily="18" charset="-78"/>
                <a:cs typeface="Simplified Arabic" pitchFamily="18" charset="-78"/>
              </a:rPr>
              <a:t>          1 – صالح ، أكبر أولاد الإمام أحمد ( راوية الفقه               الحنبلي ) . </a:t>
            </a:r>
          </a:p>
          <a:p>
            <a:pPr marL="971550" lvl="1" indent="-514350" rtl="1" eaLnBrk="1" hangingPunct="1">
              <a:buNone/>
            </a:pPr>
            <a:r>
              <a:rPr lang="ar-SA" sz="3200" b="1" cap="all" dirty="0" smtClean="0">
                <a:ln w="0"/>
                <a:effectLst>
                  <a:reflection blurRad="12700" stA="50000" endPos="50000" dist="5000" dir="5400000" sy="-100000" rotWithShape="0"/>
                </a:effectLst>
                <a:latin typeface="Simplified Arabic" pitchFamily="18" charset="-78"/>
                <a:cs typeface="Simplified Arabic" pitchFamily="18" charset="-78"/>
              </a:rPr>
              <a:t>          2 – عبد الله بن الإمام أحمد ، وقد اعتنى برواية الحديث و خصوصاً المسند .</a:t>
            </a:r>
          </a:p>
          <a:p>
            <a:pPr marL="971550" lvl="1" indent="-514350" rtl="1" eaLnBrk="1" hangingPunct="1">
              <a:buNone/>
            </a:pPr>
            <a:r>
              <a:rPr lang="ar-SA" sz="3200" b="1" cap="all" dirty="0" smtClean="0">
                <a:ln w="0"/>
                <a:effectLst>
                  <a:reflection blurRad="12700" stA="50000" endPos="50000" dist="5000" dir="5400000" sy="-100000" rotWithShape="0"/>
                </a:effectLst>
                <a:latin typeface="Simplified Arabic" pitchFamily="18" charset="-78"/>
                <a:cs typeface="Simplified Arabic" pitchFamily="18" charset="-78"/>
              </a:rPr>
              <a:t>          3 – أحمد بن محمد بن هانيء ، أبو بكر الأثرم ، روى عنه الفقه والحديث  </a:t>
            </a:r>
            <a:endParaRPr lang="en-US" sz="3200" b="1" cap="all" dirty="0" smtClean="0">
              <a:ln w="0"/>
              <a:effectLst>
                <a:reflection blurRad="12700" stA="50000" endPos="50000" dist="5000" dir="5400000" sy="-100000" rotWithShape="0"/>
              </a:effectLst>
              <a:latin typeface="Simplified Arabic" pitchFamily="18" charset="-78"/>
              <a:cs typeface="Simplified Arabic" pitchFamily="18" charset="-78"/>
            </a:endParaRPr>
          </a:p>
        </p:txBody>
      </p:sp>
      <p:sp>
        <p:nvSpPr>
          <p:cNvPr id="9220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667F1982-5105-4DF8-8BB2-4AAF53672BF4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13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07/7/12/main" xmlns="" val="2796876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200472" y="188640"/>
            <a:ext cx="9217024" cy="1008112"/>
          </a:xfrm>
        </p:spPr>
        <p:txBody>
          <a:bodyPr/>
          <a:lstStyle/>
          <a:p>
            <a:pPr algn="ctr" eaLnBrk="1" hangingPunct="1"/>
            <a:r>
              <a:rPr lang="ar-SA" sz="6000" b="1" cap="all" dirty="0" smtClean="0">
                <a:ln w="0"/>
                <a:solidFill>
                  <a:schemeClr val="tx2"/>
                </a:solidFill>
                <a:effectLst>
                  <a:reflection blurRad="12700" stA="50000" endPos="50000" dist="5000" dir="5400000" sy="-100000" rotWithShape="0"/>
                </a:effectLst>
              </a:rPr>
              <a:t>الإمام أحمد مذهبه وتلاميذه </a:t>
            </a:r>
            <a:endParaRPr lang="ar-SA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600" y="1295400"/>
            <a:ext cx="9144000" cy="4869904"/>
          </a:xfrm>
        </p:spPr>
        <p:txBody>
          <a:bodyPr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rtl="1">
              <a:buNone/>
            </a:pPr>
            <a:r>
              <a:rPr lang="ar-SA" sz="2800" b="1" cap="all" dirty="0" smtClean="0">
                <a:ln w="0"/>
                <a:effectLst>
                  <a:reflection blurRad="12700" stA="50000" endPos="50000" dist="5000" dir="5400000" sy="-100000" rotWithShape="0"/>
                </a:effectLst>
                <a:latin typeface="Simplified Arabic" pitchFamily="18" charset="-78"/>
                <a:cs typeface="Simplified Arabic" pitchFamily="18" charset="-78"/>
              </a:rPr>
              <a:t>      </a:t>
            </a:r>
          </a:p>
          <a:p>
            <a:pPr rtl="1">
              <a:buNone/>
            </a:pPr>
            <a:r>
              <a:rPr lang="ar-SA" sz="2800" b="1" cap="all" dirty="0" smtClean="0">
                <a:ln w="0"/>
                <a:effectLst>
                  <a:reflection blurRad="12700" stA="50000" endPos="50000" dist="5000" dir="5400000" sy="-100000" rotWithShape="0"/>
                </a:effectLst>
                <a:latin typeface="Simplified Arabic" pitchFamily="18" charset="-78"/>
                <a:cs typeface="Simplified Arabic" pitchFamily="18" charset="-78"/>
              </a:rPr>
              <a:t>          </a:t>
            </a:r>
            <a:r>
              <a:rPr lang="ar-SA" b="1" cap="all" dirty="0" smtClean="0">
                <a:ln w="0"/>
                <a:effectLst>
                  <a:reflection blurRad="12700" stA="50000" endPos="50000" dist="5000" dir="5400000" sy="-100000" rotWithShape="0"/>
                </a:effectLst>
                <a:latin typeface="Simplified Arabic" pitchFamily="18" charset="-78"/>
                <a:cs typeface="Simplified Arabic" pitchFamily="18" charset="-78"/>
              </a:rPr>
              <a:t>4 – عبد الملك بن عبد الحميد بن مهران الميموني .</a:t>
            </a:r>
          </a:p>
          <a:p>
            <a:pPr rtl="1">
              <a:buNone/>
            </a:pPr>
            <a:r>
              <a:rPr lang="ar-SA" b="1" cap="all" dirty="0" smtClean="0">
                <a:ln w="0"/>
                <a:effectLst>
                  <a:reflection blurRad="12700" stA="50000" endPos="50000" dist="5000" dir="5400000" sy="-100000" rotWithShape="0"/>
                </a:effectLst>
                <a:latin typeface="Simplified Arabic" pitchFamily="18" charset="-78"/>
                <a:cs typeface="Simplified Arabic" pitchFamily="18" charset="-78"/>
              </a:rPr>
              <a:t>          5 – أحمد بن محمد بن الحجاج ، أبوبكر المروزي ، ثم تلميذ المروزي ( أبو بكر الخلال ، محمد بن هارون ) .</a:t>
            </a:r>
          </a:p>
          <a:p>
            <a:pPr rtl="1"/>
            <a:r>
              <a:rPr lang="ar-SA" b="1" cap="all" dirty="0" smtClean="0">
                <a:ln w="0"/>
                <a:effectLst>
                  <a:reflection blurRad="12700" stA="50000" endPos="50000" dist="5000" dir="5400000" sy="-100000" rotWithShape="0"/>
                </a:effectLst>
                <a:latin typeface="Simplified Arabic" pitchFamily="18" charset="-78"/>
                <a:cs typeface="Simplified Arabic" pitchFamily="18" charset="-78"/>
              </a:rPr>
              <a:t>  </a:t>
            </a:r>
            <a:r>
              <a:rPr lang="ar-SA" sz="3600" b="1" cap="all" dirty="0" smtClean="0">
                <a:ln w="0"/>
                <a:solidFill>
                  <a:srgbClr val="C00000"/>
                </a:solidFill>
                <a:effectLst>
                  <a:reflection blurRad="12700" stA="50000" endPos="50000" dist="5000" dir="5400000" sy="-100000" rotWithShape="0"/>
                </a:effectLst>
                <a:latin typeface="Simplified Arabic" pitchFamily="18" charset="-78"/>
                <a:cs typeface="Simplified Arabic" pitchFamily="18" charset="-78"/>
              </a:rPr>
              <a:t>كتب الإمام أحمد : </a:t>
            </a:r>
            <a:endParaRPr lang="ar-SA" b="1" cap="all" dirty="0" smtClean="0">
              <a:ln w="0"/>
              <a:solidFill>
                <a:srgbClr val="C00000"/>
              </a:solidFill>
              <a:effectLst>
                <a:reflection blurRad="12700" stA="50000" endPos="50000" dist="5000" dir="5400000" sy="-100000" rotWithShape="0"/>
              </a:effectLst>
              <a:latin typeface="Simplified Arabic" pitchFamily="18" charset="-78"/>
              <a:cs typeface="Simplified Arabic" pitchFamily="18" charset="-78"/>
            </a:endParaRPr>
          </a:p>
          <a:p>
            <a:pPr rtl="1"/>
            <a:r>
              <a:rPr lang="ar-SA" b="1" cap="all" dirty="0" smtClean="0">
                <a:ln w="0"/>
                <a:solidFill>
                  <a:srgbClr val="C00000"/>
                </a:solidFill>
                <a:effectLst>
                  <a:reflection blurRad="12700" stA="50000" endPos="50000" dist="5000" dir="5400000" sy="-100000" rotWithShape="0"/>
                </a:effectLst>
                <a:latin typeface="Simplified Arabic" pitchFamily="18" charset="-78"/>
                <a:cs typeface="Simplified Arabic" pitchFamily="18" charset="-78"/>
              </a:rPr>
              <a:t>  </a:t>
            </a:r>
            <a:r>
              <a:rPr lang="ar-SA" b="1" cap="all" dirty="0" smtClean="0">
                <a:ln w="0"/>
                <a:solidFill>
                  <a:schemeClr val="tx2"/>
                </a:solidFill>
                <a:effectLst>
                  <a:reflection blurRad="12700" stA="50000" endPos="50000" dist="5000" dir="5400000" sy="-100000" rotWithShape="0"/>
                </a:effectLst>
                <a:latin typeface="Simplified Arabic" pitchFamily="18" charset="-78"/>
                <a:cs typeface="Simplified Arabic" pitchFamily="18" charset="-78"/>
              </a:rPr>
              <a:t>خلّف الإمام أحمد كتاباً واحداً يعد مرجعا وثروة عظــــــــــيمة للأمة الإسلامية , وهو كتاب ( </a:t>
            </a:r>
            <a:r>
              <a:rPr lang="ar-SA" b="1" cap="all" dirty="0" smtClean="0">
                <a:ln w="0"/>
                <a:solidFill>
                  <a:srgbClr val="FF0000"/>
                </a:solidFill>
                <a:effectLst>
                  <a:reflection blurRad="12700" stA="50000" endPos="50000" dist="5000" dir="5400000" sy="-100000" rotWithShape="0"/>
                </a:effectLst>
                <a:latin typeface="Simplified Arabic" pitchFamily="18" charset="-78"/>
                <a:cs typeface="Simplified Arabic" pitchFamily="18" charset="-78"/>
              </a:rPr>
              <a:t>المسند</a:t>
            </a:r>
            <a:r>
              <a:rPr lang="ar-SA" b="1" cap="all" dirty="0" smtClean="0">
                <a:ln w="0"/>
                <a:solidFill>
                  <a:schemeClr val="tx2"/>
                </a:solidFill>
                <a:effectLst>
                  <a:reflection blurRad="12700" stA="50000" endPos="50000" dist="5000" dir="5400000" sy="-100000" rotWithShape="0"/>
                </a:effectLst>
                <a:latin typeface="Simplified Arabic" pitchFamily="18" charset="-78"/>
                <a:cs typeface="Simplified Arabic" pitchFamily="18" charset="-78"/>
              </a:rPr>
              <a:t> ) ، الذي دون فيه جميع ما سمعه من مرويات عن مشــايخة طيلة حياته ، و التي بلغت ما يزيد على ثلاثين ألف حديثاً ، وقد رتب كتاب المسند ورواه عنه ابنه عبد الله </a:t>
            </a:r>
            <a:endParaRPr lang="en-US" b="1" cap="all" dirty="0" smtClean="0">
              <a:ln w="0"/>
              <a:effectLst>
                <a:reflection blurRad="12700" stA="50000" endPos="50000" dist="5000" dir="5400000" sy="-100000" rotWithShape="0"/>
              </a:effectLst>
              <a:latin typeface="Simplified Arabic" pitchFamily="18" charset="-78"/>
              <a:cs typeface="Simplified Arabic" pitchFamily="18" charset="-78"/>
            </a:endParaRPr>
          </a:p>
        </p:txBody>
      </p:sp>
      <p:sp>
        <p:nvSpPr>
          <p:cNvPr id="9220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667F1982-5105-4DF8-8BB2-4AAF53672BF4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14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07/7/12/main" xmlns="" val="2796876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algn="ctr" eaLnBrk="1" hangingPunct="1"/>
            <a:r>
              <a:rPr lang="ar-SA" sz="5400" b="1" cap="all" dirty="0" smtClean="0">
                <a:ln w="0"/>
                <a:solidFill>
                  <a:schemeClr val="tx2"/>
                </a:solidFill>
                <a:effectLst>
                  <a:reflection blurRad="12700" stA="50000" endPos="50000" dist="5000" dir="5400000" sy="-100000" rotWithShape="0"/>
                </a:effectLst>
              </a:rPr>
              <a:t>الإمام أحمد مذهبه وتلاميذه </a:t>
            </a:r>
            <a:endParaRPr lang="ar-SA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600" y="1295400"/>
            <a:ext cx="9144000" cy="5229944"/>
          </a:xfrm>
        </p:spPr>
        <p:txBody>
          <a:bodyPr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rtl="1">
              <a:buNone/>
            </a:pPr>
            <a:r>
              <a:rPr lang="ar-SA" b="1" cap="all" dirty="0" smtClean="0">
                <a:ln w="0"/>
                <a:effectLst>
                  <a:reflection blurRad="12700" stA="50000" endPos="50000" dist="5000" dir="5400000" sy="-100000" rotWithShape="0"/>
                </a:effectLst>
                <a:latin typeface="Simplified Arabic" pitchFamily="18" charset="-78"/>
                <a:cs typeface="Simplified Arabic" pitchFamily="18" charset="-78"/>
              </a:rPr>
              <a:t>  ويحوي المســــــــــــــــــــــــــند جميع أنواع الحديث ( الصحيح و الحسن و الضعيف )، وليس فيه شيء من الأحاديث الموضوعة المكذوبة.</a:t>
            </a:r>
          </a:p>
          <a:p>
            <a:pPr rtl="1"/>
            <a:r>
              <a:rPr lang="ar-SA" b="1" cap="all" dirty="0" smtClean="0">
                <a:ln w="0"/>
                <a:effectLst>
                  <a:reflection blurRad="12700" stA="50000" endPos="50000" dist="5000" dir="5400000" sy="-100000" rotWithShape="0"/>
                </a:effectLst>
                <a:latin typeface="Simplified Arabic" pitchFamily="18" charset="-78"/>
                <a:cs typeface="Simplified Arabic" pitchFamily="18" charset="-78"/>
              </a:rPr>
              <a:t>  </a:t>
            </a:r>
            <a:r>
              <a:rPr lang="ar-SA" sz="3600" b="1" cap="all" dirty="0" smtClean="0">
                <a:ln w="0"/>
                <a:solidFill>
                  <a:srgbClr val="C00000"/>
                </a:solidFill>
                <a:effectLst>
                  <a:reflection blurRad="12700" stA="50000" endPos="50000" dist="5000" dir="5400000" sy="-100000" rotWithShape="0"/>
                </a:effectLst>
                <a:latin typeface="Simplified Arabic" pitchFamily="18" charset="-78"/>
                <a:cs typeface="Simplified Arabic" pitchFamily="18" charset="-78"/>
              </a:rPr>
              <a:t>محنة الإمام أحمد : </a:t>
            </a:r>
            <a:endParaRPr lang="ar-SA" b="1" cap="all" dirty="0" smtClean="0">
              <a:ln w="0"/>
              <a:solidFill>
                <a:srgbClr val="C00000"/>
              </a:solidFill>
              <a:effectLst>
                <a:reflection blurRad="12700" stA="50000" endPos="50000" dist="5000" dir="5400000" sy="-100000" rotWithShape="0"/>
              </a:effectLst>
              <a:latin typeface="Simplified Arabic" pitchFamily="18" charset="-78"/>
              <a:cs typeface="Simplified Arabic" pitchFamily="18" charset="-78"/>
            </a:endParaRPr>
          </a:p>
          <a:p>
            <a:pPr rtl="1"/>
            <a:r>
              <a:rPr lang="ar-SA" b="1" cap="all" dirty="0" smtClean="0">
                <a:ln w="0"/>
                <a:solidFill>
                  <a:srgbClr val="C00000"/>
                </a:solidFill>
                <a:effectLst>
                  <a:reflection blurRad="12700" stA="50000" endPos="50000" dist="5000" dir="5400000" sy="-100000" rotWithShape="0"/>
                </a:effectLst>
                <a:latin typeface="Simplified Arabic" pitchFamily="18" charset="-78"/>
                <a:cs typeface="Simplified Arabic" pitchFamily="18" charset="-78"/>
              </a:rPr>
              <a:t> </a:t>
            </a:r>
            <a:r>
              <a:rPr lang="ar-SA" sz="3600" b="1" cap="all" dirty="0" smtClean="0">
                <a:ln w="0"/>
                <a:solidFill>
                  <a:schemeClr val="tx2"/>
                </a:solidFill>
                <a:effectLst>
                  <a:reflection blurRad="12700" stA="50000" endPos="50000" dist="5000" dir="5400000" sy="-100000" rotWithShape="0"/>
                </a:effectLst>
                <a:latin typeface="Simplified Arabic" pitchFamily="18" charset="-78"/>
                <a:cs typeface="Simplified Arabic" pitchFamily="18" charset="-78"/>
              </a:rPr>
              <a:t>تعرّض الإمام أحمد مع غيره من العلماء لفتنة ومحنة شديدة  ، كانت أشد ما تكون على الإمام أحمد ، وكان ذلك في</a:t>
            </a:r>
            <a:r>
              <a:rPr lang="ar-SA" sz="3600" b="1" cap="all" dirty="0" smtClean="0">
                <a:ln w="0"/>
                <a:effectLst>
                  <a:reflection blurRad="12700" stA="50000" endPos="50000" dist="5000" dir="5400000" sy="-100000" rotWithShape="0"/>
                </a:effectLst>
                <a:latin typeface="Simplified Arabic" pitchFamily="18" charset="-78"/>
                <a:cs typeface="Simplified Arabic" pitchFamily="18" charset="-78"/>
              </a:rPr>
              <a:t> </a:t>
            </a:r>
            <a:r>
              <a:rPr lang="ar-SA" sz="3600" b="1" cap="all" dirty="0" smtClean="0">
                <a:ln w="0"/>
                <a:solidFill>
                  <a:schemeClr val="tx2"/>
                </a:solidFill>
                <a:effectLst>
                  <a:reflection blurRad="12700" stA="50000" endPos="50000" dist="5000" dir="5400000" sy="-100000" rotWithShape="0"/>
                </a:effectLst>
                <a:latin typeface="Simplified Arabic" pitchFamily="18" charset="-78"/>
                <a:cs typeface="Simplified Arabic" pitchFamily="18" charset="-78"/>
              </a:rPr>
              <a:t>زمن ثلاثة من خلفاء بني العباس , هم : المأمون والمعتصم والواثق ، وكان ذلك عندما سيطر بعض المعتزلة على عقل المأمون و من جاء بعده من الخلفاء وأقنعوهم ببدعة القول بأن القرآن مخلوق .</a:t>
            </a:r>
            <a:endParaRPr lang="en-US" b="1" cap="all" dirty="0" smtClean="0">
              <a:ln w="0"/>
              <a:effectLst>
                <a:reflection blurRad="12700" stA="50000" endPos="50000" dist="5000" dir="5400000" sy="-100000" rotWithShape="0"/>
              </a:effectLst>
              <a:latin typeface="Simplified Arabic" pitchFamily="18" charset="-78"/>
              <a:cs typeface="Simplified Arabic" pitchFamily="18" charset="-78"/>
            </a:endParaRPr>
          </a:p>
        </p:txBody>
      </p:sp>
      <p:sp>
        <p:nvSpPr>
          <p:cNvPr id="9220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667F1982-5105-4DF8-8BB2-4AAF53672BF4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15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07/7/12/main" xmlns="" val="652306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algn="ctr" eaLnBrk="1" hangingPunct="1"/>
            <a:r>
              <a:rPr lang="ar-SA" sz="5400" b="1" cap="all" dirty="0" smtClean="0">
                <a:ln w="0"/>
                <a:solidFill>
                  <a:schemeClr val="tx2"/>
                </a:solidFill>
                <a:effectLst>
                  <a:reflection blurRad="12700" stA="50000" endPos="50000" dist="5000" dir="5400000" sy="-100000" rotWithShape="0"/>
                </a:effectLst>
              </a:rPr>
              <a:t>الإمام أحمد مذهبه وتلاميذه </a:t>
            </a:r>
            <a:endParaRPr lang="ar-SA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600" y="1295400"/>
            <a:ext cx="9144000" cy="5373960"/>
          </a:xfrm>
        </p:spPr>
        <p:txBody>
          <a:bodyPr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rtl="1"/>
            <a:endParaRPr lang="ar-SA" sz="2800" b="1" cap="all" dirty="0" smtClean="0">
              <a:ln w="0"/>
              <a:effectLst>
                <a:reflection blurRad="12700" stA="50000" endPos="50000" dist="5000" dir="5400000" sy="-100000" rotWithShape="0"/>
              </a:effectLst>
              <a:latin typeface="Simplified Arabic" pitchFamily="18" charset="-78"/>
              <a:cs typeface="Simplified Arabic" pitchFamily="18" charset="-78"/>
            </a:endParaRPr>
          </a:p>
          <a:p>
            <a:pPr rtl="1"/>
            <a:r>
              <a:rPr lang="ar-SA" b="1" cap="all" dirty="0" smtClean="0">
                <a:ln w="0"/>
                <a:solidFill>
                  <a:schemeClr val="tx2"/>
                </a:solidFill>
                <a:effectLst>
                  <a:reflection blurRad="12700" stA="50000" endPos="50000" dist="5000" dir="5400000" sy="-100000" rotWithShape="0"/>
                </a:effectLst>
                <a:latin typeface="Simplified Arabic" pitchFamily="18" charset="-78"/>
                <a:cs typeface="Simplified Arabic" pitchFamily="18" charset="-78"/>
              </a:rPr>
              <a:t>ورفض علماء الســــــــــنة هذا القول ( </a:t>
            </a:r>
            <a:r>
              <a:rPr lang="ar-SA" b="1" cap="all" dirty="0" smtClean="0">
                <a:ln w="0"/>
                <a:solidFill>
                  <a:srgbClr val="00B050"/>
                </a:solidFill>
                <a:effectLst>
                  <a:reflection blurRad="12700" stA="50000" endPos="50000" dist="5000" dir="5400000" sy="-100000" rotWithShape="0"/>
                </a:effectLst>
                <a:latin typeface="Simplified Arabic" pitchFamily="18" charset="-78"/>
                <a:cs typeface="Simplified Arabic" pitchFamily="18" charset="-78"/>
              </a:rPr>
              <a:t>لأنه لم يرد عن النبي</a:t>
            </a:r>
            <a:r>
              <a:rPr lang="ar-SY" b="1" dirty="0" smtClean="0">
                <a:solidFill>
                  <a:srgbClr val="00B050"/>
                </a:solidFill>
              </a:rPr>
              <a:t> ﷺ</a:t>
            </a:r>
            <a:r>
              <a:rPr lang="ar-SA" b="1" cap="all" dirty="0" smtClean="0">
                <a:ln w="0"/>
                <a:solidFill>
                  <a:srgbClr val="00B050"/>
                </a:solidFill>
                <a:effectLst>
                  <a:reflection blurRad="12700" stA="50000" endPos="50000" dist="5000" dir="5400000" sy="-100000" rotWithShape="0"/>
                </a:effectLst>
                <a:latin typeface="Simplified Arabic" pitchFamily="18" charset="-78"/>
                <a:cs typeface="Simplified Arabic" pitchFamily="18" charset="-78"/>
              </a:rPr>
              <a:t>  وأصحابه، ولأن القرآن كلام الله والكلام صفة المتكلم ، وصفات الله كلها قديمة وليست حادثةً أو مخلوقة</a:t>
            </a:r>
            <a:r>
              <a:rPr lang="ar-SA" b="1" cap="all" dirty="0" smtClean="0">
                <a:ln w="0"/>
                <a:solidFill>
                  <a:schemeClr val="tx2"/>
                </a:solidFill>
                <a:effectLst>
                  <a:reflection blurRad="12700" stA="50000" endPos="50000" dist="5000" dir="5400000" sy="-100000" rotWithShape="0"/>
                </a:effectLst>
                <a:latin typeface="Simplified Arabic" pitchFamily="18" charset="-78"/>
                <a:cs typeface="Simplified Arabic" pitchFamily="18" charset="-78"/>
              </a:rPr>
              <a:t> )، فتعرضوا للتعذيب و القتل ، وكان منهم الإمام أحمد الذي ضرب بالســـــــــــــــــياط و سجن ثمانية و عشرين شهراً ، ثم أخرج من السجن ، و منع </a:t>
            </a:r>
            <a:r>
              <a:rPr lang="ar-SA" b="1" cap="all" smtClean="0">
                <a:ln w="0"/>
                <a:solidFill>
                  <a:schemeClr val="tx2"/>
                </a:solidFill>
                <a:effectLst>
                  <a:reflection blurRad="12700" stA="50000" endPos="50000" dist="5000" dir="5400000" sy="-100000" rotWithShape="0"/>
                </a:effectLst>
                <a:latin typeface="Simplified Arabic" pitchFamily="18" charset="-78"/>
                <a:cs typeface="Simplified Arabic" pitchFamily="18" charset="-78"/>
              </a:rPr>
              <a:t>من التدريس </a:t>
            </a:r>
            <a:r>
              <a:rPr lang="ar-SA" b="1" cap="all" dirty="0" smtClean="0">
                <a:ln w="0"/>
                <a:solidFill>
                  <a:schemeClr val="tx2"/>
                </a:solidFill>
                <a:effectLst>
                  <a:reflection blurRad="12700" stA="50000" endPos="50000" dist="5000" dir="5400000" sy="-100000" rotWithShape="0"/>
                </a:effectLst>
                <a:latin typeface="Simplified Arabic" pitchFamily="18" charset="-78"/>
                <a:cs typeface="Simplified Arabic" pitchFamily="18" charset="-78"/>
              </a:rPr>
              <a:t>مدة تزيد على خمس سنين ، و اســـتمرت محنته ، حتى توفي الواثق  ســــنة ( 232 هـ ) ، وجاء الخليفة المتوكل فهداه الله وردّه إلى منهج أهل السنة و الجماعة فرفع المحنة عن الإمام أحمد وغيره من علماء أهل السنة و رد إليهم اعتبارهم . </a:t>
            </a:r>
            <a:r>
              <a:rPr lang="ar-SA" b="1" cap="all" dirty="0" smtClean="0">
                <a:ln w="0"/>
                <a:solidFill>
                  <a:schemeClr val="tx2"/>
                </a:solidFill>
                <a:effectLst>
                  <a:reflection blurRad="12700" stA="50000" endPos="50000" dist="5000" dir="5400000" sy="-100000" rotWithShape="0"/>
                </a:effectLst>
                <a:latin typeface="Shonar Bangla" pitchFamily="34" charset="0"/>
                <a:cs typeface="Simplified Arabic" pitchFamily="18" charset="-78"/>
              </a:rPr>
              <a:t>ولله الحمد</a:t>
            </a:r>
            <a:endParaRPr lang="en-US" b="1" cap="all" dirty="0" smtClean="0">
              <a:ln w="0"/>
              <a:effectLst>
                <a:reflection blurRad="12700" stA="50000" endPos="50000" dist="5000" dir="5400000" sy="-100000" rotWithShape="0"/>
              </a:effectLst>
              <a:latin typeface="Shonar Bangla" pitchFamily="34" charset="0"/>
              <a:cs typeface="Shonar Bangla" pitchFamily="34" charset="0"/>
            </a:endParaRPr>
          </a:p>
        </p:txBody>
      </p:sp>
      <p:sp>
        <p:nvSpPr>
          <p:cNvPr id="9220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667F1982-5105-4DF8-8BB2-4AAF53672BF4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16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07/7/12/main" xmlns="" val="652306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594DD8D-454F-492A-87A9-933E0A1B95AE}" type="slidenum">
              <a:rPr lang="ar-SA" smtClean="0">
                <a:cs typeface="Arial" pitchFamily="34" charset="0"/>
              </a:rPr>
              <a:pPr/>
              <a:t>17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5181600" y="1981200"/>
            <a:ext cx="2600325" cy="2524125"/>
            <a:chOff x="5210750" y="1066800"/>
            <a:chExt cx="2976900" cy="3130677"/>
          </a:xfrm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23622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23622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outs:outSpaceData xmlns:outs="http://schemas.microsoft.com/office/2009/outspace/metadata">
  <outs:relatedDates>
    <outs:relatedDate>
      <outs:type>3</outs:type>
      <outs:displayName>Last Modified</outs:displayName>
      <outs:dateTime>2010-10-29T11:04:11Z</outs:dateTime>
      <outs:isPinned>true</outs:isPinned>
    </outs:relatedDate>
    <outs:relatedDate>
      <outs:type>2</outs:type>
      <outs:displayName>Created</outs:displayName>
      <outs:dateTime>2009-10-14T19:14:34Z</outs:dateTime>
      <outs:isPinned>true</outs:isPinned>
    </outs:relatedDate>
    <outs:relatedDate>
      <outs:type>4</outs:type>
      <outs:displayName>Last Printed</outs:displayName>
      <outs:dateTime/>
      <outs:isPinned>true</outs:isPinned>
    </outs:relatedDate>
  </outs:relatedDates>
  <outs:relatedDocuments>
    <outs:relatedDocument>
      <outs:type>2</outs:type>
      <outs:displayName>Other documents in current folder</outs:displayName>
      <outs:uri/>
      <outs:isPinned>true</outs:isPinned>
    </outs:relatedDocument>
  </outs:relatedDocuments>
  <outs:relatedPeople>
    <outs:relatedPeopleItem>
      <outs:category>Author</outs:category>
      <outs:people>
        <outs:relatedPerson>
          <outs:displayName>nader darawsheh</outs:displayName>
          <outs:accountName/>
        </outs:relatedPerson>
      </outs:people>
      <outs:source>0</outs:source>
      <outs:isPinned>true</outs:isPinned>
    </outs:relatedPeopleItem>
    <outs:relatedPeopleItem>
      <outs:category>Last modified by</outs:category>
      <outs:people>
        <outs:relatedPerson>
          <outs:displayName>bayan</outs:displayName>
          <outs:accountName/>
        </outs:relatedPerson>
      </outs:people>
      <outs:source>0</outs:source>
      <outs:isPinned>true</outs:isPinned>
    </outs:relatedPeopleItem>
    <outs:relatedPeopleItem>
      <outs:category>Manager</outs:category>
      <outs:people/>
      <outs:source>0</outs:source>
      <outs:isPinned>false</outs:isPinned>
    </outs:relatedPeopleItem>
  </outs:relatedPeople>
  <propertyMetadataList xmlns="http://schemas.microsoft.com/office/2009/outspace/metadata">
    <propertyMetadata>
      <type>0</type>
      <propertyId>2228224</propertyId>
      <propertyName/>
      <isPinned>true</isPinned>
    </propertyMetadata>
    <propertyMetadata>
      <type>0</type>
      <propertyId>1114115</propertyId>
      <propertyName/>
      <isPinned>true</isPinned>
    </propertyMetadata>
    <propertyMetadata>
      <type>0</type>
      <propertyId>1114117</propertyId>
      <propertyName/>
      <isPinned>true</isPinned>
    </propertyMetadata>
    <propertyMetadata>
      <type>0</type>
      <propertyId>589825</propertyId>
      <propertyName/>
      <isPinned>false</isPinned>
    </propertyMetadata>
    <propertyMetadata>
      <type>0</type>
      <propertyId>1114116</propertyId>
      <propertyName/>
      <isPinned>false</isPinned>
    </propertyMetadata>
    <propertyMetadata>
      <type>0</type>
      <propertyId>14</propertyId>
      <propertyName/>
      <isPinned>true</isPinned>
    </propertyMetadata>
    <propertyMetadata>
      <type>0</type>
      <propertyId>8</propertyId>
      <propertyName/>
      <isPinned>true</isPinned>
    </propertyMetadata>
    <propertyMetadata>
      <type>0</type>
      <propertyId>6</propertyId>
      <propertyName/>
      <isPinned>false</isPinned>
    </propertyMetadata>
    <propertyMetadata>
      <type>0</type>
      <propertyId>1114118</propertyId>
      <propertyName/>
      <isPinned>false</isPinned>
    </propertyMetadata>
    <propertyMetadata>
      <type>0</type>
      <propertyId>1179649</propertyId>
      <propertyName/>
      <isPinned>false</isPinned>
    </propertyMetadata>
    <propertyMetadata>
      <type>0</type>
      <propertyId>655365</propertyId>
      <propertyName/>
      <isPinned>false</isPinned>
    </propertyMetadata>
    <propertyMetadata>
      <type>0</type>
      <propertyId>1</propertyId>
      <propertyName/>
      <isPinned>false</isPinned>
    </propertyMetadata>
    <propertyMetadata>
      <type>0</type>
      <propertyId>0</propertyId>
      <propertyName/>
      <isPinned>true</isPinned>
    </propertyMetadata>
    <propertyMetadata>
      <type>0</type>
      <propertyId>13</propertyId>
      <propertyName/>
      <isPinned>false</isPinned>
    </propertyMetadata>
    <propertyMetadata>
      <type>0</type>
      <propertyId>1179653</propertyId>
      <propertyName/>
      <isPinned>false</isPinned>
    </propertyMetadata>
    <propertyMetadata>
      <type>0</type>
      <propertyId>22</propertyId>
      <propertyName/>
      <isPinned>false</isPinned>
    </propertyMetadata>
  </propertyMetadataList>
  <outs:corruptMetadataWasLost/>
</outs:outSpaceData>
</file>

<file path=customXml/itemProps1.xml><?xml version="1.0" encoding="utf-8"?>
<ds:datastoreItem xmlns:ds="http://schemas.openxmlformats.org/officeDocument/2006/customXml" ds:itemID="{ADC78764-DE66-4AD2-A60B-53A42AB5FBF6}">
  <ds:schemaRefs>
    <ds:schemaRef ds:uri="http://schemas.microsoft.com/office/2009/outspace/metadat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2814</TotalTime>
  <Words>1176</Words>
  <Application>Microsoft Office PowerPoint</Application>
  <PresentationFormat>A4 Paper (210x297 mm)‎</PresentationFormat>
  <Paragraphs>101</Paragraphs>
  <Slides>17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17</vt:i4>
      </vt:variant>
    </vt:vector>
  </HeadingPairs>
  <TitlesOfParts>
    <vt:vector size="18" baseType="lpstr">
      <vt:lpstr>Office Theme</vt:lpstr>
      <vt:lpstr>الشريحة 1</vt:lpstr>
      <vt:lpstr>المحاضرة الرابعة عشرة </vt:lpstr>
      <vt:lpstr>عناصر المحاضرة</vt:lpstr>
      <vt:lpstr>الإمام أحمد مذهبه وتلاميذه </vt:lpstr>
      <vt:lpstr>الإمام أحمد مذهبه وتلاميذه </vt:lpstr>
      <vt:lpstr>الإمام أحمد مذهبه وتلاميذه </vt:lpstr>
      <vt:lpstr>الإمام أحمد مذهبه وتلاميذه </vt:lpstr>
      <vt:lpstr>الإمام أحمد مذهبه وتلاميذه </vt:lpstr>
      <vt:lpstr>الإمام أحمد مذهبه وتلاميذه </vt:lpstr>
      <vt:lpstr>الإمام أحمد مذهبه وتلاميذه </vt:lpstr>
      <vt:lpstr>الإمام أحمد مذهبه وتلاميذه </vt:lpstr>
      <vt:lpstr>الإمام أحمد مذهبه وتلاميذه </vt:lpstr>
      <vt:lpstr>الإمام أحمد مذهبه وتلاميذه </vt:lpstr>
      <vt:lpstr>الإمام أحمد مذهبه وتلاميذه </vt:lpstr>
      <vt:lpstr>الإمام أحمد مذهبه وتلاميذه </vt:lpstr>
      <vt:lpstr>الإمام أحمد مذهبه وتلاميذه </vt:lpstr>
      <vt:lpstr>الشريحة 17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|XP</cp:lastModifiedBy>
  <cp:revision>414</cp:revision>
  <dcterms:created xsi:type="dcterms:W3CDTF">2009-10-14T19:14:34Z</dcterms:created>
  <dcterms:modified xsi:type="dcterms:W3CDTF">2012-11-22T02:14:45Z</dcterms:modified>
</cp:coreProperties>
</file>