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5" r:id="rId21"/>
    <p:sldId id="286" r:id="rId22"/>
    <p:sldId id="287" r:id="rId23"/>
    <p:sldId id="288" r:id="rId24"/>
    <p:sldId id="289"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35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7</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r>
              <a:rPr lang="es-ES" dirty="0" smtClean="0"/>
              <a:t> </a:t>
            </a:r>
            <a:endParaRPr lang="en-US" dirty="0" smtClean="0"/>
          </a:p>
          <a:p>
            <a:pPr algn="l"/>
            <a:r>
              <a:rPr lang="es-ES" dirty="0" smtClean="0"/>
              <a:t>When we two parted </a:t>
            </a:r>
            <a:br>
              <a:rPr lang="es-ES" dirty="0" smtClean="0"/>
            </a:br>
            <a:r>
              <a:rPr lang="es-ES" dirty="0" smtClean="0"/>
              <a:t>In silence and tears, </a:t>
            </a:r>
            <a:br>
              <a:rPr lang="es-ES" dirty="0" smtClean="0"/>
            </a:br>
            <a:r>
              <a:rPr lang="es-ES" dirty="0" smtClean="0"/>
              <a:t>Half broken-hearted </a:t>
            </a:r>
            <a:br>
              <a:rPr lang="es-ES" dirty="0" smtClean="0"/>
            </a:br>
            <a:r>
              <a:rPr lang="es-ES" dirty="0" smtClean="0"/>
              <a:t>To sever for years, </a:t>
            </a:r>
            <a:br>
              <a:rPr lang="es-ES" dirty="0" smtClean="0"/>
            </a:br>
            <a:r>
              <a:rPr lang="es-ES" dirty="0" smtClean="0"/>
              <a:t>Pale grew thy cheek and cold, </a:t>
            </a:r>
            <a:br>
              <a:rPr lang="es-ES" dirty="0" smtClean="0"/>
            </a:br>
            <a:r>
              <a:rPr lang="es-ES" dirty="0" smtClean="0"/>
              <a:t>Colder thy kiss; </a:t>
            </a:r>
            <a:br>
              <a:rPr lang="es-ES" dirty="0" smtClean="0"/>
            </a:br>
            <a:r>
              <a:rPr lang="es-ES" dirty="0" smtClean="0"/>
              <a:t>Truly that our foretold </a:t>
            </a:r>
            <a:br>
              <a:rPr lang="es-ES" dirty="0" smtClean="0"/>
            </a:br>
            <a:r>
              <a:rPr lang="es-ES" dirty="0" smtClean="0"/>
              <a:t>Sorrow to this.</a:t>
            </a:r>
            <a:endParaRPr lang="en-US" dirty="0" smtClean="0"/>
          </a:p>
          <a:p>
            <a:pPr algn="l"/>
            <a:r>
              <a:rPr lang="es-ES" dirty="0" smtClean="0"/>
              <a:t>	</a:t>
            </a: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dirty="0" smtClean="0"/>
              <a:t>The dew of the morning </a:t>
            </a:r>
            <a:br>
              <a:rPr lang="es-ES" dirty="0" smtClean="0"/>
            </a:br>
            <a:r>
              <a:rPr lang="es-ES" dirty="0" smtClean="0"/>
              <a:t>Sunk chill on my brow - </a:t>
            </a:r>
            <a:br>
              <a:rPr lang="es-ES" dirty="0" smtClean="0"/>
            </a:br>
            <a:r>
              <a:rPr lang="es-ES" dirty="0" smtClean="0"/>
              <a:t>It felt like the warning </a:t>
            </a:r>
            <a:br>
              <a:rPr lang="es-ES" dirty="0" smtClean="0"/>
            </a:br>
            <a:r>
              <a:rPr lang="es-ES" dirty="0" smtClean="0"/>
              <a:t>Of what I feel now. </a:t>
            </a:r>
            <a:br>
              <a:rPr lang="es-ES" dirty="0" smtClean="0"/>
            </a:br>
            <a:r>
              <a:rPr lang="es-ES" dirty="0" smtClean="0"/>
              <a:t>Thy vows are all broken, </a:t>
            </a:r>
            <a:br>
              <a:rPr lang="es-ES" dirty="0" smtClean="0"/>
            </a:br>
            <a:r>
              <a:rPr lang="es-ES" dirty="0" smtClean="0"/>
              <a:t>I hear thy name spoken, </a:t>
            </a:r>
            <a:br>
              <a:rPr lang="es-ES" dirty="0" smtClean="0"/>
            </a:br>
            <a:r>
              <a:rPr lang="es-ES" dirty="0" smtClean="0"/>
              <a:t>And share in its shame.</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dirty="0" smtClean="0"/>
              <a:t>They name thee before me, </a:t>
            </a:r>
            <a:br>
              <a:rPr lang="es-ES" dirty="0" smtClean="0"/>
            </a:br>
            <a:r>
              <a:rPr lang="es-ES" dirty="0" smtClean="0"/>
              <a:t>A knell to mine ear; </a:t>
            </a:r>
            <a:br>
              <a:rPr lang="es-ES" dirty="0" smtClean="0"/>
            </a:br>
            <a:r>
              <a:rPr lang="es-ES" dirty="0" smtClean="0"/>
              <a:t>A shudder comes o'er me - </a:t>
            </a:r>
            <a:br>
              <a:rPr lang="es-ES" dirty="0" smtClean="0"/>
            </a:br>
            <a:r>
              <a:rPr lang="es-ES" dirty="0" smtClean="0"/>
              <a:t>Why wert thou so dear? </a:t>
            </a:r>
            <a:br>
              <a:rPr lang="es-ES" dirty="0" smtClean="0"/>
            </a:br>
            <a:r>
              <a:rPr lang="es-ES" dirty="0" smtClean="0"/>
              <a:t>They know not I knew thee, </a:t>
            </a:r>
            <a:br>
              <a:rPr lang="es-ES" dirty="0" smtClean="0"/>
            </a:br>
            <a:r>
              <a:rPr lang="es-ES" dirty="0" smtClean="0"/>
              <a:t>Who know thee too well: - </a:t>
            </a:r>
            <a:br>
              <a:rPr lang="es-ES" dirty="0" smtClean="0"/>
            </a:br>
            <a:r>
              <a:rPr lang="es-ES" dirty="0" smtClean="0"/>
              <a:t>Long, long shall I rue thee, </a:t>
            </a:r>
            <a:br>
              <a:rPr lang="es-ES" dirty="0" smtClean="0"/>
            </a:br>
            <a:r>
              <a:rPr lang="es-ES" dirty="0" smtClean="0"/>
              <a:t>Too deeply to tell.</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dirty="0" smtClean="0"/>
              <a:t>In secret we met - </a:t>
            </a:r>
            <a:br>
              <a:rPr lang="es-ES" dirty="0" smtClean="0"/>
            </a:br>
            <a:r>
              <a:rPr lang="es-ES" dirty="0" smtClean="0"/>
              <a:t>In silence I grieve, </a:t>
            </a:r>
            <a:br>
              <a:rPr lang="es-ES" dirty="0" smtClean="0"/>
            </a:br>
            <a:r>
              <a:rPr lang="es-ES" dirty="0" smtClean="0"/>
              <a:t>That thy heart could forget, </a:t>
            </a:r>
            <a:br>
              <a:rPr lang="es-ES" dirty="0" smtClean="0"/>
            </a:br>
            <a:r>
              <a:rPr lang="es-ES" dirty="0" smtClean="0"/>
              <a:t>Thy spirit deceive. </a:t>
            </a:r>
            <a:br>
              <a:rPr lang="es-ES" dirty="0" smtClean="0"/>
            </a:br>
            <a:r>
              <a:rPr lang="es-ES" dirty="0" smtClean="0"/>
              <a:t>If I should meet thee </a:t>
            </a:r>
            <a:br>
              <a:rPr lang="es-ES" dirty="0" smtClean="0"/>
            </a:br>
            <a:r>
              <a:rPr lang="es-ES" dirty="0" smtClean="0"/>
              <a:t>After long years, </a:t>
            </a:r>
            <a:br>
              <a:rPr lang="es-ES" dirty="0" smtClean="0"/>
            </a:br>
            <a:r>
              <a:rPr lang="es-ES" dirty="0" smtClean="0"/>
              <a:t>How should I greet thee! - </a:t>
            </a:r>
            <a:br>
              <a:rPr lang="es-ES" dirty="0" smtClean="0"/>
            </a:br>
            <a:r>
              <a:rPr lang="es-ES" dirty="0" smtClean="0"/>
              <a:t>With silence and tears.</a:t>
            </a:r>
            <a:endParaRPr lang="en-US" dirty="0" smtClean="0"/>
          </a:p>
          <a:p>
            <a:r>
              <a:rPr lang="es-ES" dirty="0" smtClean="0"/>
              <a:t> </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b="1" u="sng" dirty="0" smtClean="0"/>
              <a:t>INTRODUCTION</a:t>
            </a:r>
            <a:endParaRPr lang="en-US" dirty="0" smtClean="0"/>
          </a:p>
          <a:p>
            <a:pPr algn="l"/>
            <a:r>
              <a:rPr lang="en-GB" dirty="0" smtClean="0"/>
              <a:t>This poem is about the love, first, and later the hatred a man feels towards who was his beloved because she left him. It’s a very typical Romantic poem, typical of a Romantic writer like Lord Byron, who expresses his feelings of love, a typical issue of Romanticism.</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n-GB" dirty="0" smtClean="0"/>
              <a:t>The vocabulary is easy to understand for everybody who studies the English language. The first verse of the poem is also the title of the poem, which means that the writer could not or did not want to find a title for the poem (maybe the damage he felt was so strong that he was not able to find a good title for the poem, as he writes at the end of the third stanza (</a:t>
            </a:r>
            <a:r>
              <a:rPr lang="en-GB" i="1" dirty="0" smtClean="0"/>
              <a:t>Long, long shall I rue thee</a:t>
            </a:r>
            <a:r>
              <a:rPr lang="en-GB" dirty="0" smtClean="0"/>
              <a:t>/ </a:t>
            </a:r>
            <a:r>
              <a:rPr lang="en-GB" i="1" dirty="0" smtClean="0"/>
              <a:t>Too deeply to tell</a:t>
            </a:r>
            <a:r>
              <a:rPr lang="en-GB" dirty="0" smtClean="0"/>
              <a:t>).</a:t>
            </a:r>
            <a:endParaRPr lang="en-US" dirty="0" smtClean="0"/>
          </a:p>
          <a:p>
            <a:pPr algn="l"/>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sz="2800" i="1" dirty="0" smtClean="0"/>
              <a:t>“When We Two Parted”</a:t>
            </a:r>
            <a:r>
              <a:rPr lang="es-ES" sz="2800" dirty="0" smtClean="0"/>
              <a:t> is a poem of George Gordon Byron written in 1808 and published in 1813 in </a:t>
            </a:r>
            <a:r>
              <a:rPr lang="es-ES" sz="2800" i="1" u="sng" dirty="0" smtClean="0"/>
              <a:t>“The poetical works of Lord Byron”.</a:t>
            </a:r>
            <a:endParaRPr lang="en-US" sz="2800" dirty="0" smtClean="0"/>
          </a:p>
          <a:p>
            <a:pPr algn="l"/>
            <a:r>
              <a:rPr lang="es-ES" sz="2800" i="1" dirty="0" smtClean="0"/>
              <a:t>  </a:t>
            </a:r>
            <a:r>
              <a:rPr lang="es-ES" sz="2800" b="1" dirty="0" smtClean="0"/>
              <a:t>The main characteristic of Byron’s poems  </a:t>
            </a:r>
            <a:r>
              <a:rPr lang="es-ES" sz="2800" dirty="0" smtClean="0"/>
              <a:t>is its strenght and masculinity, combined in a lot of cases with irony. In    “</a:t>
            </a:r>
            <a:r>
              <a:rPr lang="es-ES" sz="2800" i="1" dirty="0" smtClean="0"/>
              <a:t>When We Two Parted”</a:t>
            </a:r>
            <a:r>
              <a:rPr lang="es-ES" sz="2800" dirty="0" smtClean="0"/>
              <a:t> is a poem of heart broken, expressing strong feelings in a simple but full of meaning vocabulary, such as in other poems like “</a:t>
            </a:r>
            <a:r>
              <a:rPr lang="es-ES" sz="2800" i="1" dirty="0" smtClean="0"/>
              <a:t>So we’ll no go more a roving”.(2)</a:t>
            </a:r>
            <a:endParaRPr lang="en-US" sz="2800" dirty="0" smtClean="0"/>
          </a:p>
          <a:p>
            <a:r>
              <a:rPr lang="es-ES" i="1" dirty="0" smtClean="0"/>
              <a:t> </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b="1" u="sng" dirty="0" smtClean="0"/>
              <a:t>STRUCTURE</a:t>
            </a:r>
            <a:endParaRPr lang="en-US" dirty="0" smtClean="0"/>
          </a:p>
          <a:p>
            <a:pPr algn="l"/>
            <a:r>
              <a:rPr lang="es-ES" dirty="0" smtClean="0"/>
              <a:t>The poem is divided in four stanzas and each one in eight verses. The rhyme used by Byron follows this structure: abab cdcd efef ghgh ijij klkl mnmn  kbkb. Separating each stanza in four verses, we have the rhyme more clear, each even verse and each odd verse rhyme with its equivalent even or odd verse. This structure gives to the poem a lot of rythms, giving the sensation of musicality.</a:t>
            </a:r>
            <a:endParaRPr lang="en-US" dirty="0" smtClean="0"/>
          </a:p>
          <a:p>
            <a:r>
              <a:rPr lang="es-ES" dirty="0" smtClean="0"/>
              <a:t> </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b="1" u="sng" dirty="0" smtClean="0"/>
              <a:t>COMMENTARY</a:t>
            </a:r>
            <a:endParaRPr lang="en-US" dirty="0" smtClean="0"/>
          </a:p>
          <a:p>
            <a:pPr algn="l"/>
            <a:r>
              <a:rPr lang="es-ES" dirty="0" smtClean="0"/>
              <a:t>On the whole, the poem is all the time giving the feeling of the pain that the poet has due to the separation of the two lovers; what we cannot know is if the separation is because of death or maybe because “she” split up with him.</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dirty="0" smtClean="0"/>
              <a:t>In </a:t>
            </a:r>
            <a:r>
              <a:rPr lang="es-ES" b="1" dirty="0" smtClean="0"/>
              <a:t>the first stanza</a:t>
            </a:r>
            <a:r>
              <a:rPr lang="es-ES" dirty="0" smtClean="0"/>
              <a:t>  the poet begins with the main topic, remembering the separation of the two lovers, how they felt: “</a:t>
            </a:r>
            <a:r>
              <a:rPr lang="es-ES" i="1" dirty="0" smtClean="0"/>
              <a:t>half broken-hearted”</a:t>
            </a:r>
            <a:r>
              <a:rPr lang="es-ES" dirty="0" smtClean="0"/>
              <a:t> , showing his pain. Also he expresses the idea of what we think that this separation is due to the death of his lover with the metaphor of : “</a:t>
            </a:r>
            <a:r>
              <a:rPr lang="es-ES" i="1" dirty="0" smtClean="0"/>
              <a:t>Pale grew thy cheek and cold,/colder thy kiss”.</a:t>
            </a:r>
            <a:r>
              <a:rPr lang="es-ES" dirty="0" smtClean="0"/>
              <a:t> All that sorrounds her is cold, and this cold is a perfect form to express the death in contrast with the warm involving the life.</a:t>
            </a: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sz="4000" dirty="0" smtClean="0"/>
              <a:t>In a four stanza poem, Byron describes his parting fom his beloved. </a:t>
            </a:r>
            <a:r>
              <a:rPr lang="es-ES" sz="4000" b="1" dirty="0" smtClean="0"/>
              <a:t>The first stanza</a:t>
            </a:r>
            <a:r>
              <a:rPr lang="es-ES" sz="4000" dirty="0" smtClean="0"/>
              <a:t> conveys a sense of sorrow and desolation. Words like tears, broken – hearted, pale, colder and sorrow are used to convey the sadness of the two lovers.</a:t>
            </a:r>
            <a:endParaRPr lang="en-US" sz="4000" dirty="0" smtClean="0"/>
          </a:p>
          <a:p>
            <a:pPr algn="l"/>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dirty="0" smtClean="0"/>
              <a:t>Following with the poem, in </a:t>
            </a:r>
            <a:r>
              <a:rPr lang="es-ES" b="1" dirty="0" smtClean="0"/>
              <a:t>the second stanza</a:t>
            </a:r>
            <a:r>
              <a:rPr lang="es-ES" dirty="0" smtClean="0"/>
              <a:t> it can be found the relation of colder morning with the pain that the poet is feeling. Also another time we can see that his lover is dead: </a:t>
            </a:r>
            <a:r>
              <a:rPr lang="es-ES" i="1" dirty="0" smtClean="0"/>
              <a:t>“thy vows are all broken”.</a:t>
            </a:r>
            <a:r>
              <a:rPr lang="es-ES" dirty="0" smtClean="0"/>
              <a:t> In the </a:t>
            </a:r>
            <a:r>
              <a:rPr lang="es-ES" b="1" dirty="0" smtClean="0"/>
              <a:t>second stanza,</a:t>
            </a:r>
            <a:r>
              <a:rPr lang="es-ES" dirty="0" smtClean="0"/>
              <a:t> the poet holds his </a:t>
            </a:r>
            <a:r>
              <a:rPr lang="es-ES" dirty="0" smtClean="0"/>
              <a:t>beloved is </a:t>
            </a:r>
            <a:r>
              <a:rPr lang="es-ES" dirty="0" smtClean="0"/>
              <a:t>responsible for the parting. She has broken her vows.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sz="3600" dirty="0" smtClean="0"/>
              <a:t>Nature shares his sadness ( the dew of the morning sunk chill on my brow) . This parting took place sometime ago, but he still feels the sadness of it. This corresponds with the romantic belief that the impressions of an experience remain with the poet even after the experience itself has come to an end. </a:t>
            </a:r>
            <a:endParaRPr lang="en-US" sz="3600" dirty="0" smtClean="0"/>
          </a:p>
          <a:p>
            <a:pPr algn="l"/>
            <a:endParaRPr lang="en-US"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b="1" dirty="0" smtClean="0"/>
              <a:t>The third stanza</a:t>
            </a:r>
            <a:r>
              <a:rPr lang="es-ES" dirty="0" smtClean="0"/>
              <a:t> contains strong vocabulary showing again that “she” is dead: “</a:t>
            </a:r>
            <a:r>
              <a:rPr lang="es-ES" i="1" dirty="0" smtClean="0"/>
              <a:t>A knell to mine ear; A shudder comes o’er me”.</a:t>
            </a:r>
            <a:r>
              <a:rPr lang="es-ES" dirty="0" smtClean="0"/>
              <a:t>These two verses remain to the sounds of the bells of a funeral, using the appropriated word “Knell”. Also he asked himself why he loved her so, and people who knew her well do not know any relation between them.</a:t>
            </a:r>
            <a:endParaRPr lang="en-US" b="1"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sz="4000" b="1" dirty="0" smtClean="0"/>
              <a:t>At the last stanza</a:t>
            </a:r>
            <a:r>
              <a:rPr lang="es-ES" sz="4000" dirty="0" smtClean="0"/>
              <a:t>  the poet is remembering when they met and transmits us a feeling of hope: </a:t>
            </a:r>
            <a:r>
              <a:rPr lang="es-ES" sz="4000" i="1" dirty="0" smtClean="0"/>
              <a:t>“If I should meet thee”</a:t>
            </a:r>
            <a:r>
              <a:rPr lang="es-ES" sz="4000" dirty="0" smtClean="0"/>
              <a:t>. Maybe life exists before death and they can reopen their love, and the poet also tells us how they greet: </a:t>
            </a:r>
            <a:r>
              <a:rPr lang="es-ES" sz="4000" i="1" dirty="0" smtClean="0"/>
              <a:t>“With silence and tears”.</a:t>
            </a:r>
            <a:endParaRPr lang="en-US" sz="4000"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s-ES" dirty="0" smtClean="0"/>
              <a:t>The sadness continues throughout </a:t>
            </a:r>
            <a:r>
              <a:rPr lang="es-ES" b="1" dirty="0" smtClean="0"/>
              <a:t>stanza three and four.</a:t>
            </a:r>
            <a:r>
              <a:rPr lang="es-ES" dirty="0" smtClean="0"/>
              <a:t> Her name is a knell to his ear. His sadness is too deep to describe . She has deceived him and her” heart could forget”. He will forgive her. If he meets her after long years, there is nothing to greet her with but silence and tears. The poet is too sentiment here.</a:t>
            </a:r>
            <a:endParaRPr lang="en-US" dirty="0" smtClean="0"/>
          </a:p>
          <a:p>
            <a:pPr algn="l"/>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n-US" dirty="0" smtClean="0"/>
              <a:t>The repetition of “silence and tears” at the beginning and end of the poem denotes the poet’s inability to leave his moment of pain behind. He is trapped in a state of grieving a lost love. It is all the more hurtful that he lost her to another man, and all he can offer her is that he will protect her identity by grieving alone.</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n-GB" dirty="0" smtClean="0"/>
              <a:t>The cold is a very important metaphorical element at the beginning of the second and the third stanzas: </a:t>
            </a:r>
            <a:r>
              <a:rPr lang="en-GB" i="1" dirty="0" smtClean="0"/>
              <a:t>The </a:t>
            </a:r>
            <a:r>
              <a:rPr lang="en-GB" i="1" u="sng" dirty="0" smtClean="0"/>
              <a:t>dew</a:t>
            </a:r>
            <a:r>
              <a:rPr lang="en-GB" i="1" dirty="0" smtClean="0"/>
              <a:t> of the morning/ Sunk </a:t>
            </a:r>
            <a:r>
              <a:rPr lang="en-GB" i="1" u="sng" dirty="0" smtClean="0"/>
              <a:t>chill </a:t>
            </a:r>
            <a:r>
              <a:rPr lang="en-GB" i="1" dirty="0" smtClean="0"/>
              <a:t>on my brow</a:t>
            </a:r>
            <a:r>
              <a:rPr lang="en-GB" dirty="0" smtClean="0"/>
              <a:t>: here the cold is shown as a metaphor of the feelings that the man has towards the woman, as it happens too in </a:t>
            </a:r>
            <a:r>
              <a:rPr lang="en-GB" i="1" dirty="0" smtClean="0"/>
              <a:t>A </a:t>
            </a:r>
            <a:r>
              <a:rPr lang="en-GB" i="1" u="sng" dirty="0" smtClean="0"/>
              <a:t>knell</a:t>
            </a:r>
            <a:r>
              <a:rPr lang="en-GB" i="1" dirty="0" smtClean="0"/>
              <a:t> to mine ear/A </a:t>
            </a:r>
            <a:r>
              <a:rPr lang="en-GB" i="1" u="sng" dirty="0" smtClean="0"/>
              <a:t>shudder</a:t>
            </a:r>
            <a:r>
              <a:rPr lang="en-GB" i="1" dirty="0" smtClean="0"/>
              <a:t> comes o’er me</a:t>
            </a:r>
            <a:r>
              <a:rPr lang="en-GB" dirty="0" smtClean="0"/>
              <a:t>: dew, chill, knell and shudder are words that symbolize cold in many different ways.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n-GB" sz="2800" b="1" dirty="0" smtClean="0"/>
              <a:t>In the last stanza</a:t>
            </a:r>
            <a:r>
              <a:rPr lang="en-GB" sz="2800" dirty="0" smtClean="0"/>
              <a:t>, the two first verses have two words that may be synonyms, but they mean a totally different thing, they are the contrast of the poem: </a:t>
            </a:r>
            <a:r>
              <a:rPr lang="en-GB" sz="2800" i="1" dirty="0" smtClean="0"/>
              <a:t>In secret we met, </a:t>
            </a:r>
            <a:r>
              <a:rPr lang="en-GB" sz="2800" dirty="0" smtClean="0"/>
              <a:t>here Byron wants to transmit the passion of two lovers in their first secret encounter. And </a:t>
            </a:r>
            <a:r>
              <a:rPr lang="en-GB" sz="2800" i="1" dirty="0" smtClean="0"/>
              <a:t>In silence I grieve</a:t>
            </a:r>
            <a:r>
              <a:rPr lang="en-GB" sz="2800" dirty="0" smtClean="0"/>
              <a:t> symbolizes that nobody can help this man to come back to smile after having been left by the woman he loved. The two following verses, </a:t>
            </a:r>
            <a:r>
              <a:rPr lang="en-GB" sz="2800" i="1" dirty="0" smtClean="0"/>
              <a:t>That thy heart could forget/ Thy spirit deceive</a:t>
            </a:r>
            <a:r>
              <a:rPr lang="en-GB" sz="2800" dirty="0" smtClean="0"/>
              <a:t> say what she made him: she forgot him and she deceived him.</a:t>
            </a:r>
            <a:endParaRPr lang="en-US" sz="2800" dirty="0" smtClean="0"/>
          </a:p>
          <a:p>
            <a:pPr algn="l"/>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Byron- </a:t>
            </a:r>
            <a:r>
              <a:rPr lang="es-ES" b="1" dirty="0" smtClean="0"/>
              <a:t>WHEN WE TWO PARTED</a:t>
            </a:r>
            <a:endParaRPr lang="en-US" dirty="0"/>
          </a:p>
        </p:txBody>
      </p:sp>
      <p:sp>
        <p:nvSpPr>
          <p:cNvPr id="3" name="عنصر نائب للمحتوى 2"/>
          <p:cNvSpPr>
            <a:spLocks noGrp="1"/>
          </p:cNvSpPr>
          <p:nvPr>
            <p:ph idx="1"/>
          </p:nvPr>
        </p:nvSpPr>
        <p:spPr/>
        <p:txBody>
          <a:bodyPr/>
          <a:lstStyle/>
          <a:p>
            <a:pPr algn="l"/>
            <a:r>
              <a:rPr lang="en-GB" sz="2800" b="1" dirty="0" smtClean="0"/>
              <a:t>The Romantic characteristics in the poem</a:t>
            </a:r>
            <a:endParaRPr lang="en-US" sz="2800" b="1" dirty="0" smtClean="0"/>
          </a:p>
          <a:p>
            <a:pPr lvl="0" algn="l"/>
            <a:r>
              <a:rPr lang="en-GB" sz="2800" dirty="0" smtClean="0"/>
              <a:t>There is a sense of sadness and loneliness permeating the whole poem. </a:t>
            </a:r>
            <a:endParaRPr lang="en-US" sz="2800" b="1" dirty="0" smtClean="0"/>
          </a:p>
          <a:p>
            <a:pPr lvl="0" algn="l"/>
            <a:r>
              <a:rPr lang="en-GB" sz="2800" dirty="0" smtClean="0"/>
              <a:t>The link between man and nature is evident in the second stanza.</a:t>
            </a:r>
            <a:endParaRPr lang="en-US" sz="2800" b="1" dirty="0" smtClean="0"/>
          </a:p>
          <a:p>
            <a:pPr lvl="0" algn="l"/>
            <a:r>
              <a:rPr lang="en-GB" sz="2800" dirty="0" smtClean="0"/>
              <a:t>The experience continues with the romantic poet long after the causation has ceased.</a:t>
            </a:r>
            <a:endParaRPr lang="en-US" sz="2800" b="1" dirty="0" smtClean="0"/>
          </a:p>
          <a:p>
            <a:pPr lvl="0" algn="l"/>
            <a:r>
              <a:rPr lang="en-GB" sz="2800" dirty="0" smtClean="0"/>
              <a:t>Rich imagination and ordinary language .</a:t>
            </a:r>
            <a:endParaRPr lang="en-US" sz="2800" b="1" dirty="0" smtClean="0"/>
          </a:p>
          <a:p>
            <a:pPr lvl="0" algn="l"/>
            <a:r>
              <a:rPr lang="en-GB" sz="2800" dirty="0" smtClean="0"/>
              <a:t>The question in the poem reflects the poet’s wonder and sadness over such a parting.</a:t>
            </a:r>
            <a:endParaRPr lang="en-US" sz="2800" b="1" dirty="0" smtClean="0"/>
          </a:p>
          <a:p>
            <a:r>
              <a:rPr lang="en-US" dirty="0" smtClean="0"/>
              <a:t>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Model Question </a:t>
            </a:r>
            <a:endParaRPr lang="en-US" dirty="0"/>
          </a:p>
        </p:txBody>
      </p:sp>
      <p:sp>
        <p:nvSpPr>
          <p:cNvPr id="3" name="عنصر نائب للمحتوى 2"/>
          <p:cNvSpPr>
            <a:spLocks noGrp="1"/>
          </p:cNvSpPr>
          <p:nvPr>
            <p:ph idx="1"/>
          </p:nvPr>
        </p:nvSpPr>
        <p:spPr/>
        <p:txBody>
          <a:bodyPr/>
          <a:lstStyle/>
          <a:p>
            <a:pPr algn="l"/>
            <a:r>
              <a:rPr lang="en-US" dirty="0" smtClean="0"/>
              <a:t>1-The </a:t>
            </a:r>
            <a:r>
              <a:rPr lang="en-US" dirty="0" smtClean="0"/>
              <a:t>repetition of “silence and tears” in </a:t>
            </a:r>
            <a:r>
              <a:rPr lang="es-ES" b="1" dirty="0" smtClean="0"/>
              <a:t>WHEN WE TWO PARTED</a:t>
            </a:r>
            <a:r>
              <a:rPr lang="en-US" dirty="0" smtClean="0"/>
              <a:t>  at the beginning and end of the poem denotes the poet’s ……………………….</a:t>
            </a:r>
          </a:p>
          <a:p>
            <a:pPr algn="l"/>
            <a:r>
              <a:rPr lang="en-US" dirty="0" smtClean="0"/>
              <a:t>1- happiness</a:t>
            </a:r>
          </a:p>
          <a:p>
            <a:pPr algn="l"/>
            <a:r>
              <a:rPr lang="en-US" dirty="0" smtClean="0"/>
              <a:t>2- cheerfulness</a:t>
            </a:r>
          </a:p>
          <a:p>
            <a:pPr algn="l"/>
            <a:r>
              <a:rPr lang="en-US" dirty="0" smtClean="0"/>
              <a:t>3- gladness</a:t>
            </a:r>
          </a:p>
          <a:p>
            <a:pPr algn="l"/>
            <a:r>
              <a:rPr lang="en-US" dirty="0" smtClean="0"/>
              <a:t>4- painfulness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Model Question </a:t>
            </a:r>
            <a:endParaRPr lang="en-US" dirty="0"/>
          </a:p>
        </p:txBody>
      </p:sp>
      <p:sp>
        <p:nvSpPr>
          <p:cNvPr id="3" name="عنصر نائب للمحتوى 2"/>
          <p:cNvSpPr>
            <a:spLocks noGrp="1"/>
          </p:cNvSpPr>
          <p:nvPr>
            <p:ph idx="1"/>
          </p:nvPr>
        </p:nvSpPr>
        <p:spPr/>
        <p:txBody>
          <a:bodyPr/>
          <a:lstStyle/>
          <a:p>
            <a:pPr algn="l"/>
            <a:r>
              <a:rPr lang="en-US" dirty="0" smtClean="0"/>
              <a:t>2-In </a:t>
            </a:r>
            <a:r>
              <a:rPr lang="es-ES" b="1" dirty="0" smtClean="0"/>
              <a:t>WHEN WE TWO PARTED</a:t>
            </a:r>
            <a:r>
              <a:rPr lang="en-US" dirty="0" smtClean="0"/>
              <a:t> </a:t>
            </a:r>
            <a:r>
              <a:rPr lang="es-ES" dirty="0" smtClean="0"/>
              <a:t>....... shares sadness  with the poet .</a:t>
            </a:r>
          </a:p>
          <a:p>
            <a:pPr algn="l"/>
            <a:r>
              <a:rPr lang="es-ES" dirty="0" smtClean="0"/>
              <a:t>A- the wife</a:t>
            </a:r>
          </a:p>
          <a:p>
            <a:pPr algn="l"/>
            <a:r>
              <a:rPr lang="es-ES" dirty="0" smtClean="0"/>
              <a:t>B- the neighbor</a:t>
            </a:r>
          </a:p>
          <a:p>
            <a:pPr algn="l"/>
            <a:r>
              <a:rPr lang="es-ES" dirty="0" smtClean="0"/>
              <a:t>C- nature</a:t>
            </a:r>
          </a:p>
          <a:p>
            <a:pPr algn="l"/>
            <a:r>
              <a:rPr lang="es-ES" dirty="0" smtClean="0"/>
              <a:t>D-  a friend</a:t>
            </a:r>
          </a:p>
          <a:p>
            <a:pPr algn="l"/>
            <a:r>
              <a:rPr lang="es-ES" dirty="0" smtClean="0"/>
              <a:t>The correct answer is (c)</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1968</TotalTime>
  <Words>1388</Words>
  <Application>Microsoft Office PowerPoint</Application>
  <PresentationFormat>A4 Paper (210x297 mm)‎</PresentationFormat>
  <Paragraphs>80</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7th  Lecture</vt:lpstr>
      <vt:lpstr>Byron- WHEN WE TWO PARTED </vt:lpstr>
      <vt:lpstr>Byron- WHEN WE TWO PARTED</vt:lpstr>
      <vt:lpstr>Byron- WHEN WE TWO PARTED</vt:lpstr>
      <vt:lpstr>Byron- WHEN WE TWO PARTED</vt:lpstr>
      <vt:lpstr>Byron- WHEN WE TWO PARTED</vt:lpstr>
      <vt:lpstr>Byron- WHEN WE TWO PARTED</vt:lpstr>
      <vt:lpstr>Byron- WHEN WE TWO PARTED</vt:lpstr>
      <vt:lpstr>Byron- WHEN WE TWO PARTED</vt:lpstr>
      <vt:lpstr>Byron- WHEN WE TWO PARTED</vt:lpstr>
      <vt:lpstr>Byron- WHEN WE TWO PARTED</vt:lpstr>
      <vt:lpstr>Byron- WHEN WE TWO PARTED</vt:lpstr>
      <vt:lpstr>Byron- WHEN WE TWO PARTED</vt:lpstr>
      <vt:lpstr>Byron- WHEN WE TWO PARTED</vt:lpstr>
      <vt:lpstr>Byron- WHEN WE TWO PARTED</vt:lpstr>
      <vt:lpstr>Byron- WHEN WE TWO PARTED</vt:lpstr>
      <vt:lpstr>Byron- WHEN WE TWO PARTED</vt:lpstr>
      <vt:lpstr>Byron- WHEN WE TWO PARTED</vt:lpstr>
      <vt:lpstr>Byron- WHEN WE TWO PARTED</vt:lpstr>
      <vt:lpstr>Byron- WHEN WE TWO PARTED</vt:lpstr>
      <vt:lpstr>Byron- WHEN WE TWO PARTED</vt:lpstr>
      <vt:lpstr>Model Question </vt:lpstr>
      <vt:lpstr>Model Question </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145</cp:revision>
  <dcterms:created xsi:type="dcterms:W3CDTF">2009-10-14T19:14:34Z</dcterms:created>
  <dcterms:modified xsi:type="dcterms:W3CDTF">2012-02-29T20:04:12Z</dcterms:modified>
</cp:coreProperties>
</file>