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12</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838200"/>
            <a:ext cx="8915400" cy="609600"/>
          </a:xfrm>
        </p:spPr>
        <p:txBody>
          <a:bodyPr/>
          <a:lstStyle/>
          <a:p>
            <a:r>
              <a:rPr lang="en-US" sz="3200" b="1" dirty="0" smtClean="0"/>
              <a:t>Break, Break, Break</a:t>
            </a:r>
            <a:r>
              <a:rPr lang="en-US" sz="3200" dirty="0" smtClean="0"/>
              <a:t> </a:t>
            </a:r>
            <a:br>
              <a:rPr lang="en-US" sz="3200" dirty="0" smtClean="0"/>
            </a:br>
            <a:r>
              <a:rPr lang="en-US" sz="3200" dirty="0" smtClean="0"/>
              <a:t>By Alfred, Lord Tennyson (1809-1892)</a:t>
            </a:r>
            <a:br>
              <a:rPr lang="en-US" sz="3200" dirty="0" smtClean="0"/>
            </a:br>
            <a:r>
              <a:rPr lang="en-US" sz="3200" dirty="0" smtClean="0"/>
              <a:t> </a:t>
            </a:r>
            <a:br>
              <a:rPr lang="en-US" sz="3200" dirty="0" smtClean="0"/>
            </a:br>
            <a:endParaRPr lang="en-US" sz="3200" dirty="0"/>
          </a:p>
        </p:txBody>
      </p:sp>
      <p:sp>
        <p:nvSpPr>
          <p:cNvPr id="3" name="عنصر نائب للمحتوى 2"/>
          <p:cNvSpPr>
            <a:spLocks noGrp="1"/>
          </p:cNvSpPr>
          <p:nvPr>
            <p:ph idx="1"/>
          </p:nvPr>
        </p:nvSpPr>
        <p:spPr/>
        <p:txBody>
          <a:bodyPr/>
          <a:lstStyle/>
          <a:p>
            <a:pPr algn="l"/>
            <a:r>
              <a:rPr lang="en-US" b="1" dirty="0" smtClean="0"/>
              <a:t>1</a:t>
            </a:r>
            <a:r>
              <a:rPr lang="en-US" dirty="0" smtClean="0"/>
              <a:t> </a:t>
            </a:r>
            <a:br>
              <a:rPr lang="en-US" dirty="0" smtClean="0"/>
            </a:br>
            <a:r>
              <a:rPr lang="en-US" dirty="0" smtClean="0"/>
              <a:t>Break,</a:t>
            </a:r>
            <a:r>
              <a:rPr lang="en-US" b="1" baseline="30000" dirty="0" smtClean="0"/>
              <a:t>1</a:t>
            </a:r>
            <a:r>
              <a:rPr lang="en-US" dirty="0" smtClean="0"/>
              <a:t> break, break, </a:t>
            </a:r>
            <a:br>
              <a:rPr lang="en-US" dirty="0" smtClean="0"/>
            </a:br>
            <a:r>
              <a:rPr lang="en-US" dirty="0" smtClean="0"/>
              <a:t>On thy cold gray stones, O</a:t>
            </a:r>
            <a:r>
              <a:rPr lang="en-US" b="1" baseline="30000" dirty="0" smtClean="0"/>
              <a:t>2</a:t>
            </a:r>
            <a:r>
              <a:rPr lang="en-US" dirty="0" smtClean="0"/>
              <a:t> Sea! </a:t>
            </a:r>
            <a:br>
              <a:rPr lang="en-US" dirty="0" smtClean="0"/>
            </a:br>
            <a:r>
              <a:rPr lang="en-US" dirty="0" smtClean="0"/>
              <a:t>And I would</a:t>
            </a:r>
            <a:r>
              <a:rPr lang="en-US" b="1" baseline="30000" dirty="0" smtClean="0"/>
              <a:t>3</a:t>
            </a:r>
            <a:r>
              <a:rPr lang="en-US" dirty="0" smtClean="0"/>
              <a:t> that my tongue could utter </a:t>
            </a:r>
            <a:br>
              <a:rPr lang="en-US" dirty="0" smtClean="0"/>
            </a:br>
            <a:r>
              <a:rPr lang="en-US" dirty="0" smtClean="0"/>
              <a:t>The thoughts that arise in me.</a:t>
            </a:r>
            <a:r>
              <a:rPr lang="en-US" b="1" baseline="30000" dirty="0" smtClean="0"/>
              <a:t>1</a:t>
            </a:r>
            <a:r>
              <a:rPr lang="en-US" dirty="0" smtClean="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2</a:t>
            </a:r>
            <a:r>
              <a:rPr lang="en-US" dirty="0" smtClean="0"/>
              <a:t> </a:t>
            </a:r>
            <a:br>
              <a:rPr lang="en-US" dirty="0" smtClean="0"/>
            </a:br>
            <a:r>
              <a:rPr lang="en-US" dirty="0" smtClean="0"/>
              <a:t>O, well for the fisherman's boy, </a:t>
            </a:r>
            <a:br>
              <a:rPr lang="en-US" dirty="0" smtClean="0"/>
            </a:br>
            <a:r>
              <a:rPr lang="en-US" dirty="0" smtClean="0"/>
              <a:t>That he shouts with his sister at play! </a:t>
            </a:r>
            <a:br>
              <a:rPr lang="en-US" dirty="0" smtClean="0"/>
            </a:br>
            <a:r>
              <a:rPr lang="en-US" dirty="0" smtClean="0"/>
              <a:t>O, well for the sailor lad, </a:t>
            </a:r>
            <a:br>
              <a:rPr lang="en-US" dirty="0" smtClean="0"/>
            </a:br>
            <a:r>
              <a:rPr lang="en-US" dirty="0" smtClean="0"/>
              <a:t>That he sings in his boat on the bay!</a:t>
            </a:r>
            <a:r>
              <a:rPr lang="en-US" b="1" baseline="30000" dirty="0" smtClean="0"/>
              <a:t>4</a:t>
            </a:r>
            <a:r>
              <a:rPr lang="en-US"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3</a:t>
            </a:r>
            <a:r>
              <a:rPr lang="en-US" dirty="0" smtClean="0"/>
              <a:t> </a:t>
            </a:r>
            <a:br>
              <a:rPr lang="en-US" dirty="0" smtClean="0"/>
            </a:br>
            <a:r>
              <a:rPr lang="en-US" dirty="0" smtClean="0"/>
              <a:t>And the stately ships go on </a:t>
            </a:r>
            <a:br>
              <a:rPr lang="en-US" dirty="0" smtClean="0"/>
            </a:br>
            <a:r>
              <a:rPr lang="en-US" dirty="0" smtClean="0"/>
              <a:t>To their haven under the hill; </a:t>
            </a:r>
            <a:br>
              <a:rPr lang="en-US" dirty="0" smtClean="0"/>
            </a:br>
            <a:r>
              <a:rPr lang="en-US" dirty="0" smtClean="0"/>
              <a:t>But O for the touch of a vanished hand, </a:t>
            </a:r>
            <a:br>
              <a:rPr lang="en-US" dirty="0" smtClean="0"/>
            </a:br>
            <a:r>
              <a:rPr lang="en-US" dirty="0" smtClean="0"/>
              <a:t>And the sound of a voice that is still!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4</a:t>
            </a:r>
            <a:r>
              <a:rPr lang="en-US" dirty="0" smtClean="0"/>
              <a:t> </a:t>
            </a:r>
            <a:br>
              <a:rPr lang="en-US" dirty="0" smtClean="0"/>
            </a:br>
            <a:r>
              <a:rPr lang="en-US" dirty="0" smtClean="0"/>
              <a:t>Break, break, break, </a:t>
            </a:r>
            <a:br>
              <a:rPr lang="en-US" dirty="0" smtClean="0"/>
            </a:br>
            <a:r>
              <a:rPr lang="en-US" dirty="0" smtClean="0"/>
              <a:t>At the foot of thy crags,</a:t>
            </a:r>
            <a:r>
              <a:rPr lang="en-US" b="1" baseline="30000" dirty="0" smtClean="0"/>
              <a:t>5</a:t>
            </a:r>
            <a:r>
              <a:rPr lang="en-US" dirty="0" smtClean="0"/>
              <a:t> O Sea! </a:t>
            </a:r>
            <a:br>
              <a:rPr lang="en-US" dirty="0" smtClean="0"/>
            </a:br>
            <a:r>
              <a:rPr lang="en-US" dirty="0" smtClean="0"/>
              <a:t>But the tender grace of a day that is dead </a:t>
            </a:r>
            <a:br>
              <a:rPr lang="en-US" dirty="0" smtClean="0"/>
            </a:br>
            <a:r>
              <a:rPr lang="en-US" dirty="0" smtClean="0"/>
              <a:t>Will never come back to me.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Tennyson was one of a family of twelve. The place where he was brought up was a very retired one and here from childhood. Tennyson stored his mind with those impressions of nature to which it was ever deeply sensitive. He published his poems in 1840, which firmly established him as the leading poet of the day. He was created poet- laureate in 1850.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INTRODUCTION</a:t>
            </a:r>
            <a:endParaRPr lang="en-US" dirty="0" smtClean="0"/>
          </a:p>
          <a:p>
            <a:pPr algn="l"/>
            <a:r>
              <a:rPr lang="en-US" dirty="0" smtClean="0"/>
              <a:t>This is a sad poem inspired by the death of Tennyson’s intimate friend- Arthur </a:t>
            </a:r>
            <a:r>
              <a:rPr lang="en-US" dirty="0" err="1" smtClean="0"/>
              <a:t>Hallam</a:t>
            </a:r>
            <a:r>
              <a:rPr lang="en-US" dirty="0" smtClean="0"/>
              <a:t>. The sea with its waves breaking against the shore awakens in the poet memories of bygone days and reminds him of happy days that passed never to return. In stanza 1, the poet expresses his inability to describe the thought s that arise in him.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In stanza 2, he envies the happiness of the fisherman’s boy who plays with his sister and the sailor who sings happily in his boat. In stanza 3, he misses the kind of touch and the voice of a friend who is dead. The happiness of bygone days never comes back (stanza 4).</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u="sng" dirty="0" smtClean="0"/>
              <a:t>Substance of the poem</a:t>
            </a:r>
            <a:endParaRPr lang="en-US" sz="2800" dirty="0" smtClean="0"/>
          </a:p>
          <a:p>
            <a:pPr algn="l"/>
            <a:r>
              <a:rPr lang="en-US" sz="2800" dirty="0" smtClean="0"/>
              <a:t>The waves of the sea are rising and falling. As if sharing the grief of the poet, the strike their head against the rocky and break into water drops. The waves of the sea, like the poet himself, remain helpless in conveying their grief to the shore. The poet observes that ‘ human life goes on as usual’. The stately ships come into the harbor and go out of it as usual’. The stately ships come into the harbor and go out of it as usual, and the children are shouting joyfully at their game.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a:t>
            </a:r>
            <a:r>
              <a:rPr lang="en-US" dirty="0" smtClean="0"/>
              <a:t>However, neither the sympathy of nature, not the throb and zest of life around him, can serve to lessen the his grief. His sorrow is too deep for words. His friend is dead, and he will never again hear his voice, nor touch his hand. The pleasure which he enjoyed in his company will never be again:</a:t>
            </a:r>
          </a:p>
          <a:p>
            <a:pPr algn="l"/>
            <a:r>
              <a:rPr lang="en-US" b="1" dirty="0" smtClean="0"/>
              <a:t>But the tender grace of a day that is dead </a:t>
            </a:r>
            <a:br>
              <a:rPr lang="en-US" b="1" dirty="0" smtClean="0"/>
            </a:br>
            <a:r>
              <a:rPr lang="en-US" b="1" dirty="0" smtClean="0"/>
              <a:t>Will never come back to me.</a:t>
            </a:r>
            <a:endParaRPr lang="en-US" dirty="0" smtClean="0"/>
          </a:p>
          <a:p>
            <a:r>
              <a:rPr lang="en-US" dirty="0" smtClean="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2400" dirty="0" smtClean="0"/>
              <a:t>Critical notes, comments&amp; explanation</a:t>
            </a:r>
          </a:p>
          <a:p>
            <a:pPr algn="l"/>
            <a:r>
              <a:rPr lang="en-US" sz="2400" b="1" dirty="0" smtClean="0"/>
              <a:t>Stanza 1</a:t>
            </a:r>
            <a:endParaRPr lang="en-US" sz="2400" dirty="0" smtClean="0"/>
          </a:p>
          <a:p>
            <a:pPr algn="l"/>
            <a:r>
              <a:rPr lang="en-US" sz="2400" dirty="0" smtClean="0"/>
              <a:t>The poet sits on the grave of his friend Arthur </a:t>
            </a:r>
            <a:r>
              <a:rPr lang="en-US" sz="2400" dirty="0" err="1" smtClean="0"/>
              <a:t>Hallam</a:t>
            </a:r>
            <a:r>
              <a:rPr lang="en-US" sz="2400" dirty="0" smtClean="0"/>
              <a:t> on a lonely hill, overlooking the Bristol Channel. The poet is sad at the death of his friend. His sorrow is so deep that he fails to find adequate words to express it.</a:t>
            </a:r>
          </a:p>
          <a:p>
            <a:pPr algn="l"/>
            <a:r>
              <a:rPr lang="en-US" sz="2400" dirty="0" smtClean="0"/>
              <a:t>Break, break…….</a:t>
            </a:r>
            <a:r>
              <a:rPr lang="en-US" sz="2400" dirty="0" err="1" smtClean="0"/>
              <a:t>Osea</a:t>
            </a:r>
            <a:r>
              <a:rPr lang="en-US" sz="2400" dirty="0" smtClean="0"/>
              <a:t>-</a:t>
            </a:r>
          </a:p>
          <a:p>
            <a:pPr algn="l"/>
            <a:r>
              <a:rPr lang="en-US" sz="2400" dirty="0" smtClean="0"/>
              <a:t>The waves of the sea are rising and falling and breaking into water drops. It seems to the poet that they are striking their head against the sea- shore, as if in sympathy with his grief. Like him they, too, fail to express their grief.</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dirty="0" smtClean="0"/>
              <a:t>Stanza 2</a:t>
            </a:r>
            <a:endParaRPr lang="en-US" sz="4000" dirty="0" smtClean="0"/>
          </a:p>
          <a:p>
            <a:pPr algn="l"/>
            <a:r>
              <a:rPr lang="en-US" sz="4000" dirty="0" smtClean="0"/>
              <a:t>The sailor’s lad, and the fisherman’s boy are happy at play. They are shouting with joy. The boy alone is sad. Life is happy and pleasant for the fisherman’s boy, and not for the poet.</a:t>
            </a:r>
          </a:p>
          <a:p>
            <a:r>
              <a:rPr lang="en-US" b="1" dirty="0" smtClean="0"/>
              <a:t> </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Stanza 3</a:t>
            </a:r>
            <a:endParaRPr lang="en-US" sz="3600" dirty="0" smtClean="0"/>
          </a:p>
          <a:p>
            <a:pPr algn="l"/>
            <a:r>
              <a:rPr lang="en-US" sz="3600" dirty="0" smtClean="0"/>
              <a:t>The ships are coming and going as usual. But the poet’s friend is dead. He can no longer hear his voice or feel the touch of his hand. Life will never again be the same for him. The poet wishes his friend were alive and he could hear his voice or feel the touch of his hand</a:t>
            </a:r>
            <a:r>
              <a:rPr lang="en-US" dirty="0" smtClean="0"/>
              <a: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dirty="0" smtClean="0"/>
              <a:t>Stanza 4</a:t>
            </a:r>
            <a:endParaRPr lang="en-US" sz="4000" dirty="0" smtClean="0"/>
          </a:p>
          <a:p>
            <a:pPr algn="l"/>
            <a:r>
              <a:rPr lang="en-US" sz="4000" dirty="0" smtClean="0"/>
              <a:t>Nature may mourn the death of his friend in sympathy with him, but alas. His friend will never live again. He will never again know that happiness which he enjoyed in his company.</a:t>
            </a:r>
          </a:p>
          <a:p>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Type of Work and Date of Composition</a:t>
            </a:r>
            <a:r>
              <a:rPr lang="en-US" sz="2800" dirty="0" smtClean="0"/>
              <a:t> </a:t>
            </a:r>
          </a:p>
          <a:p>
            <a:pPr algn="l"/>
            <a:r>
              <a:rPr lang="en-US" sz="2800" b="1" dirty="0" smtClean="0"/>
              <a:t>"Break, Break, Break" is a lyric poem that Alfred Tennyson (1809-1892) was believed to have</a:t>
            </a:r>
            <a:r>
              <a:rPr lang="en-US" sz="2800" dirty="0" smtClean="0"/>
              <a:t> completed in 1834. It centers on Tennyson's grief over the death of his best friend, Arthur </a:t>
            </a:r>
            <a:r>
              <a:rPr lang="en-US" sz="2800" dirty="0" err="1" smtClean="0"/>
              <a:t>Hallam</a:t>
            </a:r>
            <a:r>
              <a:rPr lang="en-US" sz="2800" dirty="0" smtClean="0"/>
              <a:t>, a fellow poet. Lyrical poetry presents the deep feelings and emotions of the poet as opposed to poetry that tells a story or presents a witty observation. A lyric poem often has a pleasing musical quality. The word </a:t>
            </a:r>
            <a:r>
              <a:rPr lang="en-US" sz="2800" i="1" dirty="0" smtClean="0"/>
              <a:t>lyric</a:t>
            </a:r>
            <a:r>
              <a:rPr lang="en-US" sz="2800" dirty="0" smtClean="0"/>
              <a:t> derives from the Greek word for </a:t>
            </a:r>
            <a:r>
              <a:rPr lang="en-US" sz="2800" i="1" dirty="0" smtClean="0"/>
              <a:t>lyre</a:t>
            </a:r>
            <a:r>
              <a:rPr lang="en-US" sz="2800" dirty="0" smtClean="0"/>
              <a:t>, a stringed instrument in use since ancient times.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Rhetorical Devices</a:t>
            </a:r>
            <a:r>
              <a:rPr lang="en-US" dirty="0" smtClean="0"/>
              <a:t> </a:t>
            </a:r>
          </a:p>
          <a:p>
            <a:pPr algn="l"/>
            <a:r>
              <a:rPr lang="en-US" dirty="0" smtClean="0"/>
              <a:t>Following are examples of figures of speech and other rhetorical devices in "Break, Break, Break":  </a:t>
            </a:r>
          </a:p>
          <a:p>
            <a:pPr algn="l"/>
            <a:r>
              <a:rPr lang="en-US" u="sng" dirty="0" smtClean="0"/>
              <a:t>Apostrophe</a:t>
            </a:r>
            <a:r>
              <a:rPr lang="en-US" dirty="0" smtClean="0"/>
              <a:t> (Lines 1 and 2): The narrator addresses the sea.  </a:t>
            </a:r>
            <a:br>
              <a:rPr lang="en-US" dirty="0" smtClean="0"/>
            </a:br>
            <a:r>
              <a:rPr lang="en-US" u="sng" dirty="0" smtClean="0"/>
              <a:t>Personification</a:t>
            </a:r>
            <a:r>
              <a:rPr lang="en-US" dirty="0" smtClean="0"/>
              <a:t> and </a:t>
            </a:r>
            <a:r>
              <a:rPr lang="en-US" u="sng" dirty="0" smtClean="0"/>
              <a:t>metaphor</a:t>
            </a:r>
            <a:r>
              <a:rPr lang="en-US" dirty="0" smtClean="0"/>
              <a:t> also occur in Lines 1 and 2, for the poet regards the sea as a human being.  </a:t>
            </a:r>
            <a:br>
              <a:rPr lang="en-US"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u="sng" dirty="0" smtClean="0"/>
              <a:t>Alliteration</a:t>
            </a:r>
            <a:r>
              <a:rPr lang="en-US" dirty="0" smtClean="0"/>
              <a:t> (Line 8): </a:t>
            </a:r>
            <a:r>
              <a:rPr lang="en-US" b="1" dirty="0" smtClean="0"/>
              <a:t>b</a:t>
            </a:r>
            <a:r>
              <a:rPr lang="en-US" dirty="0" smtClean="0"/>
              <a:t>oat on the </a:t>
            </a:r>
            <a:r>
              <a:rPr lang="en-US" b="1" dirty="0" smtClean="0"/>
              <a:t>b</a:t>
            </a:r>
            <a:r>
              <a:rPr lang="en-US" dirty="0" smtClean="0"/>
              <a:t>ay </a:t>
            </a:r>
            <a:br>
              <a:rPr lang="en-US" dirty="0" smtClean="0"/>
            </a:br>
            <a:r>
              <a:rPr lang="en-US" dirty="0" smtClean="0"/>
              <a:t>(Lines 9-12): Stanza 3 uses this figure of speech as follows: </a:t>
            </a:r>
          </a:p>
          <a:p>
            <a:pPr algn="l"/>
            <a:r>
              <a:rPr lang="en-US" dirty="0" smtClean="0"/>
              <a:t>And the stately ships go on </a:t>
            </a:r>
            <a:br>
              <a:rPr lang="en-US" dirty="0" smtClean="0"/>
            </a:br>
            <a:r>
              <a:rPr lang="en-US" dirty="0" smtClean="0"/>
              <a:t>To their </a:t>
            </a:r>
            <a:r>
              <a:rPr lang="en-US" b="1" dirty="0" smtClean="0"/>
              <a:t>h</a:t>
            </a:r>
            <a:r>
              <a:rPr lang="en-US" dirty="0" smtClean="0"/>
              <a:t>aven under the </a:t>
            </a:r>
            <a:r>
              <a:rPr lang="en-US" b="1" dirty="0" smtClean="0"/>
              <a:t>h</a:t>
            </a:r>
            <a:r>
              <a:rPr lang="en-US" dirty="0" smtClean="0"/>
              <a:t>ill; </a:t>
            </a:r>
            <a:br>
              <a:rPr lang="en-US" dirty="0" smtClean="0"/>
            </a:br>
            <a:r>
              <a:rPr lang="en-US" dirty="0" smtClean="0"/>
              <a:t>But O for the touch of a </a:t>
            </a:r>
            <a:r>
              <a:rPr lang="en-US" b="1" dirty="0" smtClean="0"/>
              <a:t>v</a:t>
            </a:r>
            <a:r>
              <a:rPr lang="en-US" dirty="0" smtClean="0"/>
              <a:t>anished </a:t>
            </a:r>
            <a:r>
              <a:rPr lang="en-US" b="1" dirty="0" smtClean="0"/>
              <a:t>h</a:t>
            </a:r>
            <a:r>
              <a:rPr lang="en-US" dirty="0" smtClean="0"/>
              <a:t>and, </a:t>
            </a:r>
            <a:br>
              <a:rPr lang="en-US" dirty="0" smtClean="0"/>
            </a:br>
            <a:r>
              <a:rPr lang="en-US" dirty="0" smtClean="0"/>
              <a:t>And the </a:t>
            </a:r>
            <a:r>
              <a:rPr lang="en-US" b="1" dirty="0" smtClean="0"/>
              <a:t>s</a:t>
            </a:r>
            <a:r>
              <a:rPr lang="en-US" dirty="0" smtClean="0"/>
              <a:t>ound of a </a:t>
            </a:r>
            <a:r>
              <a:rPr lang="en-US" b="1" dirty="0" smtClean="0"/>
              <a:t>v</a:t>
            </a:r>
            <a:r>
              <a:rPr lang="en-US" dirty="0" smtClean="0"/>
              <a:t>oice that is </a:t>
            </a:r>
            <a:r>
              <a:rPr lang="en-US" b="1" dirty="0" smtClean="0"/>
              <a:t>s</a:t>
            </a:r>
            <a:r>
              <a:rPr lang="en-US" dirty="0" smtClean="0"/>
              <a:t>till!</a:t>
            </a:r>
          </a:p>
          <a:p>
            <a:pPr algn="l"/>
            <a:r>
              <a:rPr lang="en-US" u="sng" dirty="0" smtClean="0"/>
              <a:t>Alliteration</a:t>
            </a:r>
            <a:r>
              <a:rPr lang="en-US" dirty="0" smtClean="0"/>
              <a:t> (Line 15): </a:t>
            </a:r>
            <a:r>
              <a:rPr lang="en-US" b="1" dirty="0" smtClean="0"/>
              <a:t>d</a:t>
            </a:r>
            <a:r>
              <a:rPr lang="en-US" dirty="0" smtClean="0"/>
              <a:t>ay that is </a:t>
            </a:r>
            <a:r>
              <a:rPr lang="en-US" b="1" dirty="0" smtClean="0"/>
              <a:t>d</a:t>
            </a:r>
            <a:r>
              <a:rPr lang="en-US" dirty="0" smtClean="0"/>
              <a:t>ead </a:t>
            </a:r>
            <a:br>
              <a:rPr lang="en-US" dirty="0" smtClean="0"/>
            </a:br>
            <a:endParaRPr lang="en-US" dirty="0" smtClean="0"/>
          </a:p>
          <a:p>
            <a:r>
              <a:rPr lang="en-US" dirty="0" smtClean="0"/>
              <a:t>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Themes</a:t>
            </a:r>
            <a:r>
              <a:rPr lang="en-US" dirty="0" smtClean="0"/>
              <a:t> </a:t>
            </a:r>
          </a:p>
          <a:p>
            <a:pPr algn="l"/>
            <a:r>
              <a:rPr lang="en-US" u="sng" dirty="0" smtClean="0"/>
              <a:t>Grief</a:t>
            </a:r>
            <a:r>
              <a:rPr lang="en-US" dirty="0" smtClean="0"/>
              <a:t> </a:t>
            </a:r>
          </a:p>
          <a:p>
            <a:pPr algn="l"/>
            <a:r>
              <a:rPr lang="en-US" dirty="0" smtClean="0"/>
              <a:t>The main theme is bereavement, heartache, emptiness. In the narrator's dark hour of grief, the sun rises, children laugh, business goes on as usual. How could the world be so cruel and unfeeling?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Break, Break, Break</a:t>
            </a:r>
            <a:r>
              <a:rPr lang="en-US" dirty="0" smtClean="0"/>
              <a:t> </a:t>
            </a:r>
            <a:br>
              <a:rPr lang="en-US" dirty="0" smtClean="0"/>
            </a:br>
            <a:r>
              <a:rPr lang="en-US" dirty="0" smtClean="0"/>
              <a:t>By Alfred, Lord Tennyson (1809-1892)</a:t>
            </a:r>
            <a:br>
              <a:rPr lang="en-US" dirty="0" smtClean="0"/>
            </a:br>
            <a:endParaRPr lang="en-US" dirty="0"/>
          </a:p>
        </p:txBody>
      </p:sp>
      <p:sp>
        <p:nvSpPr>
          <p:cNvPr id="3" name="عنصر نائب للمحتوى 2"/>
          <p:cNvSpPr>
            <a:spLocks noGrp="1"/>
          </p:cNvSpPr>
          <p:nvPr>
            <p:ph idx="1"/>
          </p:nvPr>
        </p:nvSpPr>
        <p:spPr/>
        <p:txBody>
          <a:bodyPr/>
          <a:lstStyle/>
          <a:p>
            <a:pPr algn="l"/>
            <a:r>
              <a:rPr lang="en-US" u="sng" dirty="0" smtClean="0"/>
              <a:t>Preciousness of Youth</a:t>
            </a:r>
            <a:r>
              <a:rPr lang="en-US" dirty="0" smtClean="0"/>
              <a:t> </a:t>
            </a:r>
          </a:p>
          <a:p>
            <a:pPr algn="l"/>
            <a:r>
              <a:rPr lang="en-US" dirty="0" smtClean="0"/>
              <a:t>Tennyson's friend, Arthur </a:t>
            </a:r>
            <a:r>
              <a:rPr lang="en-US" dirty="0" err="1" smtClean="0"/>
              <a:t>Hallam</a:t>
            </a:r>
            <a:r>
              <a:rPr lang="en-US" dirty="0" smtClean="0"/>
              <a:t>, was only 22 when he died. The shock of </a:t>
            </a:r>
            <a:r>
              <a:rPr lang="en-US" dirty="0" err="1" smtClean="0"/>
              <a:t>Hallam's</a:t>
            </a:r>
            <a:r>
              <a:rPr lang="en-US" dirty="0" smtClean="0"/>
              <a:t> death impressed upon Tennyson how priceless youth is. To underscore this idea, and to express the agony he suffers at the loss of young </a:t>
            </a:r>
            <a:r>
              <a:rPr lang="en-US" dirty="0" err="1" smtClean="0"/>
              <a:t>Hallam</a:t>
            </a:r>
            <a:r>
              <a:rPr lang="en-US" dirty="0" smtClean="0"/>
              <a:t>, Tennyson presents images of youthful joy: the fisherman's son playing with his sister and the "sailor lad" singing in the bay.  </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Model Question</a:t>
            </a:r>
            <a:endParaRPr lang="en-US" dirty="0"/>
          </a:p>
        </p:txBody>
      </p:sp>
      <p:sp>
        <p:nvSpPr>
          <p:cNvPr id="3" name="عنصر نائب للمحتوى 2"/>
          <p:cNvSpPr>
            <a:spLocks noGrp="1"/>
          </p:cNvSpPr>
          <p:nvPr>
            <p:ph idx="1"/>
          </p:nvPr>
        </p:nvSpPr>
        <p:spPr/>
        <p:txBody>
          <a:bodyPr/>
          <a:lstStyle/>
          <a:p>
            <a:pPr algn="l"/>
            <a:r>
              <a:rPr lang="en-US" sz="3600" dirty="0" smtClean="0"/>
              <a:t>Tennyson was born in…….</a:t>
            </a:r>
          </a:p>
          <a:p>
            <a:pPr algn="l"/>
            <a:r>
              <a:rPr lang="en-US" sz="3600" dirty="0" smtClean="0"/>
              <a:t>A-1807</a:t>
            </a:r>
          </a:p>
          <a:p>
            <a:pPr algn="l"/>
            <a:r>
              <a:rPr lang="en-US" sz="3600" dirty="0" smtClean="0"/>
              <a:t>B-1808</a:t>
            </a:r>
          </a:p>
          <a:p>
            <a:pPr algn="l"/>
            <a:r>
              <a:rPr lang="en-US" sz="3600" dirty="0" smtClean="0"/>
              <a:t>C- 1809</a:t>
            </a:r>
          </a:p>
          <a:p>
            <a:pPr algn="l"/>
            <a:r>
              <a:rPr lang="en-US" sz="3600" dirty="0" smtClean="0"/>
              <a:t>D- 1810</a:t>
            </a:r>
          </a:p>
          <a:p>
            <a:pPr algn="l"/>
            <a:r>
              <a:rPr lang="en-US" sz="3600" dirty="0" smtClean="0"/>
              <a:t>The correct answer is ( c) </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1821</TotalTime>
  <Words>1035</Words>
  <Application>Microsoft Office PowerPoint</Application>
  <PresentationFormat>A4 Paper (210x297 mm)‎</PresentationFormat>
  <Paragraphs>77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12th  Lecture</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Break, Break, Break  By Alfred, Lord Tennyson (1809-1892) </vt:lpstr>
      <vt:lpstr>Model Question</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137</cp:revision>
  <dcterms:created xsi:type="dcterms:W3CDTF">2009-10-14T19:14:34Z</dcterms:created>
  <dcterms:modified xsi:type="dcterms:W3CDTF">2012-03-11T23:37:03Z</dcterms:modified>
</cp:coreProperties>
</file>