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13</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915400" cy="1143000"/>
          </a:xfrm>
        </p:spPr>
        <p:txBody>
          <a:bodyPr/>
          <a:lstStyle/>
          <a:p>
            <a:r>
              <a:rPr lang="en-US" sz="3600" b="1" dirty="0" smtClean="0"/>
              <a:t>The main characteristics of Modern Poetry</a:t>
            </a:r>
            <a:r>
              <a:rPr lang="en-US" sz="3600" dirty="0" smtClean="0"/>
              <a:t/>
            </a:r>
            <a:br>
              <a:rPr lang="en-US" sz="3600" dirty="0" smtClean="0"/>
            </a:br>
            <a:r>
              <a:rPr lang="en-US" sz="3600" b="1" dirty="0" smtClean="0"/>
              <a:t> </a:t>
            </a:r>
            <a:r>
              <a:rPr lang="en-US" sz="3600" dirty="0" smtClean="0"/>
              <a:t/>
            </a:r>
            <a:br>
              <a:rPr lang="en-US" sz="3600" dirty="0" smtClean="0"/>
            </a:br>
            <a:endParaRPr lang="en-US" sz="3600" dirty="0"/>
          </a:p>
        </p:txBody>
      </p:sp>
      <p:sp>
        <p:nvSpPr>
          <p:cNvPr id="3" name="عنصر نائب للمحتوى 2"/>
          <p:cNvSpPr>
            <a:spLocks noGrp="1"/>
          </p:cNvSpPr>
          <p:nvPr>
            <p:ph idx="1"/>
          </p:nvPr>
        </p:nvSpPr>
        <p:spPr/>
        <p:txBody>
          <a:bodyPr/>
          <a:lstStyle/>
          <a:p>
            <a:pPr lvl="0" algn="l"/>
            <a:r>
              <a:rPr lang="en-US" sz="2800" b="1" dirty="0" smtClean="0"/>
              <a:t>1-Modern </a:t>
            </a:r>
            <a:r>
              <a:rPr lang="en-US" sz="2800" b="1" dirty="0" smtClean="0"/>
              <a:t>poetry is free from traditional restrictions of rhyme and rhythm.</a:t>
            </a:r>
            <a:endParaRPr lang="en-US" sz="2800" dirty="0" smtClean="0"/>
          </a:p>
          <a:p>
            <a:pPr lvl="0" algn="l"/>
            <a:r>
              <a:rPr lang="en-US" sz="2800" b="1" dirty="0" smtClean="0"/>
              <a:t>2-It </a:t>
            </a:r>
            <a:r>
              <a:rPr lang="en-US" sz="2800" b="1" dirty="0" smtClean="0"/>
              <a:t>is greatly affected by modern science and technology.</a:t>
            </a:r>
            <a:endParaRPr lang="en-US" sz="2800" dirty="0" smtClean="0"/>
          </a:p>
          <a:p>
            <a:pPr lvl="0" algn="l"/>
            <a:r>
              <a:rPr lang="en-US" sz="2800" b="1" dirty="0" smtClean="0"/>
              <a:t>3-The </a:t>
            </a:r>
            <a:r>
              <a:rPr lang="en-US" sz="2800" b="1" dirty="0" smtClean="0"/>
              <a:t>modern poet is pessimistic about the future of modern man and his world.</a:t>
            </a:r>
            <a:endParaRPr lang="en-US" sz="2800" dirty="0" smtClean="0"/>
          </a:p>
          <a:p>
            <a:pPr lvl="0" algn="l"/>
            <a:r>
              <a:rPr lang="en-US" sz="2800" b="1" dirty="0" smtClean="0"/>
              <a:t>4-Modern </a:t>
            </a:r>
            <a:r>
              <a:rPr lang="en-US" sz="2800" b="1" dirty="0" smtClean="0"/>
              <a:t>poetry is affected by modern political , social and economic theories.</a:t>
            </a:r>
            <a:endParaRPr lang="en-US" sz="2800" dirty="0" smtClean="0"/>
          </a:p>
          <a:p>
            <a:pPr lvl="0" algn="l"/>
            <a:r>
              <a:rPr lang="en-US" sz="2800" b="1" dirty="0" smtClean="0"/>
              <a:t>5-In </a:t>
            </a:r>
            <a:r>
              <a:rPr lang="en-US" sz="2800" b="1" dirty="0" smtClean="0"/>
              <a:t>modern poetry, words are used more symbolically than literally.</a:t>
            </a:r>
            <a:endParaRPr lang="en-US" sz="28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3600" b="1" dirty="0" smtClean="0"/>
              <a:t>The main characteristics of Modern Poetry</a:t>
            </a:r>
            <a:endParaRPr lang="en-US" sz="3600" dirty="0"/>
          </a:p>
        </p:txBody>
      </p:sp>
      <p:sp>
        <p:nvSpPr>
          <p:cNvPr id="3" name="عنصر نائب للمحتوى 2"/>
          <p:cNvSpPr>
            <a:spLocks noGrp="1"/>
          </p:cNvSpPr>
          <p:nvPr>
            <p:ph idx="1"/>
          </p:nvPr>
        </p:nvSpPr>
        <p:spPr/>
        <p:txBody>
          <a:bodyPr/>
          <a:lstStyle/>
          <a:p>
            <a:pPr lvl="0" algn="l"/>
            <a:r>
              <a:rPr lang="en-US" sz="2800" b="1" dirty="0" smtClean="0"/>
              <a:t>6-The </a:t>
            </a:r>
            <a:r>
              <a:rPr lang="en-US" sz="2800" b="1" dirty="0" smtClean="0"/>
              <a:t>language of modern poetry is that of everyday conversation. The modern poet is speaking to his reader in an intimate tone of voice.</a:t>
            </a:r>
            <a:endParaRPr lang="en-US" sz="2800" dirty="0" smtClean="0"/>
          </a:p>
          <a:p>
            <a:pPr lvl="0" algn="l"/>
            <a:r>
              <a:rPr lang="en-US" sz="2800" b="1" dirty="0" smtClean="0"/>
              <a:t>7-In </a:t>
            </a:r>
            <a:r>
              <a:rPr lang="en-US" sz="2800" b="1" dirty="0" smtClean="0"/>
              <a:t>modern poetry, man is represented as a lonely exile who is seeking his home.</a:t>
            </a:r>
            <a:endParaRPr lang="en-US" sz="2800" dirty="0" smtClean="0"/>
          </a:p>
          <a:p>
            <a:pPr lvl="0" algn="l"/>
            <a:r>
              <a:rPr lang="en-US" sz="2800" b="1" dirty="0" smtClean="0"/>
              <a:t>8-There </a:t>
            </a:r>
            <a:r>
              <a:rPr lang="en-US" sz="2800" b="1" dirty="0" smtClean="0"/>
              <a:t>is no logical argument in a modern poem. Rather , the poem depends on the free association of ideas. The modern poem is “ a heap of broken images”.</a:t>
            </a:r>
            <a:endParaRPr lang="en-US" sz="2800" dirty="0" smtClean="0"/>
          </a:p>
          <a:p>
            <a:r>
              <a:rPr lang="en-US" b="1" dirty="0" smtClean="0"/>
              <a:t> </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4000" b="1" dirty="0" smtClean="0"/>
              <a:t>Next, Please by Philip </a:t>
            </a:r>
            <a:r>
              <a:rPr lang="en-US" sz="4000" b="1" dirty="0" smtClean="0"/>
              <a:t>Larkin-(1922-1985)</a:t>
            </a:r>
            <a:r>
              <a:rPr lang="en-US" sz="4000" dirty="0" smtClean="0"/>
              <a:t/>
            </a:r>
            <a:br>
              <a:rPr lang="en-US" sz="4000" dirty="0" smtClean="0"/>
            </a:br>
            <a:endParaRPr lang="en-US" sz="4000" dirty="0"/>
          </a:p>
        </p:txBody>
      </p:sp>
      <p:sp>
        <p:nvSpPr>
          <p:cNvPr id="3" name="عنصر نائب للمحتوى 2"/>
          <p:cNvSpPr>
            <a:spLocks noGrp="1"/>
          </p:cNvSpPr>
          <p:nvPr>
            <p:ph idx="1"/>
          </p:nvPr>
        </p:nvSpPr>
        <p:spPr/>
        <p:txBody>
          <a:bodyPr/>
          <a:lstStyle/>
          <a:p>
            <a:pPr algn="l"/>
            <a:r>
              <a:rPr lang="en-US" sz="4400" dirty="0" smtClean="0"/>
              <a:t>Always too eager for the future, we</a:t>
            </a:r>
            <a:br>
              <a:rPr lang="en-US" sz="4400" dirty="0" smtClean="0"/>
            </a:br>
            <a:r>
              <a:rPr lang="en-US" sz="4400" dirty="0" smtClean="0"/>
              <a:t>Pick up bad habits of expectancy.</a:t>
            </a:r>
            <a:br>
              <a:rPr lang="en-US" sz="4400" dirty="0" smtClean="0"/>
            </a:br>
            <a:r>
              <a:rPr lang="en-US" sz="4400" dirty="0" smtClean="0"/>
              <a:t>Something is always approaching; every day</a:t>
            </a:r>
            <a:br>
              <a:rPr lang="en-US" sz="4400" dirty="0" smtClean="0"/>
            </a:br>
            <a:r>
              <a:rPr lang="en-US" sz="4400" dirty="0" smtClean="0"/>
              <a:t>Till then we say,</a:t>
            </a:r>
            <a:br>
              <a:rPr lang="en-US" sz="4400" dirty="0" smtClean="0"/>
            </a:b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Watching from a bluff the tiny, clear</a:t>
            </a:r>
            <a:br>
              <a:rPr lang="en-US" sz="4000" dirty="0" smtClean="0"/>
            </a:br>
            <a:r>
              <a:rPr lang="en-US" sz="4000" dirty="0" smtClean="0"/>
              <a:t>Sparkling armada of promises draw near.</a:t>
            </a:r>
            <a:br>
              <a:rPr lang="en-US" sz="4000" dirty="0" smtClean="0"/>
            </a:br>
            <a:r>
              <a:rPr lang="en-US" sz="4000" dirty="0" smtClean="0"/>
              <a:t>How slow they are! And how much time they waste,</a:t>
            </a:r>
            <a:br>
              <a:rPr lang="en-US" sz="4000" dirty="0" smtClean="0"/>
            </a:br>
            <a:r>
              <a:rPr lang="en-US" sz="4000" dirty="0" smtClean="0"/>
              <a:t>Refusing to make haste!</a:t>
            </a:r>
            <a:br>
              <a:rPr lang="en-US" sz="4000" dirty="0" smtClean="0"/>
            </a:b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Yet still they leave us holding wretched stalks</a:t>
            </a:r>
            <a:br>
              <a:rPr lang="en-US" sz="4000" dirty="0" smtClean="0"/>
            </a:br>
            <a:r>
              <a:rPr lang="en-US" sz="4000" dirty="0" smtClean="0"/>
              <a:t>Of disappointment, for, though nothing balks</a:t>
            </a:r>
            <a:br>
              <a:rPr lang="en-US" sz="4000" dirty="0" smtClean="0"/>
            </a:br>
            <a:r>
              <a:rPr lang="en-US" sz="4000" dirty="0" smtClean="0"/>
              <a:t>Each big approach, leaning with </a:t>
            </a:r>
            <a:r>
              <a:rPr lang="en-US" sz="4000" dirty="0" err="1" smtClean="0"/>
              <a:t>brasswork</a:t>
            </a:r>
            <a:r>
              <a:rPr lang="en-US" sz="4000" dirty="0" smtClean="0"/>
              <a:t> prinked,</a:t>
            </a:r>
            <a:br>
              <a:rPr lang="en-US" sz="4000" dirty="0" smtClean="0"/>
            </a:br>
            <a:r>
              <a:rPr lang="en-US" sz="4000" dirty="0" smtClean="0"/>
              <a:t>Each rope distinct,</a:t>
            </a:r>
            <a:br>
              <a:rPr lang="en-US" sz="4000" dirty="0" smtClean="0"/>
            </a:br>
            <a:r>
              <a:rPr lang="en-US" sz="4000" dirty="0" smtClean="0"/>
              <a:t/>
            </a:r>
            <a:br>
              <a:rPr lang="en-US" sz="4000" dirty="0" smtClean="0"/>
            </a:b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Flagged, and the figurehead wit golden tits</a:t>
            </a:r>
            <a:br>
              <a:rPr lang="en-US" sz="4000" dirty="0" smtClean="0"/>
            </a:br>
            <a:r>
              <a:rPr lang="en-US" sz="4000" dirty="0" smtClean="0"/>
              <a:t>Arching our way, it never anchors; it's</a:t>
            </a:r>
            <a:br>
              <a:rPr lang="en-US" sz="4000" dirty="0" smtClean="0"/>
            </a:br>
            <a:r>
              <a:rPr lang="en-US" sz="4000" dirty="0" smtClean="0"/>
              <a:t>No sooner present than it turns to past.</a:t>
            </a:r>
            <a:br>
              <a:rPr lang="en-US" sz="4000" dirty="0" smtClean="0"/>
            </a:br>
            <a:r>
              <a:rPr lang="en-US" sz="4000" dirty="0" smtClean="0"/>
              <a:t>Right to the last</a:t>
            </a:r>
            <a:br>
              <a:rPr lang="en-US" sz="4000" dirty="0" smtClean="0"/>
            </a:br>
            <a:r>
              <a:rPr lang="en-US" dirty="0" smtClean="0"/>
              <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400" dirty="0" smtClean="0"/>
              <a:t>We think each one will heave to and unload</a:t>
            </a:r>
            <a:br>
              <a:rPr lang="en-US" sz="4400" dirty="0" smtClean="0"/>
            </a:br>
            <a:r>
              <a:rPr lang="en-US" sz="4400" dirty="0" smtClean="0"/>
              <a:t>All good into our lives, all we are owed</a:t>
            </a:r>
            <a:br>
              <a:rPr lang="en-US" sz="4400" dirty="0" smtClean="0"/>
            </a:br>
            <a:r>
              <a:rPr lang="en-US" sz="4400" dirty="0" smtClean="0"/>
              <a:t>For waiting so devoutly and so long.</a:t>
            </a:r>
            <a:br>
              <a:rPr lang="en-US" sz="4400" dirty="0" smtClean="0"/>
            </a:br>
            <a:r>
              <a:rPr lang="en-US" sz="4400" dirty="0" smtClean="0"/>
              <a:t>But we are wrong:</a:t>
            </a:r>
            <a:br>
              <a:rPr lang="en-US" sz="4400" dirty="0" smtClean="0"/>
            </a:b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400" dirty="0" smtClean="0"/>
              <a:t>Only one ship is seeking us, a black-</a:t>
            </a:r>
            <a:br>
              <a:rPr lang="en-US" sz="4400" dirty="0" smtClean="0"/>
            </a:br>
            <a:r>
              <a:rPr lang="en-US" sz="4400" dirty="0" smtClean="0"/>
              <a:t>Sailed unfamiliar, towing at her back</a:t>
            </a:r>
            <a:br>
              <a:rPr lang="en-US" sz="4400" dirty="0" smtClean="0"/>
            </a:br>
            <a:r>
              <a:rPr lang="en-US" sz="4400" dirty="0" smtClean="0"/>
              <a:t>A huge and </a:t>
            </a:r>
            <a:r>
              <a:rPr lang="en-US" sz="4400" dirty="0" err="1" smtClean="0"/>
              <a:t>birdless</a:t>
            </a:r>
            <a:r>
              <a:rPr lang="en-US" sz="4400" dirty="0" smtClean="0"/>
              <a:t> silence. In her wake</a:t>
            </a:r>
            <a:br>
              <a:rPr lang="en-US" sz="4400" dirty="0" smtClean="0"/>
            </a:br>
            <a:r>
              <a:rPr lang="en-US" sz="4400" dirty="0" smtClean="0"/>
              <a:t>No waters breed or break.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en-US" dirty="0" smtClean="0"/>
              <a:t> </a:t>
            </a:r>
          </a:p>
          <a:p>
            <a:pPr algn="l"/>
            <a:r>
              <a:rPr lang="en-US" b="1" u="sng" dirty="0" smtClean="0"/>
              <a:t>Summary </a:t>
            </a:r>
          </a:p>
          <a:p>
            <a:pPr algn="l"/>
            <a:r>
              <a:rPr lang="en-US" dirty="0" smtClean="0"/>
              <a:t>We are excessively eager to know what would happen to us in the future. On account of this eagerness, we develop the bad habit of expecting , or hoping for, good things to happen in our lives. All the time we have the feeling that something good is about to happen to us; and every day we say that it would happen soon.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We are like persons who stand upon the top of  a cliff and observe a multitude of ships coming towards us. Actually, however we see not the ships but promises of bright and nice things happening to us. The approach of these promises , like that of ships, is very slow; and they waste much time.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These promises do not materialize quickly, and eventually they do not materialize at all, so that we greatly disappointed and miserable. At a distance, each such promise looks distinct and concrete; but, with the passing of time, each of these promises fades away. We spend all our lives hoping for achievement and success, but our hopes prove to be false</a:t>
            </a:r>
            <a:r>
              <a:rPr lang="en-US" sz="2800" dirty="0" smtClean="0"/>
              <a:t>.</a:t>
            </a:r>
          </a:p>
          <a:p>
            <a:pPr algn="l"/>
            <a:r>
              <a:rPr lang="en-US" sz="2800" dirty="0" smtClean="0"/>
              <a:t>There is only promise and one expectation which never fails to materialize, and that is death.</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Critical appreciation</a:t>
            </a:r>
          </a:p>
          <a:p>
            <a:pPr algn="l"/>
            <a:r>
              <a:rPr lang="en-US" dirty="0" smtClean="0"/>
              <a:t>The theme of disillusionment and of death.</a:t>
            </a:r>
          </a:p>
          <a:p>
            <a:pPr algn="l"/>
            <a:r>
              <a:rPr lang="en-US" dirty="0" smtClean="0"/>
              <a:t>The theme of this poem is the disillusionment that we experience as a result of the disappointment of all our hopes and expectations. We keep hoping for something good to happen to us, but our hope is dashed to the ground every time. Only one expectation is always fulfilled in human life, and that is the expectation of death.</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title of the poem, Next, Please refers to one promise being followed by another . literally, the title refers to a queue of persons waiting to receive something, and an official at the other end calling out for the next man in the queue to approach him and receive his certificate, or his rations, or his visa, or whatever it is for which people are standing and which they are waiting to receive.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The last stanza of the poem points to the inevitability of death. In fact, the real theme of the poem is death. Larkin was obsessed with the idea of death; and many of his poems deal with this theme briefly or at length, directly or indirectly.</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The use of an extended metaphor to express the </a:t>
            </a:r>
            <a:r>
              <a:rPr lang="en-US" sz="2800" b="1" dirty="0" smtClean="0"/>
              <a:t>idea</a:t>
            </a:r>
          </a:p>
          <a:p>
            <a:pPr algn="l"/>
            <a:endParaRPr lang="en-US" sz="2800" dirty="0" smtClean="0"/>
          </a:p>
          <a:p>
            <a:pPr algn="l"/>
            <a:r>
              <a:rPr lang="en-US" sz="2800" dirty="0" smtClean="0"/>
              <a:t>Our multitude of hopes is compared to a “ sparkling armada of promises”. In other words, hopes are regarded as ships which are drawing near but do not actually arrive at their destination. There is only one ship which would not fail to come ; and that ship is death. The metaphor of the ships begins from the second stanza of the poem and continues till the very end.</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The premise of this piece is that we focus our attention on the future instead of living in the here and now. Notice the inclusive use of “we” and “our” throughout the poem. Larkin suggests we spend our entire lives waiting for the rewards the future will apparently endow to those who patiently wait for them. The irony is, of course, that from our vantage point think we are looking at our well deserved rewards in life when in fact we are only seeing The Grim Reaper’s vessel getting closer.</a:t>
            </a:r>
            <a:br>
              <a:rPr lang="en-US" sz="2800" dirty="0" smtClean="0"/>
            </a:b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rhyme scheme is </a:t>
            </a:r>
            <a:r>
              <a:rPr lang="en-US" i="1" dirty="0" err="1" smtClean="0"/>
              <a:t>aabb</a:t>
            </a:r>
            <a:r>
              <a:rPr lang="en-US" dirty="0" smtClean="0"/>
              <a:t> and the first three lines of each are mostly in iambic pentameter, while the last line of each is much shorter and is either four or six syllables in length.</a:t>
            </a:r>
            <a:br>
              <a:rPr lang="en-US" dirty="0" smtClean="0"/>
            </a:br>
            <a:r>
              <a:rPr lang="en-US" dirty="0" smtClean="0"/>
              <a:t/>
            </a:r>
            <a:br>
              <a:rPr lang="en-US" dirty="0" smtClean="0"/>
            </a:br>
            <a:r>
              <a:rPr lang="en-US" dirty="0" smtClean="0"/>
              <a:t>Note the tone in the first stanza. Lexis such as “eager” and “expectancy” have rather positive connotations, yet there is a tension when we see the phrase “bad habits”.</a:t>
            </a:r>
            <a:br>
              <a:rPr lang="en-US" dirty="0" smtClean="0"/>
            </a:br>
            <a:r>
              <a:rPr lang="en-US" dirty="0" smtClean="0"/>
              <a:t/>
            </a:r>
            <a:br>
              <a:rPr lang="en-US"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The second stanza is rather cinematic in nature. This technique is rather typical of much of Larkin’s work. He often provides us with vivid mental images. We are taken to a cliff by the seaside. From here we see an approaching metaphorical “armada of promises”. It brings to mind the phrase that “one day our ship will come in.”</a:t>
            </a:r>
            <a:br>
              <a:rPr lang="en-US" sz="2800" dirty="0" smtClean="0"/>
            </a:br>
            <a:r>
              <a:rPr lang="en-US" sz="2800" dirty="0" smtClean="0"/>
              <a:t/>
            </a:r>
            <a:br>
              <a:rPr lang="en-US" sz="2800" dirty="0" smtClean="0"/>
            </a:br>
            <a:r>
              <a:rPr lang="en-US" sz="2800" dirty="0" smtClean="0"/>
              <a:t>He uses a three-part list to </a:t>
            </a:r>
            <a:r>
              <a:rPr lang="en-US" sz="2800" dirty="0" err="1" smtClean="0"/>
              <a:t>premodify</a:t>
            </a:r>
            <a:r>
              <a:rPr lang="en-US" sz="2800" dirty="0" smtClean="0"/>
              <a:t> this image; it is “tiny, clear” and “Sparkling”. This “armada” is laden with alluring “promises” and seems a very attractive proposition to the onlooker.</a:t>
            </a:r>
            <a:br>
              <a:rPr lang="en-US" sz="2800" dirty="0" smtClean="0"/>
            </a:b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However, we have a hint of caution when we note the time-reference lexis in the second half of this stanza: “slow”, “time” and “haste”. He seems to be suggesting that much of life is spent waiting for rewards rather than having them</a:t>
            </a:r>
            <a:r>
              <a:rPr lang="en-US" dirty="0" smtClean="0"/>
              <a:t>.</a:t>
            </a:r>
            <a:r>
              <a:rPr lang="en-US" dirty="0" smtClean="0"/>
              <a:t/>
            </a:r>
            <a:br>
              <a:rPr lang="en-US" dirty="0" smtClean="0"/>
            </a:br>
            <a:r>
              <a:rPr lang="en-US" b="1" dirty="0" smtClean="0"/>
              <a:t>The third stanza </a:t>
            </a:r>
            <a:r>
              <a:rPr lang="en-US" dirty="0" smtClean="0"/>
              <a:t>shows us Larkin’s pivot word “Yet”. He will often set up a scene then interject a “yet” or “but” or “however” to turn the conversation round.</a:t>
            </a:r>
            <a:br>
              <a:rPr lang="en-US"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The naval semantic field is extended with lexis like “balk”, “</a:t>
            </a:r>
            <a:r>
              <a:rPr lang="en-US" sz="2800" dirty="0" err="1" smtClean="0"/>
              <a:t>brasswork</a:t>
            </a:r>
            <a:r>
              <a:rPr lang="en-US" sz="2800" dirty="0" smtClean="0"/>
              <a:t>” and “rope”. Note the poet’s effective use of </a:t>
            </a:r>
            <a:r>
              <a:rPr lang="en-US" sz="2800" dirty="0" err="1" smtClean="0"/>
              <a:t>postmodification</a:t>
            </a:r>
            <a:r>
              <a:rPr lang="en-US" sz="2800" dirty="0" smtClean="0"/>
              <a:t> too, here: </a:t>
            </a:r>
            <a:r>
              <a:rPr lang="en-US" sz="2800" dirty="0" err="1" smtClean="0"/>
              <a:t>brasswork</a:t>
            </a:r>
            <a:r>
              <a:rPr lang="en-US" sz="2800" dirty="0" smtClean="0"/>
              <a:t> is “prinked” and ropes are “distinct”, but the first line has given us a very clear negative land-based metaphor in the lines:</a:t>
            </a:r>
            <a:br>
              <a:rPr lang="en-US" sz="2800" dirty="0" smtClean="0"/>
            </a:br>
            <a:r>
              <a:rPr lang="en-US" sz="2800" dirty="0" smtClean="0"/>
              <a:t/>
            </a:r>
            <a:br>
              <a:rPr lang="en-US" sz="2800" dirty="0" smtClean="0"/>
            </a:br>
            <a:r>
              <a:rPr lang="en-US" sz="2800" dirty="0" smtClean="0"/>
              <a:t>“holding wretched stalks</a:t>
            </a:r>
            <a:br>
              <a:rPr lang="en-US" sz="2800" dirty="0" smtClean="0"/>
            </a:br>
            <a:r>
              <a:rPr lang="en-US" sz="2800" dirty="0" smtClean="0"/>
              <a:t>Of disappointment”</a:t>
            </a:r>
            <a:br>
              <a:rPr lang="en-US" sz="2800" dirty="0" smtClean="0"/>
            </a:br>
            <a:r>
              <a:rPr lang="en-US" sz="2800" dirty="0" smtClean="0"/>
              <a:t/>
            </a:r>
            <a:br>
              <a:rPr lang="en-US" sz="2800" dirty="0" smtClean="0"/>
            </a:br>
            <a:r>
              <a:rPr lang="en-US" sz="2800" dirty="0" smtClean="0"/>
              <a:t>We have been tantalized but are destined to be let down. Such is Larkin’s pessimistic view of life.</a:t>
            </a:r>
            <a:br>
              <a:rPr lang="en-US" sz="2800" dirty="0" smtClean="0"/>
            </a:b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Next, Please by Philip Larkin-(1922-1985)</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a:r>
            <a:br>
              <a:rPr lang="en-US" dirty="0" smtClean="0"/>
            </a:br>
            <a:r>
              <a:rPr lang="en-US" dirty="0" smtClean="0"/>
              <a:t>The agony of lost opportunity is further extended in the fourth stanza. It starts with alliteration of the repeating “f” sounds and if we had originally thought the “promises” on board had been material wealth, </a:t>
            </a:r>
            <a:r>
              <a:rPr lang="en-US" dirty="0" smtClean="0"/>
              <a:t> our </a:t>
            </a:r>
            <a:r>
              <a:rPr lang="en-US" dirty="0" smtClean="0"/>
              <a:t>love life is equally doomed to failure.</a:t>
            </a:r>
          </a:p>
          <a:p>
            <a:r>
              <a:rPr lang="en-US" dirty="0" smtClean="0"/>
              <a:t>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a:t>
            </a:r>
            <a:endParaRPr lang="en-US" dirty="0"/>
          </a:p>
        </p:txBody>
      </p:sp>
      <p:sp>
        <p:nvSpPr>
          <p:cNvPr id="3" name="عنصر نائب للمحتوى 2"/>
          <p:cNvSpPr>
            <a:spLocks noGrp="1"/>
          </p:cNvSpPr>
          <p:nvPr>
            <p:ph idx="1"/>
          </p:nvPr>
        </p:nvSpPr>
        <p:spPr/>
        <p:txBody>
          <a:bodyPr/>
          <a:lstStyle/>
          <a:p>
            <a:pPr algn="l"/>
            <a:r>
              <a:rPr lang="en-US" dirty="0" smtClean="0"/>
              <a:t>The last stanza of </a:t>
            </a:r>
            <a:r>
              <a:rPr lang="en-US" dirty="0" smtClean="0"/>
              <a:t>Next, Please points </a:t>
            </a:r>
            <a:r>
              <a:rPr lang="en-US" dirty="0" smtClean="0"/>
              <a:t>to </a:t>
            </a:r>
            <a:r>
              <a:rPr lang="en-US" dirty="0" smtClean="0"/>
              <a:t>………</a:t>
            </a:r>
          </a:p>
          <a:p>
            <a:pPr marL="514350" indent="-514350" algn="l">
              <a:buAutoNum type="alphaUcPeriod"/>
            </a:pPr>
            <a:r>
              <a:rPr lang="en-US" dirty="0" smtClean="0"/>
              <a:t>The happiness of the poet.</a:t>
            </a:r>
          </a:p>
          <a:p>
            <a:pPr marL="514350" indent="-514350" algn="l">
              <a:buAutoNum type="alphaUcPeriod"/>
            </a:pPr>
            <a:r>
              <a:rPr lang="en-US" dirty="0" smtClean="0"/>
              <a:t>The beauty of nature.</a:t>
            </a:r>
          </a:p>
          <a:p>
            <a:pPr marL="514350" indent="-514350" algn="l">
              <a:buFont typeface="Arial" pitchFamily="34" charset="0"/>
              <a:buAutoNum type="alphaUcPeriod"/>
            </a:pPr>
            <a:r>
              <a:rPr lang="en-US" dirty="0" smtClean="0"/>
              <a:t>The </a:t>
            </a:r>
            <a:r>
              <a:rPr lang="en-US" dirty="0" smtClean="0"/>
              <a:t>inevitability of death</a:t>
            </a:r>
            <a:r>
              <a:rPr lang="en-US" dirty="0" smtClean="0"/>
              <a:t>.</a:t>
            </a:r>
          </a:p>
          <a:p>
            <a:pPr marL="514350" indent="-514350" algn="l">
              <a:buFont typeface="Arial" pitchFamily="34" charset="0"/>
              <a:buAutoNum type="alphaUcPeriod"/>
            </a:pPr>
            <a:r>
              <a:rPr lang="en-US" dirty="0" smtClean="0"/>
              <a:t>Pleasure of life.</a:t>
            </a:r>
          </a:p>
          <a:p>
            <a:pPr marL="514350" indent="-514350" algn="l">
              <a:buFont typeface="Arial" pitchFamily="34" charset="0"/>
              <a:buAutoNum type="alphaUcPeriod"/>
            </a:pPr>
            <a:endParaRPr lang="en-US" dirty="0" smtClean="0"/>
          </a:p>
          <a:p>
            <a:pPr marL="514350" indent="-514350" algn="l"/>
            <a:r>
              <a:rPr lang="en-US" dirty="0" smtClean="0"/>
              <a:t>The </a:t>
            </a:r>
            <a:r>
              <a:rPr lang="en-US" smtClean="0"/>
              <a:t>correct answer is ( c)</a:t>
            </a:r>
            <a:endParaRPr lang="en-US" dirty="0" smtClean="0"/>
          </a:p>
          <a:p>
            <a:pPr marL="514350" indent="-514350" algn="l">
              <a:buAutoNum type="alphaUcPeriod"/>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1774</TotalTime>
  <Words>1194</Words>
  <Application>Microsoft Office PowerPoint</Application>
  <PresentationFormat>A4 Paper (210x297 mm)‎</PresentationFormat>
  <Paragraphs>77</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13th  Lecture</vt:lpstr>
      <vt:lpstr>The main characteristics of Modern Poetry   </vt:lpstr>
      <vt:lpstr>The main characteristics of Modern Poetry</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Next, Please by Philip Larkin-(1922-1985) </vt:lpstr>
      <vt:lpstr>Model Question</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132</cp:revision>
  <dcterms:created xsi:type="dcterms:W3CDTF">2009-10-14T19:14:34Z</dcterms:created>
  <dcterms:modified xsi:type="dcterms:W3CDTF">2012-03-12T00:28:48Z</dcterms:modified>
</cp:coreProperties>
</file>