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7" r:id="rId4"/>
    <p:sldId id="268" r:id="rId5"/>
    <p:sldId id="269" r:id="rId6"/>
    <p:sldId id="270" r:id="rId7"/>
    <p:sldId id="271" r:id="rId8"/>
    <p:sldId id="272" r:id="rId9"/>
    <p:sldId id="273" r:id="rId10"/>
    <p:sldId id="274"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432" y="93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bg2">
                    <a:lumMod val="50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bg2">
                    <a:lumMod val="50000"/>
                  </a:schemeClr>
                </a:solidFill>
                <a:latin typeface="Calibri" pitchFamily="34" charset="0"/>
              </a:rPr>
              <a:t>عمادة التعلم الإلكتروني والتعليم عن بعد</a:t>
            </a:r>
            <a:endParaRPr lang="en-US" sz="2400" b="1" dirty="0">
              <a:solidFill>
                <a:schemeClr val="bg2">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3">
                    <a:lumMod val="75000"/>
                  </a:schemeClr>
                </a:solidFill>
                <a:latin typeface="Garamond" pitchFamily="18" charset="0"/>
                <a:cs typeface="+mj-cs"/>
              </a:rPr>
              <a:t>Language &amp; IT</a:t>
            </a:r>
            <a:endParaRPr lang="ar-SA" sz="3700" b="1" dirty="0">
              <a:solidFill>
                <a:schemeClr val="accent3">
                  <a:lumMod val="75000"/>
                </a:schemeClr>
              </a:solidFill>
              <a:latin typeface="Garamond" pitchFamily="18" charset="0"/>
              <a:cs typeface="+mj-cs"/>
            </a:endParaRPr>
          </a:p>
          <a:p>
            <a:pPr algn="ctr"/>
            <a:r>
              <a:rPr lang="en-US" sz="2600" b="1" dirty="0" smtClean="0">
                <a:solidFill>
                  <a:srgbClr val="FFC000"/>
                </a:solidFill>
                <a:latin typeface="Garamond" pitchFamily="18" charset="0"/>
                <a:cs typeface="+mj-cs"/>
              </a:rPr>
              <a:t>Dr. Abdullah Al </a:t>
            </a:r>
            <a:r>
              <a:rPr lang="en-US" sz="2600" b="1" dirty="0" err="1">
                <a:solidFill>
                  <a:srgbClr val="FFC000"/>
                </a:solidFill>
                <a:latin typeface="Garamond" pitchFamily="18" charset="0"/>
                <a:cs typeface="+mj-cs"/>
              </a:rPr>
              <a:t>F</a:t>
            </a:r>
            <a:r>
              <a:rPr lang="en-US" sz="2600" b="1" dirty="0" err="1" smtClean="0">
                <a:solidFill>
                  <a:srgbClr val="FFC000"/>
                </a:solidFill>
                <a:latin typeface="Garamond" pitchFamily="18" charset="0"/>
                <a:cs typeface="+mj-cs"/>
              </a:rPr>
              <a:t>raidan</a:t>
            </a:r>
            <a:endParaRPr lang="en-US" sz="2600" b="1" dirty="0">
              <a:solidFill>
                <a:srgbClr val="FFC000"/>
              </a:solidFill>
              <a:latin typeface="Garamond"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chemeClr val="accent6">
                    <a:lumMod val="75000"/>
                  </a:schemeClr>
                </a:solidFill>
                <a:latin typeface="Garamond" pitchFamily="18" charset="0"/>
                <a:cs typeface="ae_AlMateen" pitchFamily="2" charset="-78"/>
              </a:rPr>
              <a:t>Lecture	</a:t>
            </a:r>
            <a:r>
              <a:rPr lang="en-US" sz="6000" b="1" spc="-150" dirty="0">
                <a:solidFill>
                  <a:schemeClr val="accent6">
                    <a:lumMod val="75000"/>
                  </a:schemeClr>
                </a:solidFill>
                <a:latin typeface="Garamond" pitchFamily="18" charset="0"/>
                <a:cs typeface="ae_AlMateen" pitchFamily="2" charset="-78"/>
              </a:rPr>
              <a:t>4</a:t>
            </a:r>
            <a:endParaRPr lang="en-US" sz="6000" b="1" spc="-150" dirty="0" smtClean="0">
              <a:solidFill>
                <a:schemeClr val="accent6">
                  <a:lumMod val="75000"/>
                </a:schemeClr>
              </a:solidFill>
              <a:latin typeface="Garamond" pitchFamily="18" charset="0"/>
              <a:cs typeface="ae_AlMateen" pitchFamily="2" charset="-78"/>
            </a:endParaRPr>
          </a:p>
        </p:txBody>
      </p:sp>
      <p:sp>
        <p:nvSpPr>
          <p:cNvPr id="6147" name="Subtitle 5"/>
          <p:cNvSpPr>
            <a:spLocks noGrp="1"/>
          </p:cNvSpPr>
          <p:nvPr>
            <p:ph type="subTitle" idx="1"/>
          </p:nvPr>
        </p:nvSpPr>
        <p:spPr>
          <a:xfrm>
            <a:off x="1066800" y="3657600"/>
            <a:ext cx="7429500" cy="1752600"/>
          </a:xfrm>
        </p:spPr>
        <p:txBody>
          <a:bodyPr/>
          <a:lstStyle/>
          <a:p>
            <a:pPr eaLnBrk="1" hangingPunct="1"/>
            <a:r>
              <a:rPr lang="en-US" b="1" dirty="0" smtClean="0">
                <a:solidFill>
                  <a:srgbClr val="00B0F0"/>
                </a:solidFill>
                <a:latin typeface="Garamond" pitchFamily="18" charset="0"/>
                <a:cs typeface="Arial" pitchFamily="34" charset="0"/>
              </a:rPr>
              <a:t>CALL </a:t>
            </a:r>
          </a:p>
          <a:p>
            <a:pPr eaLnBrk="1" hangingPunct="1"/>
            <a:r>
              <a:rPr lang="en-US" b="1" dirty="0" smtClean="0">
                <a:solidFill>
                  <a:srgbClr val="00B0F0"/>
                </a:solidFill>
                <a:latin typeface="Garamond" pitchFamily="18" charset="0"/>
                <a:cs typeface="Arial" pitchFamily="34" charset="0"/>
              </a:rPr>
              <a:t>Evaluation</a:t>
            </a:r>
            <a:endParaRPr lang="en-US" b="1" dirty="0" smtClean="0">
              <a:solidFill>
                <a:srgbClr val="00B0F0"/>
              </a:solidFill>
              <a:latin typeface="Garamond" pitchFamily="18"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CALL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1600" b="1" dirty="0">
                <a:solidFill>
                  <a:srgbClr val="FFC000"/>
                </a:solidFill>
                <a:latin typeface="Garamond" pitchFamily="18" charset="0"/>
              </a:rPr>
              <a:t>Basic definitions</a:t>
            </a:r>
          </a:p>
          <a:p>
            <a:pPr algn="l"/>
            <a:endParaRPr lang="en-US" sz="1600" b="1" dirty="0">
              <a:solidFill>
                <a:srgbClr val="00B0F0"/>
              </a:solidFill>
              <a:latin typeface="Garamond" pitchFamily="18" charset="0"/>
            </a:endParaRPr>
          </a:p>
          <a:p>
            <a:pPr algn="l"/>
            <a:r>
              <a:rPr lang="en-US" sz="1600" b="1" dirty="0">
                <a:solidFill>
                  <a:srgbClr val="FFC000"/>
                </a:solidFill>
                <a:latin typeface="Garamond" pitchFamily="18" charset="0"/>
              </a:rPr>
              <a:t>'CALL software'</a:t>
            </a:r>
            <a:r>
              <a:rPr lang="en-US" sz="1600" b="1" dirty="0">
                <a:solidFill>
                  <a:srgbClr val="00B0F0"/>
                </a:solidFill>
                <a:latin typeface="Garamond" pitchFamily="18" charset="0"/>
              </a:rPr>
              <a:t> here can involve any software or programs potentially usable by language learners in connection with learning/teaching or use of language (esp. EFL/ESL). That includes both material claimed as designed for this purpose ('dedicated'), and that not. The latter includes both specific programs like adventure games for native speaker children, and 'generic' or content free software like email or word processing. It also includes whatever hard copy support materials, booklet etc. any software comes with. See further our Intro.</a:t>
            </a:r>
          </a:p>
          <a:p>
            <a:pPr algn="l"/>
            <a:endParaRPr lang="en-US" sz="1600" b="1" dirty="0">
              <a:solidFill>
                <a:srgbClr val="00B0F0"/>
              </a:solidFill>
              <a:latin typeface="Garamond" pitchFamily="18" charset="0"/>
            </a:endParaRPr>
          </a:p>
          <a:p>
            <a:pPr algn="l"/>
            <a:r>
              <a:rPr lang="en-US" sz="1600" b="1" dirty="0">
                <a:solidFill>
                  <a:srgbClr val="00B0F0"/>
                </a:solidFill>
                <a:latin typeface="Garamond" pitchFamily="18" charset="0"/>
              </a:rPr>
              <a:t>"</a:t>
            </a:r>
            <a:r>
              <a:rPr lang="en-US" sz="1600" b="1" dirty="0">
                <a:solidFill>
                  <a:srgbClr val="FFC000"/>
                </a:solidFill>
                <a:latin typeface="Garamond" pitchFamily="18" charset="0"/>
              </a:rPr>
              <a:t>Evaluation</a:t>
            </a:r>
            <a:r>
              <a:rPr lang="en-US" sz="1600" b="1" dirty="0">
                <a:solidFill>
                  <a:srgbClr val="00B0F0"/>
                </a:solidFill>
                <a:latin typeface="Garamond" pitchFamily="18" charset="0"/>
              </a:rPr>
              <a:t> is a matter of judging the fitness of something for a particular purpose" (Hutchinson and Waters 1989: 96). 'Evaluation' therefore implies an activity where something is declared suitable or not and consequent decisions are to be made or action taken. Evaluating something therefore is not the same as researching it, though research may be done to find out things which then inform the value judgment and hopefully make it better. Research on its own may just end up with information, not judgment and action.</a:t>
            </a:r>
          </a:p>
          <a:p>
            <a:pPr algn="l"/>
            <a:endParaRPr lang="en-US" sz="16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4" end="4"/>
                                            </p:txEl>
                                          </p:spTgt>
                                        </p:tgtEl>
                                        <p:attrNameLst>
                                          <p:attrName>style.visibility</p:attrName>
                                        </p:attrNameLst>
                                      </p:cBhvr>
                                      <p:to>
                                        <p:strVal val="visible"/>
                                      </p:to>
                                    </p:set>
                                    <p:animEffect transition="in" filter="fade">
                                      <p:cBhvr>
                                        <p:cTn id="17" dur="20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CALL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533400" y="1371600"/>
            <a:ext cx="8915400" cy="4525963"/>
          </a:xfrm>
        </p:spPr>
        <p:txBody>
          <a:bodyPr/>
          <a:lstStyle/>
          <a:p>
            <a:pPr algn="l">
              <a:spcBef>
                <a:spcPts val="0"/>
              </a:spcBef>
            </a:pPr>
            <a:r>
              <a:rPr lang="en-US" sz="1210" b="1" dirty="0">
                <a:solidFill>
                  <a:srgbClr val="FFC000"/>
                </a:solidFill>
                <a:latin typeface="Garamond" pitchFamily="18" charset="0"/>
              </a:rPr>
              <a:t>CALL software and general teaching materials and tasks - a parallel</a:t>
            </a:r>
            <a:r>
              <a:rPr lang="en-US" sz="1210" b="1" dirty="0" smtClean="0">
                <a:solidFill>
                  <a:srgbClr val="FFC000"/>
                </a:solidFill>
                <a:latin typeface="Garamond" pitchFamily="18" charset="0"/>
              </a:rPr>
              <a:t>?</a:t>
            </a:r>
            <a:endParaRPr lang="en-US" sz="1210" b="1" dirty="0">
              <a:solidFill>
                <a:srgbClr val="00B0F0"/>
              </a:solidFill>
              <a:latin typeface="Garamond" pitchFamily="18" charset="0"/>
            </a:endParaRPr>
          </a:p>
          <a:p>
            <a:pPr algn="l">
              <a:spcBef>
                <a:spcPts val="0"/>
              </a:spcBef>
            </a:pPr>
            <a:r>
              <a:rPr lang="en-US" sz="1210" b="1" dirty="0">
                <a:solidFill>
                  <a:srgbClr val="00B0F0"/>
                </a:solidFill>
                <a:latin typeface="Garamond" pitchFamily="18" charset="0"/>
              </a:rPr>
              <a:t>Much of what we say below about evaluation of CALL software is similar to what one would say for 'materials evaluation' generally in language teaching. CALL software is often analogous to an individual exercise or task in a book, though some series of CDROMs constitute entire courses and so are parallel with complete </a:t>
            </a:r>
            <a:r>
              <a:rPr lang="en-US" sz="1210" b="1" dirty="0" err="1">
                <a:solidFill>
                  <a:srgbClr val="00B0F0"/>
                </a:solidFill>
                <a:latin typeface="Garamond" pitchFamily="18" charset="0"/>
              </a:rPr>
              <a:t>coursebooks</a:t>
            </a:r>
            <a:r>
              <a:rPr lang="en-US" sz="1210" b="1" dirty="0">
                <a:solidFill>
                  <a:srgbClr val="00B0F0"/>
                </a:solidFill>
                <a:latin typeface="Garamond" pitchFamily="18" charset="0"/>
              </a:rPr>
              <a:t>. The parallel is valuable... up to a point. There are some important differences, however</a:t>
            </a:r>
            <a:r>
              <a:rPr lang="en-US" sz="1210" b="1" dirty="0" smtClean="0">
                <a:solidFill>
                  <a:srgbClr val="00B0F0"/>
                </a:solidFill>
                <a:latin typeface="Garamond" pitchFamily="18" charset="0"/>
              </a:rPr>
              <a:t>.</a:t>
            </a:r>
            <a:endParaRPr lang="en-US" sz="1210" b="1" dirty="0">
              <a:solidFill>
                <a:srgbClr val="00B0F0"/>
              </a:solidFill>
              <a:latin typeface="Garamond" pitchFamily="18" charset="0"/>
            </a:endParaRPr>
          </a:p>
          <a:p>
            <a:pPr algn="l">
              <a:spcBef>
                <a:spcPts val="0"/>
              </a:spcBef>
            </a:pPr>
            <a:r>
              <a:rPr lang="en-US" sz="1210" b="1" dirty="0">
                <a:solidFill>
                  <a:srgbClr val="00B0F0"/>
                </a:solidFill>
                <a:latin typeface="Garamond" pitchFamily="18" charset="0"/>
              </a:rPr>
              <a:t>Firstly, a book is not typically dynamic or interactive; a program, by contrast, may not always present an exercise the same way every time you use it, and can usually give some response to the user dependent on what they click or type in. That is why CALL programs have often been seen as replacing a teacher rather than just teaching materials, though that clearly does not fit all software</a:t>
            </a:r>
            <a:r>
              <a:rPr lang="en-US" sz="1210" b="1" dirty="0" smtClean="0">
                <a:solidFill>
                  <a:srgbClr val="00B0F0"/>
                </a:solidFill>
                <a:latin typeface="Garamond" pitchFamily="18" charset="0"/>
              </a:rPr>
              <a:t>.</a:t>
            </a:r>
            <a:endParaRPr lang="en-US" sz="1210" b="1" dirty="0">
              <a:solidFill>
                <a:srgbClr val="00B0F0"/>
              </a:solidFill>
              <a:latin typeface="Garamond" pitchFamily="18" charset="0"/>
            </a:endParaRPr>
          </a:p>
          <a:p>
            <a:pPr algn="l">
              <a:spcBef>
                <a:spcPts val="0"/>
              </a:spcBef>
            </a:pPr>
            <a:r>
              <a:rPr lang="en-US" sz="1210" b="1" dirty="0">
                <a:solidFill>
                  <a:srgbClr val="00B0F0"/>
                </a:solidFill>
                <a:latin typeface="Garamond" pitchFamily="18" charset="0"/>
              </a:rPr>
              <a:t>Secondly, a book is more limited in its media capability. CALL can involve sound as well as pictures, diagrams and text all in the same package</a:t>
            </a:r>
            <a:r>
              <a:rPr lang="en-US" sz="1210" b="1" dirty="0" smtClean="0">
                <a:solidFill>
                  <a:srgbClr val="00B0F0"/>
                </a:solidFill>
                <a:latin typeface="Garamond" pitchFamily="18" charset="0"/>
              </a:rPr>
              <a:t>.</a:t>
            </a:r>
            <a:endParaRPr lang="en-US" sz="1210" b="1" dirty="0">
              <a:solidFill>
                <a:srgbClr val="00B0F0"/>
              </a:solidFill>
              <a:latin typeface="Garamond" pitchFamily="18" charset="0"/>
            </a:endParaRPr>
          </a:p>
          <a:p>
            <a:pPr algn="l">
              <a:spcBef>
                <a:spcPts val="0"/>
              </a:spcBef>
            </a:pPr>
            <a:r>
              <a:rPr lang="en-US" sz="1210" b="1" dirty="0">
                <a:solidFill>
                  <a:srgbClr val="00B0F0"/>
                </a:solidFill>
                <a:latin typeface="Garamond" pitchFamily="18" charset="0"/>
              </a:rPr>
              <a:t>Thirdly, use of written materials has few technological prerequisites: eyes and a desk to put them on will do. CALL by contrast requires computers, network access etc</a:t>
            </a:r>
            <a:r>
              <a:rPr lang="en-US" sz="1210" b="1" dirty="0" smtClean="0">
                <a:solidFill>
                  <a:srgbClr val="00B0F0"/>
                </a:solidFill>
                <a:latin typeface="Garamond" pitchFamily="18" charset="0"/>
              </a:rPr>
              <a:t>.</a:t>
            </a:r>
            <a:endParaRPr lang="en-US" sz="1210" b="1" dirty="0">
              <a:solidFill>
                <a:srgbClr val="00B0F0"/>
              </a:solidFill>
              <a:latin typeface="Garamond" pitchFamily="18" charset="0"/>
            </a:endParaRPr>
          </a:p>
          <a:p>
            <a:pPr algn="l">
              <a:spcBef>
                <a:spcPts val="0"/>
              </a:spcBef>
            </a:pPr>
            <a:r>
              <a:rPr lang="en-US" sz="1210" b="1" dirty="0">
                <a:solidFill>
                  <a:srgbClr val="00B0F0"/>
                </a:solidFill>
                <a:latin typeface="Garamond" pitchFamily="18" charset="0"/>
              </a:rPr>
              <a:t>Fourthly, the language content of material in a </a:t>
            </a:r>
            <a:r>
              <a:rPr lang="en-US" sz="1210" b="1" dirty="0" err="1">
                <a:solidFill>
                  <a:srgbClr val="00B0F0"/>
                </a:solidFill>
                <a:latin typeface="Garamond" pitchFamily="18" charset="0"/>
              </a:rPr>
              <a:t>coursebook</a:t>
            </a:r>
            <a:r>
              <a:rPr lang="en-US" sz="1210" b="1" dirty="0">
                <a:solidFill>
                  <a:srgbClr val="00B0F0"/>
                </a:solidFill>
                <a:latin typeface="Garamond" pitchFamily="18" charset="0"/>
              </a:rPr>
              <a:t> is essentially unalterable, while some CALL software allows 'authoring': i.e. the teacher can put in his/her own choice of text, words etc. for the program to make an exercise out of, or whatever. In fact some software, such as a </a:t>
            </a:r>
            <a:r>
              <a:rPr lang="en-US" sz="1210" b="1" dirty="0" err="1">
                <a:solidFill>
                  <a:srgbClr val="00B0F0"/>
                </a:solidFill>
                <a:latin typeface="Garamond" pitchFamily="18" charset="0"/>
              </a:rPr>
              <a:t>wordprocessing</a:t>
            </a:r>
            <a:r>
              <a:rPr lang="en-US" sz="1210" b="1" dirty="0">
                <a:solidFill>
                  <a:srgbClr val="00B0F0"/>
                </a:solidFill>
                <a:latin typeface="Garamond" pitchFamily="18" charset="0"/>
              </a:rPr>
              <a:t> program, is essentially content-free and is nothing unless someone enters text to make an exercise, or designates a task for learners to do with it (see next</a:t>
            </a:r>
            <a:r>
              <a:rPr lang="en-US" sz="1210" b="1" dirty="0" smtClean="0">
                <a:solidFill>
                  <a:srgbClr val="00B0F0"/>
                </a:solidFill>
                <a:latin typeface="Garamond" pitchFamily="18" charset="0"/>
              </a:rPr>
              <a:t>).</a:t>
            </a:r>
            <a:endParaRPr lang="en-US" sz="1210" b="1" dirty="0">
              <a:solidFill>
                <a:srgbClr val="00B0F0"/>
              </a:solidFill>
              <a:latin typeface="Garamond" pitchFamily="18" charset="0"/>
            </a:endParaRPr>
          </a:p>
          <a:p>
            <a:pPr algn="l">
              <a:spcBef>
                <a:spcPts val="0"/>
              </a:spcBef>
            </a:pPr>
            <a:r>
              <a:rPr lang="en-US" sz="1210" b="1" dirty="0">
                <a:solidFill>
                  <a:srgbClr val="00B0F0"/>
                </a:solidFill>
                <a:latin typeface="Garamond" pitchFamily="18" charset="0"/>
              </a:rPr>
              <a:t>Fifthly, the activities to be done with each section of a </a:t>
            </a:r>
            <a:r>
              <a:rPr lang="en-US" sz="1210" b="1" dirty="0" err="1">
                <a:solidFill>
                  <a:srgbClr val="00B0F0"/>
                </a:solidFill>
                <a:latin typeface="Garamond" pitchFamily="18" charset="0"/>
              </a:rPr>
              <a:t>coursebook</a:t>
            </a:r>
            <a:r>
              <a:rPr lang="en-US" sz="1210" b="1" dirty="0">
                <a:solidFill>
                  <a:srgbClr val="00B0F0"/>
                </a:solidFill>
                <a:latin typeface="Garamond" pitchFamily="18" charset="0"/>
              </a:rPr>
              <a:t> are usually heavily constrained by the book itself, though there may be some latitude for the teacher to implement exercises in different ways, and of course skip some material. A CALL program on the other hand may be very constrained (e.g. a hangman game), or may be almost entirely open in this respect (e.g. email</a:t>
            </a:r>
            <a:r>
              <a:rPr lang="en-US" sz="1210" b="1" dirty="0" smtClean="0">
                <a:solidFill>
                  <a:srgbClr val="00B0F0"/>
                </a:solidFill>
                <a:latin typeface="Garamond" pitchFamily="18" charset="0"/>
              </a:rPr>
              <a:t>).</a:t>
            </a:r>
            <a:endParaRPr lang="en-US" sz="1210" b="1" dirty="0">
              <a:solidFill>
                <a:srgbClr val="00B0F0"/>
              </a:solidFill>
              <a:latin typeface="Garamond" pitchFamily="18" charset="0"/>
            </a:endParaRPr>
          </a:p>
          <a:p>
            <a:pPr algn="l">
              <a:spcBef>
                <a:spcPts val="0"/>
              </a:spcBef>
            </a:pPr>
            <a:r>
              <a:rPr lang="en-US" sz="1210" b="1" dirty="0">
                <a:solidFill>
                  <a:srgbClr val="00B0F0"/>
                </a:solidFill>
                <a:latin typeface="Garamond" pitchFamily="18" charset="0"/>
              </a:rPr>
              <a:t>The last two are important for evaluation, as they make it hard to draw a line sometimes between evaluating the software and evaluating the specific language material a teacher has put in, or a specific task done with the software which is not determined by the software itself. I.e. the borderline between evaluating software ‘in itself’ as a material and evaluating some proposed or imagined use of the software becomes impossible to maintain.</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16173478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CALL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533400" y="1371600"/>
            <a:ext cx="8915400" cy="4525963"/>
          </a:xfrm>
        </p:spPr>
        <p:txBody>
          <a:bodyPr/>
          <a:lstStyle/>
          <a:p>
            <a:pPr algn="l">
              <a:spcBef>
                <a:spcPts val="0"/>
              </a:spcBef>
            </a:pPr>
            <a:r>
              <a:rPr lang="en-US" sz="1800" b="1" dirty="0">
                <a:solidFill>
                  <a:srgbClr val="FFC000"/>
                </a:solidFill>
                <a:latin typeface="Garamond" pitchFamily="18" charset="0"/>
              </a:rPr>
              <a:t>The importance of evaluation</a:t>
            </a:r>
          </a:p>
          <a:p>
            <a:pPr algn="l">
              <a:spcBef>
                <a:spcPts val="0"/>
              </a:spcBef>
            </a:pPr>
            <a:endParaRPr lang="en-US" sz="1800" b="1" dirty="0">
              <a:solidFill>
                <a:srgbClr val="00B0F0"/>
              </a:solidFill>
              <a:latin typeface="Garamond" pitchFamily="18" charset="0"/>
            </a:endParaRPr>
          </a:p>
          <a:p>
            <a:pPr algn="l">
              <a:spcBef>
                <a:spcPts val="0"/>
              </a:spcBef>
            </a:pPr>
            <a:r>
              <a:rPr lang="en-US" sz="1800" b="1" dirty="0">
                <a:solidFill>
                  <a:srgbClr val="FFC000"/>
                </a:solidFill>
                <a:latin typeface="Garamond" pitchFamily="18" charset="0"/>
              </a:rPr>
              <a:t>Evaluation</a:t>
            </a:r>
            <a:r>
              <a:rPr lang="en-US" sz="1800" b="1" dirty="0">
                <a:solidFill>
                  <a:srgbClr val="00B0F0"/>
                </a:solidFill>
                <a:latin typeface="Garamond" pitchFamily="18" charset="0"/>
              </a:rPr>
              <a:t> is one of three key aspects of CALL that need consideration: Creation, Use and </a:t>
            </a:r>
            <a:r>
              <a:rPr lang="en-US" sz="1800" b="1" dirty="0" smtClean="0">
                <a:solidFill>
                  <a:srgbClr val="00B0F0"/>
                </a:solidFill>
                <a:latin typeface="Garamond" pitchFamily="18" charset="0"/>
              </a:rPr>
              <a:t>Evaluation.</a:t>
            </a:r>
            <a:endParaRPr lang="en-US" sz="1800" b="1" dirty="0">
              <a:solidFill>
                <a:srgbClr val="00B0F0"/>
              </a:solidFill>
              <a:latin typeface="Garamond" pitchFamily="18" charset="0"/>
            </a:endParaRPr>
          </a:p>
          <a:p>
            <a:pPr algn="l">
              <a:spcBef>
                <a:spcPts val="0"/>
              </a:spcBef>
            </a:pPr>
            <a:endParaRPr lang="en-US" sz="1800" b="1" dirty="0">
              <a:solidFill>
                <a:srgbClr val="00B0F0"/>
              </a:solidFill>
              <a:latin typeface="Garamond" pitchFamily="18" charset="0"/>
            </a:endParaRPr>
          </a:p>
          <a:p>
            <a:pPr algn="l">
              <a:spcBef>
                <a:spcPts val="0"/>
              </a:spcBef>
            </a:pPr>
            <a:r>
              <a:rPr lang="en-US" sz="1800" b="1" dirty="0">
                <a:solidFill>
                  <a:srgbClr val="FFC000"/>
                </a:solidFill>
                <a:latin typeface="Garamond" pitchFamily="18" charset="0"/>
              </a:rPr>
              <a:t>CALL</a:t>
            </a:r>
            <a:r>
              <a:rPr lang="en-US" sz="1800" b="1" dirty="0">
                <a:solidFill>
                  <a:srgbClr val="00B0F0"/>
                </a:solidFill>
                <a:latin typeface="Garamond" pitchFamily="18" charset="0"/>
              </a:rPr>
              <a:t> </a:t>
            </a:r>
            <a:r>
              <a:rPr lang="en-US" sz="1800" b="1" dirty="0" smtClean="0">
                <a:solidFill>
                  <a:srgbClr val="00B0F0"/>
                </a:solidFill>
                <a:latin typeface="Garamond" pitchFamily="18" charset="0"/>
              </a:rPr>
              <a:t>shares </a:t>
            </a:r>
            <a:r>
              <a:rPr lang="en-US" sz="1800" b="1" dirty="0">
                <a:solidFill>
                  <a:srgbClr val="00B0F0"/>
                </a:solidFill>
                <a:latin typeface="Garamond" pitchFamily="18" charset="0"/>
              </a:rPr>
              <a:t>one important thing with teaching materials and tasks in general. All these are under-evaluated. Just as new </a:t>
            </a:r>
            <a:r>
              <a:rPr lang="en-US" sz="1800" b="1" dirty="0" err="1">
                <a:solidFill>
                  <a:srgbClr val="00B0F0"/>
                </a:solidFill>
                <a:latin typeface="Garamond" pitchFamily="18" charset="0"/>
              </a:rPr>
              <a:t>coursebooks</a:t>
            </a:r>
            <a:r>
              <a:rPr lang="en-US" sz="1800" b="1" dirty="0">
                <a:solidFill>
                  <a:srgbClr val="00B0F0"/>
                </a:solidFill>
                <a:latin typeface="Garamond" pitchFamily="18" charset="0"/>
              </a:rPr>
              <a:t> and types of task are constantly being proposed and promoted by their creators … and adopted and used… so are CALL programs and activities (</a:t>
            </a:r>
            <a:r>
              <a:rPr lang="en-US" sz="1800" b="1" dirty="0" err="1">
                <a:solidFill>
                  <a:srgbClr val="00B0F0"/>
                </a:solidFill>
                <a:latin typeface="Garamond" pitchFamily="18" charset="0"/>
              </a:rPr>
              <a:t>Chapelle</a:t>
            </a:r>
            <a:r>
              <a:rPr lang="en-US" sz="1800" b="1" dirty="0">
                <a:solidFill>
                  <a:srgbClr val="00B0F0"/>
                </a:solidFill>
                <a:latin typeface="Garamond" pitchFamily="18" charset="0"/>
              </a:rPr>
              <a:t> top of p10). What rarely happens is any proper evaluation of the value or effectiveness of any of this…. by teachers or researchers. Correction: some teachers may well do a lot of evaluation of what they use… but, if so, it remains within their personal teaching process and is not published. Hence we have no idea how much of this goes on, or what evaluation methods and criteria are used; furthermore, nobody else gets the benefit of the information arising from the evaluation.</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1307610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4" end="4"/>
                                            </p:txEl>
                                          </p:spTgt>
                                        </p:tgtEl>
                                        <p:attrNameLst>
                                          <p:attrName>style.visibility</p:attrName>
                                        </p:attrNameLst>
                                      </p:cBhvr>
                                      <p:to>
                                        <p:strVal val="visible"/>
                                      </p:to>
                                    </p:set>
                                    <p:animEffect transition="in" filter="fade">
                                      <p:cBhvr>
                                        <p:cTn id="17" dur="20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CALL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533400" y="1371600"/>
            <a:ext cx="8915400" cy="4525963"/>
          </a:xfrm>
        </p:spPr>
        <p:txBody>
          <a:bodyPr/>
          <a:lstStyle/>
          <a:p>
            <a:pPr algn="l">
              <a:spcBef>
                <a:spcPts val="0"/>
              </a:spcBef>
            </a:pPr>
            <a:r>
              <a:rPr lang="en-US" sz="1200" b="1" dirty="0">
                <a:solidFill>
                  <a:srgbClr val="FFC000"/>
                </a:solidFill>
                <a:latin typeface="Garamond" pitchFamily="18" charset="0"/>
              </a:rPr>
              <a:t>The three key components in CALL evaluation</a:t>
            </a:r>
          </a:p>
          <a:p>
            <a:pPr algn="l">
              <a:spcBef>
                <a:spcPts val="0"/>
              </a:spcBef>
            </a:pPr>
            <a:endParaRPr lang="en-US" sz="1200" b="1" dirty="0">
              <a:solidFill>
                <a:srgbClr val="00B0F0"/>
              </a:solidFill>
              <a:latin typeface="Garamond" pitchFamily="18" charset="0"/>
            </a:endParaRPr>
          </a:p>
          <a:p>
            <a:pPr algn="l">
              <a:spcBef>
                <a:spcPts val="0"/>
              </a:spcBef>
            </a:pPr>
            <a:r>
              <a:rPr lang="en-US" sz="1200" b="1" dirty="0">
                <a:solidFill>
                  <a:srgbClr val="00B0F0"/>
                </a:solidFill>
                <a:latin typeface="Garamond" pitchFamily="18" charset="0"/>
              </a:rPr>
              <a:t>Mostly evaluation cannot be done in the abstract. I.e. things are rarely universally good or bad. With CALL you may feel some programs have features which in NO situation would be any good. Possible candidates for ‘universal’ status could be software glitches (e.g. the program crashes whenever the help icon is clicked) and inaccuracy of language (e.g. multiple choice exercises where the option counted as correct is actually wrong). However, a lot is really 'relative' and it is as well to start off thinking of everything as potentially relative than the reverse. As </a:t>
            </a:r>
            <a:r>
              <a:rPr lang="en-US" sz="1200" b="1" dirty="0" err="1">
                <a:solidFill>
                  <a:srgbClr val="00B0F0"/>
                </a:solidFill>
                <a:latin typeface="Garamond" pitchFamily="18" charset="0"/>
              </a:rPr>
              <a:t>Chapelle</a:t>
            </a:r>
            <a:r>
              <a:rPr lang="en-US" sz="1200" b="1" dirty="0">
                <a:solidFill>
                  <a:srgbClr val="00B0F0"/>
                </a:solidFill>
                <a:latin typeface="Garamond" pitchFamily="18" charset="0"/>
              </a:rPr>
              <a:t> says (2001 p52): ‘Evaluation of CALL is a situation-specific argument</a:t>
            </a:r>
            <a:r>
              <a:rPr lang="en-US" sz="1200" b="1" dirty="0" smtClean="0">
                <a:solidFill>
                  <a:srgbClr val="00B0F0"/>
                </a:solidFill>
                <a:latin typeface="Garamond" pitchFamily="18" charset="0"/>
              </a:rPr>
              <a:t>’.</a:t>
            </a:r>
            <a:endParaRPr lang="en-US" sz="1200" b="1" dirty="0">
              <a:solidFill>
                <a:srgbClr val="00B0F0"/>
              </a:solidFill>
              <a:latin typeface="Garamond" pitchFamily="18" charset="0"/>
            </a:endParaRPr>
          </a:p>
          <a:p>
            <a:pPr algn="l">
              <a:spcBef>
                <a:spcPts val="0"/>
              </a:spcBef>
            </a:pPr>
            <a:r>
              <a:rPr lang="en-US" sz="1200" b="1" dirty="0">
                <a:solidFill>
                  <a:srgbClr val="00B0F0"/>
                </a:solidFill>
                <a:latin typeface="Garamond" pitchFamily="18" charset="0"/>
              </a:rPr>
              <a:t>Clearly most features may be good for one type of person, situation etc. but bad for another. For example the kind of vocabulary included, the kind of computer knowledge required to work it. This is as true of general materials evaluation as of evaluation of CALL specifically. So one important aspect of evaluation is to establish the specific users (learners and teachers), situation, purpose etc. etc. that you are evaluating the materials for. This means that you cannot really evaluate without also thinking of how the material will be used in the learning and teaching process. It is quite possible for one and the same program to seem 'good' when used one way with a class and 'bad' used another way, or with a different class</a:t>
            </a:r>
            <a:r>
              <a:rPr lang="en-US" sz="1200" b="1" dirty="0" smtClean="0">
                <a:solidFill>
                  <a:srgbClr val="00B0F0"/>
                </a:solidFill>
                <a:latin typeface="Garamond" pitchFamily="18" charset="0"/>
              </a:rPr>
              <a:t>.</a:t>
            </a:r>
            <a:endParaRPr lang="en-US" sz="1200" b="1" dirty="0">
              <a:solidFill>
                <a:srgbClr val="00B0F0"/>
              </a:solidFill>
              <a:latin typeface="Garamond" pitchFamily="18" charset="0"/>
            </a:endParaRPr>
          </a:p>
          <a:p>
            <a:pPr algn="l">
              <a:spcBef>
                <a:spcPts val="0"/>
              </a:spcBef>
            </a:pPr>
            <a:r>
              <a:rPr lang="en-US" sz="1200" b="1" dirty="0">
                <a:solidFill>
                  <a:srgbClr val="00B0F0"/>
                </a:solidFill>
                <a:latin typeface="Garamond" pitchFamily="18" charset="0"/>
              </a:rPr>
              <a:t>Software and materials evaluation in ELT, then, can be seen as an activity where you match materials to teaching/learning situations. I.e. there are three things to think about </a:t>
            </a:r>
            <a:r>
              <a:rPr lang="en-US" sz="1200" b="1" dirty="0" smtClean="0">
                <a:solidFill>
                  <a:srgbClr val="00B0F0"/>
                </a:solidFill>
                <a:latin typeface="Garamond" pitchFamily="18" charset="0"/>
              </a:rPr>
              <a:t>-</a:t>
            </a:r>
            <a:endParaRPr lang="en-US" sz="1200" b="1" dirty="0">
              <a:solidFill>
                <a:srgbClr val="00B0F0"/>
              </a:solidFill>
              <a:latin typeface="Garamond" pitchFamily="18" charset="0"/>
            </a:endParaRPr>
          </a:p>
          <a:p>
            <a:pPr algn="l">
              <a:spcBef>
                <a:spcPts val="0"/>
              </a:spcBef>
            </a:pPr>
            <a:r>
              <a:rPr lang="en-US" sz="1200" b="1" dirty="0">
                <a:solidFill>
                  <a:srgbClr val="00B0F0"/>
                </a:solidFill>
                <a:latin typeface="Garamond" pitchFamily="18" charset="0"/>
              </a:rPr>
              <a:t>(a) the nature of the materials/software: describe in detail what it consists of/does (especially if your account may be read by someone not familiar with the program). As mentioned above, this may extend to </a:t>
            </a:r>
            <a:r>
              <a:rPr lang="en-US" sz="1200" b="1" dirty="0" err="1">
                <a:solidFill>
                  <a:srgbClr val="00B0F0"/>
                </a:solidFill>
                <a:latin typeface="Garamond" pitchFamily="18" charset="0"/>
              </a:rPr>
              <a:t>analysing</a:t>
            </a:r>
            <a:r>
              <a:rPr lang="en-US" sz="1200" b="1" dirty="0">
                <a:solidFill>
                  <a:srgbClr val="00B0F0"/>
                </a:solidFill>
                <a:latin typeface="Garamond" pitchFamily="18" charset="0"/>
              </a:rPr>
              <a:t> the specific task it is used for/in. ‘It’s not so much the program, more what you do with it’ Jones 1986.</a:t>
            </a:r>
          </a:p>
          <a:p>
            <a:pPr algn="l">
              <a:spcBef>
                <a:spcPts val="0"/>
              </a:spcBef>
            </a:pPr>
            <a:r>
              <a:rPr lang="en-US" sz="1200" b="1" dirty="0">
                <a:solidFill>
                  <a:srgbClr val="00B0F0"/>
                </a:solidFill>
                <a:latin typeface="Garamond" pitchFamily="18" charset="0"/>
              </a:rPr>
              <a:t>(b) the nature of the T/L situation, the learners and their needs, uses etc.: describe in detail (not just 'intermediate learners'). Levy 1997 has several somewhat theoretical sections on describing CALL e.g. p108f, 156f, 173f.</a:t>
            </a:r>
          </a:p>
          <a:p>
            <a:pPr algn="l">
              <a:spcBef>
                <a:spcPts val="0"/>
              </a:spcBef>
            </a:pPr>
            <a:r>
              <a:rPr lang="en-US" sz="1200" b="1" dirty="0">
                <a:solidFill>
                  <a:srgbClr val="00B0F0"/>
                </a:solidFill>
                <a:latin typeface="Garamond" pitchFamily="18" charset="0"/>
              </a:rPr>
              <a:t>(c) a rating or </a:t>
            </a:r>
            <a:r>
              <a:rPr lang="en-US" sz="1200" b="1" dirty="0" err="1">
                <a:solidFill>
                  <a:srgbClr val="00B0F0"/>
                </a:solidFill>
                <a:latin typeface="Garamond" pitchFamily="18" charset="0"/>
              </a:rPr>
              <a:t>judgement</a:t>
            </a:r>
            <a:r>
              <a:rPr lang="en-US" sz="1200" b="1" dirty="0">
                <a:solidFill>
                  <a:srgbClr val="00B0F0"/>
                </a:solidFill>
                <a:latin typeface="Garamond" pitchFamily="18" charset="0"/>
              </a:rPr>
              <a:t> to make of suitability of one of the above for the other, with due attention to relevant universal principles of good teaching/learning; explain how this is going to be done (e.g. introspectively or empirically - see below) and execute it.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val="3950332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fade">
                                      <p:cBhvr>
                                        <p:cTn id="17" dur="2000"/>
                                        <p:tgtEl>
                                          <p:spTgt spid="71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4" end="4"/>
                                            </p:txEl>
                                          </p:spTgt>
                                        </p:tgtEl>
                                        <p:attrNameLst>
                                          <p:attrName>style.visibility</p:attrName>
                                        </p:attrNameLst>
                                      </p:cBhvr>
                                      <p:to>
                                        <p:strVal val="visible"/>
                                      </p:to>
                                    </p:set>
                                    <p:animEffect transition="in" filter="fade">
                                      <p:cBhvr>
                                        <p:cTn id="22" dur="2000"/>
                                        <p:tgtEl>
                                          <p:spTgt spid="717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animEffect transition="in" filter="fade">
                                      <p:cBhvr>
                                        <p:cTn id="27" dur="2000"/>
                                        <p:tgtEl>
                                          <p:spTgt spid="717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6" end="6"/>
                                            </p:txEl>
                                          </p:spTgt>
                                        </p:tgtEl>
                                        <p:attrNameLst>
                                          <p:attrName>style.visibility</p:attrName>
                                        </p:attrNameLst>
                                      </p:cBhvr>
                                      <p:to>
                                        <p:strVal val="visible"/>
                                      </p:to>
                                    </p:set>
                                    <p:animEffect transition="in" filter="fade">
                                      <p:cBhvr>
                                        <p:cTn id="32" dur="2000"/>
                                        <p:tgtEl>
                                          <p:spTgt spid="7171">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7" end="7"/>
                                            </p:txEl>
                                          </p:spTgt>
                                        </p:tgtEl>
                                        <p:attrNameLst>
                                          <p:attrName>style.visibility</p:attrName>
                                        </p:attrNameLst>
                                      </p:cBhvr>
                                      <p:to>
                                        <p:strVal val="visible"/>
                                      </p:to>
                                    </p:set>
                                    <p:animEffect transition="in" filter="fade">
                                      <p:cBhvr>
                                        <p:cTn id="37" dur="2000"/>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CALL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533400" y="1371600"/>
            <a:ext cx="8915400" cy="4525963"/>
          </a:xfrm>
        </p:spPr>
        <p:txBody>
          <a:bodyPr/>
          <a:lstStyle/>
          <a:p>
            <a:pPr algn="l">
              <a:spcBef>
                <a:spcPts val="0"/>
              </a:spcBef>
            </a:pPr>
            <a:r>
              <a:rPr lang="en-US" sz="1400" b="1" dirty="0">
                <a:solidFill>
                  <a:srgbClr val="00B0F0"/>
                </a:solidFill>
                <a:latin typeface="Garamond" pitchFamily="18" charset="0"/>
              </a:rPr>
              <a:t>One may of course do that for just one piece of software at any one time, but it is often easier to evaluate two or more programs of the same type together. Comparisons are often revealing. In addition, one may often usefully compare a CALL activity/program with a non-CALL (pen and paper) counterpart, as has widely been done in writing research (pen versus </a:t>
            </a:r>
            <a:r>
              <a:rPr lang="en-US" sz="1400" b="1" dirty="0" err="1">
                <a:solidFill>
                  <a:srgbClr val="00B0F0"/>
                </a:solidFill>
                <a:latin typeface="Garamond" pitchFamily="18" charset="0"/>
              </a:rPr>
              <a:t>wordprocessor</a:t>
            </a:r>
            <a:r>
              <a:rPr lang="en-US" sz="1400" b="1" dirty="0">
                <a:solidFill>
                  <a:srgbClr val="00B0F0"/>
                </a:solidFill>
                <a:latin typeface="Garamond" pitchFamily="18" charset="0"/>
              </a:rPr>
              <a:t>).</a:t>
            </a:r>
          </a:p>
          <a:p>
            <a:pPr algn="l">
              <a:spcBef>
                <a:spcPts val="0"/>
              </a:spcBef>
            </a:pPr>
            <a:endParaRPr lang="en-US" sz="1400" b="1" dirty="0">
              <a:solidFill>
                <a:srgbClr val="00B0F0"/>
              </a:solidFill>
              <a:latin typeface="Garamond" pitchFamily="18" charset="0"/>
            </a:endParaRPr>
          </a:p>
          <a:p>
            <a:pPr algn="l">
              <a:spcBef>
                <a:spcPts val="0"/>
              </a:spcBef>
            </a:pPr>
            <a:r>
              <a:rPr lang="en-US" sz="1400" b="1" dirty="0">
                <a:solidFill>
                  <a:srgbClr val="00B0F0"/>
                </a:solidFill>
                <a:latin typeface="Garamond" pitchFamily="18" charset="0"/>
              </a:rPr>
              <a:t>Furthermore you can deal with the above three components one of two ways round:</a:t>
            </a:r>
          </a:p>
          <a:p>
            <a:pPr algn="l">
              <a:spcBef>
                <a:spcPts val="0"/>
              </a:spcBef>
            </a:pPr>
            <a:endParaRPr lang="en-US" sz="1400" b="1" dirty="0">
              <a:solidFill>
                <a:srgbClr val="00B0F0"/>
              </a:solidFill>
              <a:latin typeface="Garamond" pitchFamily="18" charset="0"/>
            </a:endParaRPr>
          </a:p>
          <a:p>
            <a:pPr algn="l">
              <a:spcBef>
                <a:spcPts val="0"/>
              </a:spcBef>
            </a:pPr>
            <a:r>
              <a:rPr lang="en-US" sz="1400" b="1" dirty="0">
                <a:solidFill>
                  <a:srgbClr val="00B0F0"/>
                </a:solidFill>
                <a:latin typeface="Garamond" pitchFamily="18" charset="0"/>
              </a:rPr>
              <a:t>(</a:t>
            </a:r>
            <a:r>
              <a:rPr lang="en-US" sz="1400" b="1" dirty="0" err="1">
                <a:solidFill>
                  <a:srgbClr val="00B0F0"/>
                </a:solidFill>
                <a:latin typeface="Garamond" pitchFamily="18" charset="0"/>
              </a:rPr>
              <a:t>i</a:t>
            </a:r>
            <a:r>
              <a:rPr lang="en-US" sz="1400" b="1" dirty="0">
                <a:solidFill>
                  <a:srgbClr val="00B0F0"/>
                </a:solidFill>
                <a:latin typeface="Garamond" pitchFamily="18" charset="0"/>
              </a:rPr>
              <a:t>) You can think of a specific type of learner, teaching situation, required activity etc. first and consider whether or not each of a set of materials/each separate activity in a software package would be suitable or not for that one case. A teacher in the field is likely to work this way ("Would this suit my class?"). It is certainly easier to produce a clearly </a:t>
            </a:r>
            <a:r>
              <a:rPr lang="en-US" sz="1400" b="1" dirty="0" err="1">
                <a:solidFill>
                  <a:srgbClr val="00B0F0"/>
                </a:solidFill>
                <a:latin typeface="Garamond" pitchFamily="18" charset="0"/>
              </a:rPr>
              <a:t>focussed</a:t>
            </a:r>
            <a:r>
              <a:rPr lang="en-US" sz="1400" b="1" dirty="0">
                <a:solidFill>
                  <a:srgbClr val="00B0F0"/>
                </a:solidFill>
                <a:latin typeface="Garamond" pitchFamily="18" charset="0"/>
              </a:rPr>
              <a:t> evaluation that way. Note: in this course the idea is not just to evaluate CALL for ourselves as users, but to think further afield of some potential learner user type.</a:t>
            </a:r>
          </a:p>
          <a:p>
            <a:pPr algn="l">
              <a:spcBef>
                <a:spcPts val="0"/>
              </a:spcBef>
            </a:pPr>
            <a:r>
              <a:rPr lang="en-US" sz="1400" b="1" dirty="0">
                <a:solidFill>
                  <a:srgbClr val="00B0F0"/>
                </a:solidFill>
                <a:latin typeface="Garamond" pitchFamily="18" charset="0"/>
              </a:rPr>
              <a:t>(ii) You can start with the materials/program and consider what range of people, situations, ways of being used etc. etc. it would suit and which not. The courseware 'reviewer' in a journal, and perhaps some of us here as AL/ELT people not currently teaching any learners directly, may prefer to think this way. When software comes with claims by its authors of what learners it is suited to, this can be a way to proceed. (But this can degenerate into letting what software is available drive what one does rather than the reverse  </a:t>
            </a:r>
            <a:r>
              <a:rPr lang="en-US" sz="1400" b="1" dirty="0" err="1">
                <a:solidFill>
                  <a:srgbClr val="00B0F0"/>
                </a:solidFill>
                <a:latin typeface="Garamond" pitchFamily="18" charset="0"/>
              </a:rPr>
              <a:t>Chapelle</a:t>
            </a:r>
            <a:r>
              <a:rPr lang="en-US" sz="1400" b="1" dirty="0">
                <a:solidFill>
                  <a:srgbClr val="00B0F0"/>
                </a:solidFill>
                <a:latin typeface="Garamond" pitchFamily="18" charset="0"/>
              </a:rPr>
              <a:t> p44)</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1243023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4" end="4"/>
                                            </p:txEl>
                                          </p:spTgt>
                                        </p:tgtEl>
                                        <p:attrNameLst>
                                          <p:attrName>style.visibility</p:attrName>
                                        </p:attrNameLst>
                                      </p:cBhvr>
                                      <p:to>
                                        <p:strVal val="visible"/>
                                      </p:to>
                                    </p:set>
                                    <p:animEffect transition="in" filter="fade">
                                      <p:cBhvr>
                                        <p:cTn id="17" dur="2000"/>
                                        <p:tgtEl>
                                          <p:spTgt spid="717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5" end="5"/>
                                            </p:txEl>
                                          </p:spTgt>
                                        </p:tgtEl>
                                        <p:attrNameLst>
                                          <p:attrName>style.visibility</p:attrName>
                                        </p:attrNameLst>
                                      </p:cBhvr>
                                      <p:to>
                                        <p:strVal val="visible"/>
                                      </p:to>
                                    </p:set>
                                    <p:animEffect transition="in" filter="fade">
                                      <p:cBhvr>
                                        <p:cTn id="22" dur="20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CALL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533400" y="1371600"/>
            <a:ext cx="8915400" cy="4525963"/>
          </a:xfrm>
        </p:spPr>
        <p:txBody>
          <a:bodyPr/>
          <a:lstStyle/>
          <a:p>
            <a:pPr algn="l">
              <a:spcBef>
                <a:spcPts val="0"/>
              </a:spcBef>
            </a:pPr>
            <a:r>
              <a:rPr lang="en-US" sz="1400" b="1" dirty="0">
                <a:solidFill>
                  <a:srgbClr val="FFC000"/>
                </a:solidFill>
                <a:latin typeface="Garamond" pitchFamily="18" charset="0"/>
              </a:rPr>
              <a:t>When the evaluation is done</a:t>
            </a:r>
          </a:p>
          <a:p>
            <a:pPr algn="l">
              <a:spcBef>
                <a:spcPts val="0"/>
              </a:spcBef>
            </a:pPr>
            <a:endParaRPr lang="en-US" sz="1400" b="1" dirty="0">
              <a:solidFill>
                <a:srgbClr val="00B0F0"/>
              </a:solidFill>
              <a:latin typeface="Garamond" pitchFamily="18" charset="0"/>
            </a:endParaRPr>
          </a:p>
          <a:p>
            <a:pPr algn="l">
              <a:spcBef>
                <a:spcPts val="0"/>
              </a:spcBef>
            </a:pPr>
            <a:r>
              <a:rPr lang="en-US" sz="1400" b="1" dirty="0">
                <a:solidFill>
                  <a:srgbClr val="00B0F0"/>
                </a:solidFill>
                <a:latin typeface="Garamond" pitchFamily="18" charset="0"/>
              </a:rPr>
              <a:t>It is also worth noting that there can be several types of occasion when evaluation of teaching materials, including CALL, may occur (overlooking evaluation done while the software is actually under development):</a:t>
            </a:r>
          </a:p>
          <a:p>
            <a:pPr algn="l">
              <a:spcBef>
                <a:spcPts val="0"/>
              </a:spcBef>
            </a:pPr>
            <a:endParaRPr lang="en-US" sz="1400" b="1" dirty="0">
              <a:solidFill>
                <a:srgbClr val="00B0F0"/>
              </a:solidFill>
              <a:latin typeface="Garamond" pitchFamily="18" charset="0"/>
            </a:endParaRPr>
          </a:p>
          <a:p>
            <a:pPr algn="l">
              <a:spcBef>
                <a:spcPts val="0"/>
              </a:spcBef>
            </a:pPr>
            <a:r>
              <a:rPr lang="en-US" sz="1400" b="1" dirty="0">
                <a:solidFill>
                  <a:srgbClr val="00B0F0"/>
                </a:solidFill>
                <a:latin typeface="Garamond" pitchFamily="18" charset="0"/>
              </a:rPr>
              <a:t>1) Evaluation of materials </a:t>
            </a:r>
            <a:r>
              <a:rPr lang="en-US" sz="1400" b="1" dirty="0">
                <a:solidFill>
                  <a:srgbClr val="FFC000"/>
                </a:solidFill>
                <a:latin typeface="Garamond" pitchFamily="18" charset="0"/>
              </a:rPr>
              <a:t>prior</a:t>
            </a:r>
            <a:r>
              <a:rPr lang="en-US" sz="1400" b="1" dirty="0">
                <a:solidFill>
                  <a:srgbClr val="00B0F0"/>
                </a:solidFill>
                <a:latin typeface="Garamond" pitchFamily="18" charset="0"/>
              </a:rPr>
              <a:t> to purchasing them or creating access to them for any learners. I.e. as a result of evaluating materials you decide whether to buy or adopt them or not, for some specific learners. (Direction </a:t>
            </a:r>
            <a:r>
              <a:rPr lang="en-US" sz="1400" b="1" dirty="0" err="1">
                <a:solidFill>
                  <a:srgbClr val="00B0F0"/>
                </a:solidFill>
                <a:latin typeface="Garamond" pitchFamily="18" charset="0"/>
              </a:rPr>
              <a:t>i</a:t>
            </a:r>
            <a:r>
              <a:rPr lang="en-US" sz="1400" b="1" dirty="0">
                <a:solidFill>
                  <a:srgbClr val="00B0F0"/>
                </a:solidFill>
                <a:latin typeface="Garamond" pitchFamily="18" charset="0"/>
              </a:rPr>
              <a:t> usually, though ii is also possible).</a:t>
            </a:r>
          </a:p>
          <a:p>
            <a:pPr algn="l">
              <a:spcBef>
                <a:spcPts val="0"/>
              </a:spcBef>
            </a:pPr>
            <a:endParaRPr lang="en-US" sz="1400" b="1" dirty="0">
              <a:solidFill>
                <a:srgbClr val="00B0F0"/>
              </a:solidFill>
              <a:latin typeface="Garamond" pitchFamily="18" charset="0"/>
            </a:endParaRPr>
          </a:p>
          <a:p>
            <a:pPr algn="l">
              <a:spcBef>
                <a:spcPts val="0"/>
              </a:spcBef>
            </a:pPr>
            <a:r>
              <a:rPr lang="en-US" sz="1400" b="1" dirty="0">
                <a:solidFill>
                  <a:srgbClr val="00B0F0"/>
                </a:solidFill>
                <a:latin typeface="Garamond" pitchFamily="18" charset="0"/>
              </a:rPr>
              <a:t>2) Evaluation </a:t>
            </a:r>
            <a:r>
              <a:rPr lang="en-US" sz="1400" b="1" dirty="0">
                <a:solidFill>
                  <a:srgbClr val="FFC000"/>
                </a:solidFill>
                <a:latin typeface="Garamond" pitchFamily="18" charset="0"/>
              </a:rPr>
              <a:t>after</a:t>
            </a:r>
            <a:r>
              <a:rPr lang="en-US" sz="1400" b="1" dirty="0">
                <a:solidFill>
                  <a:srgbClr val="00B0F0"/>
                </a:solidFill>
                <a:latin typeface="Garamond" pitchFamily="18" charset="0"/>
              </a:rPr>
              <a:t> purchase or otherwise acquiring availability of software, but before use. Here usually the question is what learners it would suit. So the consequent action is to use it with/recommend it to these learners not those, and so on. (Direction ii, or </a:t>
            </a:r>
            <a:r>
              <a:rPr lang="en-US" sz="1400" b="1" dirty="0" err="1">
                <a:solidFill>
                  <a:srgbClr val="00B0F0"/>
                </a:solidFill>
                <a:latin typeface="Garamond" pitchFamily="18" charset="0"/>
              </a:rPr>
              <a:t>i</a:t>
            </a:r>
            <a:r>
              <a:rPr lang="en-US" sz="1400" b="1" dirty="0">
                <a:solidFill>
                  <a:srgbClr val="00B0F0"/>
                </a:solidFill>
                <a:latin typeface="Garamond" pitchFamily="18" charset="0"/>
              </a:rPr>
              <a:t>).</a:t>
            </a:r>
          </a:p>
          <a:p>
            <a:pPr algn="l">
              <a:spcBef>
                <a:spcPts val="0"/>
              </a:spcBef>
            </a:pPr>
            <a:endParaRPr lang="en-US" sz="1400" b="1" dirty="0">
              <a:solidFill>
                <a:srgbClr val="00B0F0"/>
              </a:solidFill>
              <a:latin typeface="Garamond" pitchFamily="18" charset="0"/>
            </a:endParaRPr>
          </a:p>
          <a:p>
            <a:pPr algn="l">
              <a:spcBef>
                <a:spcPts val="0"/>
              </a:spcBef>
            </a:pPr>
            <a:r>
              <a:rPr lang="en-US" sz="1400" b="1" dirty="0">
                <a:solidFill>
                  <a:srgbClr val="00B0F0"/>
                </a:solidFill>
                <a:latin typeface="Garamond" pitchFamily="18" charset="0"/>
              </a:rPr>
              <a:t>3) Evaluation </a:t>
            </a:r>
            <a:r>
              <a:rPr lang="en-US" sz="1400" b="1" dirty="0">
                <a:solidFill>
                  <a:srgbClr val="FFC000"/>
                </a:solidFill>
                <a:latin typeface="Garamond" pitchFamily="18" charset="0"/>
              </a:rPr>
              <a:t>after</a:t>
            </a:r>
            <a:r>
              <a:rPr lang="en-US" sz="1400" b="1" dirty="0">
                <a:solidFill>
                  <a:srgbClr val="00B0F0"/>
                </a:solidFill>
                <a:latin typeface="Garamond" pitchFamily="18" charset="0"/>
              </a:rPr>
              <a:t> the program has been </a:t>
            </a:r>
            <a:r>
              <a:rPr lang="en-US" sz="1400" b="1" dirty="0">
                <a:solidFill>
                  <a:srgbClr val="FFC000"/>
                </a:solidFill>
                <a:latin typeface="Garamond" pitchFamily="18" charset="0"/>
              </a:rPr>
              <a:t>acquired</a:t>
            </a:r>
            <a:r>
              <a:rPr lang="en-US" sz="1400" b="1" dirty="0">
                <a:solidFill>
                  <a:srgbClr val="00B0F0"/>
                </a:solidFill>
                <a:latin typeface="Garamond" pitchFamily="18" charset="0"/>
              </a:rPr>
              <a:t> and </a:t>
            </a:r>
            <a:r>
              <a:rPr lang="en-US" sz="1400" b="1" dirty="0">
                <a:solidFill>
                  <a:srgbClr val="FFC000"/>
                </a:solidFill>
                <a:latin typeface="Garamond" pitchFamily="18" charset="0"/>
              </a:rPr>
              <a:t>used</a:t>
            </a:r>
            <a:r>
              <a:rPr lang="en-US" sz="1400" b="1" dirty="0">
                <a:solidFill>
                  <a:srgbClr val="00B0F0"/>
                </a:solidFill>
                <a:latin typeface="Garamond" pitchFamily="18" charset="0"/>
              </a:rPr>
              <a:t> with some learners for a bit. Here the question is whether it was a success and the action is to use/not use the program again with these or other learners, or to alter the way it is used in some way. (Direction ii).</a:t>
            </a:r>
          </a:p>
          <a:p>
            <a:pPr algn="l">
              <a:spcBef>
                <a:spcPts val="0"/>
              </a:spcBef>
            </a:pPr>
            <a:endParaRPr lang="en-US" sz="1400" b="1" dirty="0">
              <a:solidFill>
                <a:srgbClr val="00B0F0"/>
              </a:solidFill>
              <a:latin typeface="Garamond" pitchFamily="18" charset="0"/>
            </a:endParaRPr>
          </a:p>
          <a:p>
            <a:pPr algn="l">
              <a:spcBef>
                <a:spcPts val="0"/>
              </a:spcBef>
            </a:pPr>
            <a:r>
              <a:rPr lang="en-US" sz="1400" b="1" dirty="0">
                <a:solidFill>
                  <a:srgbClr val="00B0F0"/>
                </a:solidFill>
                <a:latin typeface="Garamond" pitchFamily="18" charset="0"/>
              </a:rPr>
              <a:t>This account is </a:t>
            </a:r>
            <a:r>
              <a:rPr lang="en-US" sz="1400" b="1" dirty="0" smtClean="0">
                <a:solidFill>
                  <a:srgbClr val="00B0F0"/>
                </a:solidFill>
                <a:latin typeface="Garamond" pitchFamily="18" charset="0"/>
              </a:rPr>
              <a:t>focused </a:t>
            </a:r>
            <a:r>
              <a:rPr lang="en-US" sz="1400" b="1" dirty="0">
                <a:solidFill>
                  <a:srgbClr val="00B0F0"/>
                </a:solidFill>
                <a:latin typeface="Garamond" pitchFamily="18" charset="0"/>
              </a:rPr>
              <a:t>more on 1 and 2, since most of us are not teachers who have just been using CALL with any actual learners, but the same ideas pervade all three situations. In all of them you decide if the materials are good or bad, not just what they consist of or 'do' etc.</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val="1142084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4" end="4"/>
                                            </p:txEl>
                                          </p:spTgt>
                                        </p:tgtEl>
                                        <p:attrNameLst>
                                          <p:attrName>style.visibility</p:attrName>
                                        </p:attrNameLst>
                                      </p:cBhvr>
                                      <p:to>
                                        <p:strVal val="visible"/>
                                      </p:to>
                                    </p:set>
                                    <p:animEffect transition="in" filter="fade">
                                      <p:cBhvr>
                                        <p:cTn id="17" dur="2000"/>
                                        <p:tgtEl>
                                          <p:spTgt spid="717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6" end="6"/>
                                            </p:txEl>
                                          </p:spTgt>
                                        </p:tgtEl>
                                        <p:attrNameLst>
                                          <p:attrName>style.visibility</p:attrName>
                                        </p:attrNameLst>
                                      </p:cBhvr>
                                      <p:to>
                                        <p:strVal val="visible"/>
                                      </p:to>
                                    </p:set>
                                    <p:animEffect transition="in" filter="fade">
                                      <p:cBhvr>
                                        <p:cTn id="22" dur="2000"/>
                                        <p:tgtEl>
                                          <p:spTgt spid="717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8" end="8"/>
                                            </p:txEl>
                                          </p:spTgt>
                                        </p:tgtEl>
                                        <p:attrNameLst>
                                          <p:attrName>style.visibility</p:attrName>
                                        </p:attrNameLst>
                                      </p:cBhvr>
                                      <p:to>
                                        <p:strVal val="visible"/>
                                      </p:to>
                                    </p:set>
                                    <p:animEffect transition="in" filter="fade">
                                      <p:cBhvr>
                                        <p:cTn id="27" dur="2000"/>
                                        <p:tgtEl>
                                          <p:spTgt spid="7171">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10" end="10"/>
                                            </p:txEl>
                                          </p:spTgt>
                                        </p:tgtEl>
                                        <p:attrNameLst>
                                          <p:attrName>style.visibility</p:attrName>
                                        </p:attrNameLst>
                                      </p:cBhvr>
                                      <p:to>
                                        <p:strVal val="visible"/>
                                      </p:to>
                                    </p:set>
                                    <p:animEffect transition="in" filter="fade">
                                      <p:cBhvr>
                                        <p:cTn id="32" dur="2000"/>
                                        <p:tgtEl>
                                          <p:spTgt spid="717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CALL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533400" y="1371600"/>
            <a:ext cx="8915400" cy="4525963"/>
          </a:xfrm>
        </p:spPr>
        <p:txBody>
          <a:bodyPr/>
          <a:lstStyle/>
          <a:p>
            <a:pPr algn="l">
              <a:spcBef>
                <a:spcPts val="0"/>
              </a:spcBef>
            </a:pPr>
            <a:r>
              <a:rPr lang="en-US" sz="2000" b="1" dirty="0">
                <a:solidFill>
                  <a:srgbClr val="FFC000"/>
                </a:solidFill>
                <a:latin typeface="Garamond" pitchFamily="18" charset="0"/>
              </a:rPr>
              <a:t>Who evaluates</a:t>
            </a:r>
          </a:p>
          <a:p>
            <a:pPr algn="l">
              <a:spcBef>
                <a:spcPts val="0"/>
              </a:spcBef>
            </a:pPr>
            <a:endParaRPr lang="en-US" sz="2000" b="1" dirty="0">
              <a:solidFill>
                <a:srgbClr val="FFC000"/>
              </a:solidFill>
              <a:latin typeface="Garamond" pitchFamily="18" charset="0"/>
            </a:endParaRPr>
          </a:p>
          <a:p>
            <a:pPr algn="l">
              <a:spcBef>
                <a:spcPts val="0"/>
              </a:spcBef>
            </a:pPr>
            <a:r>
              <a:rPr lang="en-US" sz="2000" b="1" dirty="0">
                <a:solidFill>
                  <a:srgbClr val="00B0F0"/>
                </a:solidFill>
                <a:latin typeface="Garamond" pitchFamily="18" charset="0"/>
              </a:rPr>
              <a:t>The evaluators we are thinking of here are primarily language teachers, though of course other people evaluate materials too - curriculum/program planners, government education departments, reviewers writing for journals, researchers in applied linguistics...etc. In the realm of CALL, it is especially necessary for teachers to be good at evaluating. There is a lot of poor material about; publishers are especially prone to hype; curriculum designers who might evaluate to choose suitable </a:t>
            </a:r>
            <a:r>
              <a:rPr lang="en-US" sz="2000" b="1" dirty="0" err="1">
                <a:solidFill>
                  <a:srgbClr val="00B0F0"/>
                </a:solidFill>
                <a:latin typeface="Garamond" pitchFamily="18" charset="0"/>
              </a:rPr>
              <a:t>coursebooks</a:t>
            </a:r>
            <a:r>
              <a:rPr lang="en-US" sz="2000" b="1" dirty="0">
                <a:solidFill>
                  <a:srgbClr val="00B0F0"/>
                </a:solidFill>
                <a:latin typeface="Garamond" pitchFamily="18" charset="0"/>
              </a:rPr>
              <a:t> for a course are less likely to extend this activity to CALL, so the job is left to the teacher; only a few teachers write their own CALL software (compared with the number who might write bits and pieces of their own non-CALL teaching materials) - most rely on professional products (though remember programs may require or allow some teacher 'authoring').</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val="2735488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CALL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533400" y="1371600"/>
            <a:ext cx="8915400" cy="4525963"/>
          </a:xfrm>
        </p:spPr>
        <p:txBody>
          <a:bodyPr/>
          <a:lstStyle/>
          <a:p>
            <a:pPr algn="l">
              <a:spcBef>
                <a:spcPts val="0"/>
              </a:spcBef>
            </a:pPr>
            <a:r>
              <a:rPr lang="en-US" sz="2000" b="1" dirty="0">
                <a:solidFill>
                  <a:srgbClr val="FFC000"/>
                </a:solidFill>
                <a:latin typeface="Garamond" pitchFamily="18" charset="0"/>
              </a:rPr>
              <a:t>Who evaluates</a:t>
            </a:r>
          </a:p>
          <a:p>
            <a:pPr algn="l">
              <a:spcBef>
                <a:spcPts val="0"/>
              </a:spcBef>
            </a:pPr>
            <a:endParaRPr lang="en-US" sz="2000" b="1" dirty="0">
              <a:solidFill>
                <a:srgbClr val="FFC000"/>
              </a:solidFill>
              <a:latin typeface="Garamond" pitchFamily="18" charset="0"/>
            </a:endParaRPr>
          </a:p>
          <a:p>
            <a:pPr algn="l">
              <a:spcBef>
                <a:spcPts val="0"/>
              </a:spcBef>
            </a:pPr>
            <a:r>
              <a:rPr lang="en-US" sz="2000" b="1" dirty="0">
                <a:solidFill>
                  <a:srgbClr val="00B0F0"/>
                </a:solidFill>
                <a:latin typeface="Garamond" pitchFamily="18" charset="0"/>
              </a:rPr>
              <a:t>The evaluators we are thinking of here are primarily language teachers, though of course other people evaluate materials too - curriculum/program planners, government education departments, reviewers writing for journals, researchers in applied linguistics...etc. In the realm of CALL, it is especially necessary for teachers to be good at evaluating. There is a lot of poor material about; publishers are especially prone to hype; curriculum designers who might evaluate to choose suitable </a:t>
            </a:r>
            <a:r>
              <a:rPr lang="en-US" sz="2000" b="1" dirty="0" err="1">
                <a:solidFill>
                  <a:srgbClr val="00B0F0"/>
                </a:solidFill>
                <a:latin typeface="Garamond" pitchFamily="18" charset="0"/>
              </a:rPr>
              <a:t>coursebooks</a:t>
            </a:r>
            <a:r>
              <a:rPr lang="en-US" sz="2000" b="1" dirty="0">
                <a:solidFill>
                  <a:srgbClr val="00B0F0"/>
                </a:solidFill>
                <a:latin typeface="Garamond" pitchFamily="18" charset="0"/>
              </a:rPr>
              <a:t> for a course are less likely to extend this activity to CALL, so the job is left to the teacher; only a few teachers write their own CALL software (compared with the number who might write bits and pieces of their own non-CALL teaching materials) - most rely on professional products (though remember programs may require or allow some teacher 'authoring').</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extLst>
      <p:ext uri="{BB962C8B-B14F-4D97-AF65-F5344CB8AC3E}">
        <p14:creationId xmlns:p14="http://schemas.microsoft.com/office/powerpoint/2010/main" val="4145514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3071</TotalTime>
  <Words>2235</Words>
  <Application>Microsoft Office PowerPoint</Application>
  <PresentationFormat>A4 Paper (210x297 mm)</PresentationFormat>
  <Paragraphs>77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Lecture 4</vt:lpstr>
      <vt:lpstr>CALL Evaluation</vt:lpstr>
      <vt:lpstr>CALL Evaluation</vt:lpstr>
      <vt:lpstr>CALL Evaluation</vt:lpstr>
      <vt:lpstr>CALL Evaluation</vt:lpstr>
      <vt:lpstr>CALL Evaluation</vt:lpstr>
      <vt:lpstr>CALL Evaluation</vt:lpstr>
      <vt:lpstr>CALL Evaluation</vt:lpstr>
      <vt:lpstr>CALL Evaluation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115</cp:revision>
  <dcterms:created xsi:type="dcterms:W3CDTF">2009-10-14T19:14:34Z</dcterms:created>
  <dcterms:modified xsi:type="dcterms:W3CDTF">2013-02-15T18:07:25Z</dcterms:modified>
</cp:coreProperties>
</file>