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68" r:id="rId5"/>
    <p:sldId id="269" r:id="rId6"/>
    <p:sldId id="270" r:id="rId7"/>
    <p:sldId id="271" r:id="rId8"/>
    <p:sldId id="272"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432" y="9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a:solidFill>
                  <a:schemeClr val="accent6">
                    <a:lumMod val="75000"/>
                  </a:schemeClr>
                </a:solidFill>
                <a:latin typeface="Garamond" pitchFamily="18" charset="0"/>
                <a:cs typeface="ae_AlMateen" pitchFamily="2" charset="-78"/>
              </a:rPr>
              <a:t>5</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a:solidFill>
                  <a:srgbClr val="00B0F0"/>
                </a:solidFill>
                <a:latin typeface="Garamond" pitchFamily="18" charset="0"/>
                <a:cs typeface="Arial" pitchFamily="34" charset="0"/>
              </a:rPr>
              <a:t> A Checklist for Judgmental CALL Evaluation</a:t>
            </a:r>
          </a:p>
          <a:p>
            <a:pPr eaLnBrk="1" hangingPunct="1"/>
            <a:endParaRPr lang="en-US" b="1" dirty="0" err="1">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300" b="1" dirty="0">
                <a:solidFill>
                  <a:srgbClr val="00B0F0"/>
                </a:solidFill>
                <a:latin typeface="Garamond" pitchFamily="18" charset="0"/>
              </a:rPr>
              <a:t>The beginnings of a CALL checklist follow, inspired mainly by Odell 1986 ‘Evaluating CALL software’ in ed. Leech and </a:t>
            </a:r>
            <a:r>
              <a:rPr lang="en-US" sz="1300" b="1" dirty="0" err="1">
                <a:solidFill>
                  <a:srgbClr val="00B0F0"/>
                </a:solidFill>
                <a:latin typeface="Garamond" pitchFamily="18" charset="0"/>
              </a:rPr>
              <a:t>Candlin</a:t>
            </a:r>
            <a:r>
              <a:rPr lang="en-US" sz="1300" b="1" dirty="0">
                <a:solidFill>
                  <a:srgbClr val="00B0F0"/>
                </a:solidFill>
                <a:latin typeface="Garamond" pitchFamily="18" charset="0"/>
              </a:rPr>
              <a:t> Computers in English Language Teaching and Research and John Roberts’ 1996 article in System 24, but not exactly following either. This is definitely not meant to be exhaustive. You are invited to add to it, and subdivide into more detail, especially in the pedagogical area, as you look at actual software and think of points that aren't covered. It is meant to apply as much to generic software like the Internet used in some way for CALL as to a dedicated MMCD.</a:t>
            </a:r>
          </a:p>
          <a:p>
            <a:pPr algn="l"/>
            <a:r>
              <a:rPr lang="en-US" sz="1300" b="1" dirty="0" smtClean="0">
                <a:solidFill>
                  <a:srgbClr val="00B0F0"/>
                </a:solidFill>
                <a:latin typeface="Garamond" pitchFamily="18" charset="0"/>
              </a:rPr>
              <a:t>Remember </a:t>
            </a:r>
            <a:r>
              <a:rPr lang="en-US" sz="1300" b="1" dirty="0">
                <a:solidFill>
                  <a:srgbClr val="00B0F0"/>
                </a:solidFill>
                <a:latin typeface="Garamond" pitchFamily="18" charset="0"/>
              </a:rPr>
              <a:t>you can </a:t>
            </a:r>
            <a:r>
              <a:rPr lang="en-US" sz="1300" b="1" dirty="0" err="1">
                <a:solidFill>
                  <a:srgbClr val="00B0F0"/>
                </a:solidFill>
                <a:latin typeface="Garamond" pitchFamily="18" charset="0"/>
              </a:rPr>
              <a:t>organise</a:t>
            </a:r>
            <a:r>
              <a:rPr lang="en-US" sz="1300" b="1" dirty="0">
                <a:solidFill>
                  <a:srgbClr val="00B0F0"/>
                </a:solidFill>
                <a:latin typeface="Garamond" pitchFamily="18" charset="0"/>
              </a:rPr>
              <a:t> an account in various ways – e.g. describe all the (b) first, then the (a) then finally do (c); or you can make a list of points each of which deals with (</a:t>
            </a:r>
            <a:r>
              <a:rPr lang="en-US" sz="1300" b="1" dirty="0" err="1">
                <a:solidFill>
                  <a:srgbClr val="00B0F0"/>
                </a:solidFill>
                <a:latin typeface="Garamond" pitchFamily="18" charset="0"/>
              </a:rPr>
              <a:t>a,b,c</a:t>
            </a:r>
            <a:r>
              <a:rPr lang="en-US" sz="1300" b="1" dirty="0">
                <a:solidFill>
                  <a:srgbClr val="00B0F0"/>
                </a:solidFill>
                <a:latin typeface="Garamond" pitchFamily="18" charset="0"/>
              </a:rPr>
              <a:t>) in one.</a:t>
            </a:r>
          </a:p>
          <a:p>
            <a:pPr algn="l"/>
            <a:r>
              <a:rPr lang="en-US" sz="1300" b="1" dirty="0" smtClean="0">
                <a:solidFill>
                  <a:srgbClr val="00B0F0"/>
                </a:solidFill>
                <a:latin typeface="Garamond" pitchFamily="18" charset="0"/>
              </a:rPr>
              <a:t>Some </a:t>
            </a:r>
            <a:r>
              <a:rPr lang="en-US" sz="1300" b="1" dirty="0">
                <a:solidFill>
                  <a:srgbClr val="00B0F0"/>
                </a:solidFill>
                <a:latin typeface="Garamond" pitchFamily="18" charset="0"/>
              </a:rPr>
              <a:t>side questions I am not sure of the answer to:</a:t>
            </a:r>
          </a:p>
          <a:p>
            <a:pPr algn="l"/>
            <a:r>
              <a:rPr lang="en-US" sz="1300" b="1" dirty="0" smtClean="0">
                <a:solidFill>
                  <a:srgbClr val="00B0F0"/>
                </a:solidFill>
                <a:latin typeface="Garamond" pitchFamily="18" charset="0"/>
              </a:rPr>
              <a:t>How </a:t>
            </a:r>
            <a:r>
              <a:rPr lang="en-US" sz="1300" b="1" dirty="0">
                <a:solidFill>
                  <a:srgbClr val="00B0F0"/>
                </a:solidFill>
                <a:latin typeface="Garamond" pitchFamily="18" charset="0"/>
              </a:rPr>
              <a:t>much CALL evaluation can be done using 'universal' criteria, how much is inevitably local to particular learners and situations? </a:t>
            </a:r>
            <a:r>
              <a:rPr lang="en-US" sz="1300" b="1" dirty="0" err="1">
                <a:solidFill>
                  <a:srgbClr val="00B0F0"/>
                </a:solidFill>
                <a:latin typeface="Garamond" pitchFamily="18" charset="0"/>
              </a:rPr>
              <a:t>Chapelle</a:t>
            </a:r>
            <a:r>
              <a:rPr lang="en-US" sz="1300" b="1" dirty="0">
                <a:solidFill>
                  <a:srgbClr val="00B0F0"/>
                </a:solidFill>
                <a:latin typeface="Garamond" pitchFamily="18" charset="0"/>
              </a:rPr>
              <a:t> 2001 ch3, from an SLA perspective, tends to </a:t>
            </a:r>
            <a:r>
              <a:rPr lang="en-US" sz="1300" b="1" dirty="0" err="1">
                <a:solidFill>
                  <a:srgbClr val="00B0F0"/>
                </a:solidFill>
                <a:latin typeface="Garamond" pitchFamily="18" charset="0"/>
              </a:rPr>
              <a:t>emphasise</a:t>
            </a:r>
            <a:r>
              <a:rPr lang="en-US" sz="1300" b="1" dirty="0">
                <a:solidFill>
                  <a:srgbClr val="00B0F0"/>
                </a:solidFill>
                <a:latin typeface="Garamond" pitchFamily="18" charset="0"/>
              </a:rPr>
              <a:t> the former, I, from an ELT perspective, the latter.</a:t>
            </a:r>
          </a:p>
          <a:p>
            <a:pPr algn="l"/>
            <a:r>
              <a:rPr lang="en-US" sz="1300" b="1" dirty="0" smtClean="0">
                <a:solidFill>
                  <a:srgbClr val="00B0F0"/>
                </a:solidFill>
                <a:latin typeface="Garamond" pitchFamily="18" charset="0"/>
              </a:rPr>
              <a:t>Should </a:t>
            </a:r>
            <a:r>
              <a:rPr lang="en-US" sz="1300" b="1" dirty="0">
                <a:solidFill>
                  <a:srgbClr val="00B0F0"/>
                </a:solidFill>
                <a:latin typeface="Garamond" pitchFamily="18" charset="0"/>
              </a:rPr>
              <a:t>one pay any attention to the claims of the producers of software? Should one just evaluate the program for one's own purposes regardless? Or should one separately consider also (</a:t>
            </a:r>
            <a:r>
              <a:rPr lang="en-US" sz="1300" b="1" dirty="0" err="1">
                <a:solidFill>
                  <a:srgbClr val="00B0F0"/>
                </a:solidFill>
                <a:latin typeface="Garamond" pitchFamily="18" charset="0"/>
              </a:rPr>
              <a:t>i</a:t>
            </a:r>
            <a:r>
              <a:rPr lang="en-US" sz="1300" b="1" dirty="0">
                <a:solidFill>
                  <a:srgbClr val="00B0F0"/>
                </a:solidFill>
                <a:latin typeface="Garamond" pitchFamily="18" charset="0"/>
              </a:rPr>
              <a:t>) if the program does what it says it does, and (ii) if what it says it does is suitable to the target teaching/learning situation? Some suggest evaluation should have these two stages - External: Relevance to particular needs of particular learners (e.g. specific level, ESP, syllabus). Internal: quality of the work per se in meeting its declared specification/ aims. A </a:t>
            </a:r>
            <a:r>
              <a:rPr lang="en-US" sz="1300" b="1" dirty="0" err="1">
                <a:solidFill>
                  <a:srgbClr val="00B0F0"/>
                </a:solidFill>
                <a:latin typeface="Garamond" pitchFamily="18" charset="0"/>
              </a:rPr>
              <a:t>prog</a:t>
            </a:r>
            <a:r>
              <a:rPr lang="en-US" sz="1300" b="1" dirty="0">
                <a:solidFill>
                  <a:srgbClr val="00B0F0"/>
                </a:solidFill>
                <a:latin typeface="Garamond" pitchFamily="18" charset="0"/>
              </a:rPr>
              <a:t>. may be unsuitable (alone, or compared with another) EITHER because it is perfectly good but the wrong level of sophistication, coverage of items etc. for some class OR because it is just badly made.</a:t>
            </a:r>
          </a:p>
          <a:p>
            <a:pPr algn="l"/>
            <a:r>
              <a:rPr lang="en-US" sz="1300" b="1" dirty="0" smtClean="0">
                <a:solidFill>
                  <a:srgbClr val="00B0F0"/>
                </a:solidFill>
                <a:latin typeface="Garamond" pitchFamily="18" charset="0"/>
              </a:rPr>
              <a:t>As </a:t>
            </a:r>
            <a:r>
              <a:rPr lang="en-US" sz="1300" b="1" dirty="0">
                <a:solidFill>
                  <a:srgbClr val="00B0F0"/>
                </a:solidFill>
                <a:latin typeface="Garamond" pitchFamily="18" charset="0"/>
              </a:rPr>
              <a:t>you try out CALL software: BOTH evaluate the software using the checklist, whatever comes to your 'expert' mind, and my hints (aimed to make you focus in more depth on either (a) or (b) elements), AND revise the checklist to become more comprehensive.</a:t>
            </a:r>
            <a:endParaRPr lang="en-US" sz="13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300" b="1" dirty="0">
                <a:solidFill>
                  <a:srgbClr val="FFC000"/>
                </a:solidFill>
                <a:latin typeface="Garamond" pitchFamily="18" charset="0"/>
              </a:rPr>
              <a:t>Specification</a:t>
            </a:r>
            <a:r>
              <a:rPr lang="en-US" sz="1300" b="1" dirty="0">
                <a:solidFill>
                  <a:srgbClr val="00B0F0"/>
                </a:solidFill>
                <a:latin typeface="Garamond" pitchFamily="18" charset="0"/>
              </a:rPr>
              <a:t> (External pre-requisites of the software, consideration of which usually needs to be prior to any consideration of real pedagogical value. Used to assess basic practicality of using the software</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(a) Aspects of software that are usually present and need to be looked at separately for evaluation</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What price (if not free), for multiple or single users? (Bought? Shareware? Freeware? </a:t>
            </a:r>
            <a:r>
              <a:rPr lang="en-US" sz="1300" b="1" dirty="0" err="1">
                <a:solidFill>
                  <a:srgbClr val="00B0F0"/>
                </a:solidFill>
                <a:latin typeface="Garamond" pitchFamily="18" charset="0"/>
              </a:rPr>
              <a:t>Licenced</a:t>
            </a:r>
            <a:r>
              <a:rPr lang="en-US" sz="1300" b="1" dirty="0">
                <a:solidFill>
                  <a:srgbClr val="00B0F0"/>
                </a:solidFill>
                <a:latin typeface="Garamond" pitchFamily="18" charset="0"/>
              </a:rPr>
              <a:t>? Homemade</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Is it readily available</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What hardware platform required (type of computer PC/Macintosh, speed of processor, amount of memory, type of CD/disk drive, type of graphics screen capability, printer</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What other software needed as prerequisite (e.g. Windows, </a:t>
            </a:r>
            <a:r>
              <a:rPr lang="en-US" sz="1300" b="1" dirty="0" err="1">
                <a:solidFill>
                  <a:srgbClr val="00B0F0"/>
                </a:solidFill>
                <a:latin typeface="Garamond" pitchFamily="18" charset="0"/>
              </a:rPr>
              <a:t>Soundblaster</a:t>
            </a:r>
            <a:r>
              <a:rPr lang="en-US" sz="1300" b="1" dirty="0">
                <a:solidFill>
                  <a:srgbClr val="00B0F0"/>
                </a:solidFill>
                <a:latin typeface="Garamond" pitchFamily="18" charset="0"/>
              </a:rPr>
              <a:t>, particular fonts</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Does it have restricted compatibility with operating systems (e.g. Windows NT) or networks? Does it allow multiple use, backups</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What management required - i.e. someone's time to set things up and keep them running properly</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(b) Aspects of the teaching/learning situation that are usually present and which are relevant to deciding if (a) is suitable or not</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Specific school/learners - what do they have or can they afford in the above categories</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What school resources of staff and expertise are there to get things working and manage them</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(c) Does a fit b ? OR What b would a fit</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 Go through all the a/b points above checking the match</a:t>
            </a:r>
            <a:r>
              <a:rPr lang="en-US" sz="1300" b="1" dirty="0" smtClean="0">
                <a:solidFill>
                  <a:srgbClr val="00B0F0"/>
                </a:solidFill>
                <a:latin typeface="Garamond" pitchFamily="18" charset="0"/>
              </a:rPr>
              <a:t>.</a:t>
            </a:r>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Can one even begin to consider this program - no point unless one has or can afford the platform </a:t>
            </a:r>
            <a:r>
              <a:rPr lang="en-US" sz="1300" b="1" dirty="0" err="1">
                <a:solidFill>
                  <a:srgbClr val="00B0F0"/>
                </a:solidFill>
                <a:latin typeface="Garamond" pitchFamily="18" charset="0"/>
              </a:rPr>
              <a:t>etc</a:t>
            </a:r>
            <a:r>
              <a:rPr lang="en-US" sz="1300" b="1" dirty="0">
                <a:solidFill>
                  <a:srgbClr val="00B0F0"/>
                </a:solidFill>
                <a:latin typeface="Garamond" pitchFamily="18" charset="0"/>
              </a:rPr>
              <a:t>?</a:t>
            </a:r>
            <a:endParaRPr lang="en-US" sz="13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2649641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400" b="1" dirty="0">
                <a:solidFill>
                  <a:srgbClr val="FFC000"/>
                </a:solidFill>
                <a:latin typeface="Garamond" pitchFamily="18" charset="0"/>
              </a:rPr>
              <a:t>Program</a:t>
            </a:r>
            <a:r>
              <a:rPr lang="en-US" sz="1400" b="1" dirty="0">
                <a:solidFill>
                  <a:srgbClr val="00B0F0"/>
                </a:solidFill>
                <a:latin typeface="Garamond" pitchFamily="18" charset="0"/>
              </a:rPr>
              <a:t> </a:t>
            </a:r>
            <a:r>
              <a:rPr lang="en-US" sz="1400" b="1" dirty="0">
                <a:solidFill>
                  <a:srgbClr val="FFC000"/>
                </a:solidFill>
                <a:latin typeface="Garamond" pitchFamily="18" charset="0"/>
              </a:rPr>
              <a:t>design</a:t>
            </a:r>
            <a:r>
              <a:rPr lang="en-US" sz="1400" b="1" dirty="0">
                <a:solidFill>
                  <a:srgbClr val="00B0F0"/>
                </a:solidFill>
                <a:latin typeface="Garamond" pitchFamily="18" charset="0"/>
              </a:rPr>
              <a:t> (A lot of these points broadly relate to '</a:t>
            </a:r>
            <a:r>
              <a:rPr lang="en-US" sz="1400" b="1" dirty="0" err="1">
                <a:solidFill>
                  <a:srgbClr val="00B0F0"/>
                </a:solidFill>
                <a:latin typeface="Garamond" pitchFamily="18" charset="0"/>
              </a:rPr>
              <a:t>userfriendliness</a:t>
            </a:r>
            <a:r>
              <a:rPr lang="en-US" sz="1400" b="1" dirty="0">
                <a:solidFill>
                  <a:srgbClr val="00B0F0"/>
                </a:solidFill>
                <a:latin typeface="Garamond" pitchFamily="18" charset="0"/>
              </a:rPr>
              <a:t>' of the software, or the ‘computer-user interface’, largely independently of any pedagogical value, but overlapping a bit)</a:t>
            </a:r>
          </a:p>
          <a:p>
            <a:pPr algn="l"/>
            <a:r>
              <a:rPr lang="en-US" sz="1400" b="1" dirty="0" smtClean="0">
                <a:solidFill>
                  <a:srgbClr val="00B0F0"/>
                </a:solidFill>
                <a:latin typeface="Garamond" pitchFamily="18" charset="0"/>
              </a:rPr>
              <a:t>(</a:t>
            </a:r>
            <a:r>
              <a:rPr lang="en-US" sz="1400" b="1" dirty="0">
                <a:solidFill>
                  <a:srgbClr val="00B0F0"/>
                </a:solidFill>
                <a:latin typeface="Garamond" pitchFamily="18" charset="0"/>
              </a:rPr>
              <a:t>a) Aspects of software that are usually present and need to be looked at separately for evaluation:</a:t>
            </a:r>
          </a:p>
          <a:p>
            <a:pPr algn="l"/>
            <a:r>
              <a:rPr lang="en-US" sz="1400" b="1" dirty="0" smtClean="0">
                <a:solidFill>
                  <a:srgbClr val="00B0F0"/>
                </a:solidFill>
                <a:latin typeface="Garamond" pitchFamily="18" charset="0"/>
              </a:rPr>
              <a:t>How </a:t>
            </a:r>
            <a:r>
              <a:rPr lang="en-US" sz="1400" b="1" dirty="0">
                <a:solidFill>
                  <a:srgbClr val="00B0F0"/>
                </a:solidFill>
                <a:latin typeface="Garamond" pitchFamily="18" charset="0"/>
              </a:rPr>
              <a:t>is the program loaded and run?</a:t>
            </a:r>
          </a:p>
          <a:p>
            <a:pPr algn="l"/>
            <a:r>
              <a:rPr lang="en-US" sz="1400" b="1" dirty="0" smtClean="0">
                <a:solidFill>
                  <a:srgbClr val="00B0F0"/>
                </a:solidFill>
                <a:latin typeface="Garamond" pitchFamily="18" charset="0"/>
              </a:rPr>
              <a:t>Speed</a:t>
            </a:r>
            <a:r>
              <a:rPr lang="en-US" sz="1400" b="1" dirty="0">
                <a:solidFill>
                  <a:srgbClr val="00B0F0"/>
                </a:solidFill>
                <a:latin typeface="Garamond" pitchFamily="18" charset="0"/>
              </a:rPr>
              <a:t>?</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typing, deleting, mouse use, clicking buttons and suchlike basics are required?</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is the navigation means (menus, buttons, icons etc.) to jump back, forward, begin again, see where you are in the program </a:t>
            </a:r>
            <a:r>
              <a:rPr lang="en-US" sz="1400" b="1" dirty="0" err="1">
                <a:solidFill>
                  <a:srgbClr val="00B0F0"/>
                </a:solidFill>
                <a:latin typeface="Garamond" pitchFamily="18" charset="0"/>
              </a:rPr>
              <a:t>etc</a:t>
            </a:r>
            <a:r>
              <a:rPr lang="en-US" sz="1400" b="1" dirty="0">
                <a:solidFill>
                  <a:srgbClr val="00B0F0"/>
                </a:solidFill>
                <a:latin typeface="Garamond" pitchFamily="18" charset="0"/>
              </a:rPr>
              <a:t>? </a:t>
            </a:r>
            <a:r>
              <a:rPr lang="en-US" sz="1400" b="1" dirty="0" err="1">
                <a:solidFill>
                  <a:srgbClr val="00B0F0"/>
                </a:solidFill>
                <a:latin typeface="Garamond" pitchFamily="18" charset="0"/>
              </a:rPr>
              <a:t>Organisation</a:t>
            </a:r>
            <a:r>
              <a:rPr lang="en-US" sz="1400" b="1" dirty="0">
                <a:solidFill>
                  <a:srgbClr val="00B0F0"/>
                </a:solidFill>
                <a:latin typeface="Garamond" pitchFamily="18" charset="0"/>
              </a:rPr>
              <a:t> of component exercises etc.?</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means like Escape/f10/Home etc. to exit program at any point?</a:t>
            </a:r>
          </a:p>
          <a:p>
            <a:pPr algn="l"/>
            <a:r>
              <a:rPr lang="en-US" sz="1400" b="1" dirty="0" smtClean="0">
                <a:solidFill>
                  <a:srgbClr val="00B0F0"/>
                </a:solidFill>
                <a:latin typeface="Garamond" pitchFamily="18" charset="0"/>
              </a:rPr>
              <a:t>Does </a:t>
            </a:r>
            <a:r>
              <a:rPr lang="en-US" sz="1400" b="1" dirty="0">
                <a:solidFill>
                  <a:srgbClr val="00B0F0"/>
                </a:solidFill>
                <a:latin typeface="Garamond" pitchFamily="18" charset="0"/>
              </a:rPr>
              <a:t>the program readily crash or hang when the wrong keys are pressed (e.g. Break, Escape...)? Or when you click fast with the mouse? </a:t>
            </a:r>
            <a:r>
              <a:rPr lang="en-US" sz="1400" b="1" dirty="0" err="1">
                <a:solidFill>
                  <a:srgbClr val="00B0F0"/>
                </a:solidFill>
                <a:latin typeface="Garamond" pitchFamily="18" charset="0"/>
              </a:rPr>
              <a:t>Idiotproof</a:t>
            </a:r>
            <a:r>
              <a:rPr lang="en-US" sz="1400" b="1" dirty="0">
                <a:solidFill>
                  <a:srgbClr val="00B0F0"/>
                </a:solidFill>
                <a:latin typeface="Garamond" pitchFamily="18" charset="0"/>
              </a:rPr>
              <a:t>?</a:t>
            </a:r>
          </a:p>
          <a:p>
            <a:pPr algn="l"/>
            <a:r>
              <a:rPr lang="en-US" sz="1400" b="1" dirty="0" smtClean="0">
                <a:solidFill>
                  <a:srgbClr val="00B0F0"/>
                </a:solidFill>
                <a:latin typeface="Garamond" pitchFamily="18" charset="0"/>
              </a:rPr>
              <a:t>Does </a:t>
            </a:r>
            <a:r>
              <a:rPr lang="en-US" sz="1400" b="1" dirty="0">
                <a:solidFill>
                  <a:srgbClr val="00B0F0"/>
                </a:solidFill>
                <a:latin typeface="Garamond" pitchFamily="18" charset="0"/>
              </a:rPr>
              <a:t>it deal with responses with trailing spaces, mixed cases, numbers when words are required etc. etc., or consider them 'wrong' or crash?</a:t>
            </a:r>
          </a:p>
          <a:p>
            <a:pPr algn="l"/>
            <a:r>
              <a:rPr lang="en-US" sz="1400" b="1" dirty="0" smtClean="0">
                <a:solidFill>
                  <a:srgbClr val="00B0F0"/>
                </a:solidFill>
                <a:latin typeface="Garamond" pitchFamily="18" charset="0"/>
              </a:rPr>
              <a:t>Does </a:t>
            </a:r>
            <a:r>
              <a:rPr lang="en-US" sz="1400" b="1" dirty="0">
                <a:solidFill>
                  <a:srgbClr val="00B0F0"/>
                </a:solidFill>
                <a:latin typeface="Garamond" pitchFamily="18" charset="0"/>
              </a:rPr>
              <a:t>it cope with typos, slight misspellings?</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output features: Sound, Graphics, Video, Written fonts, Screen layout? Presentation? How multimedia is it?</a:t>
            </a:r>
          </a:p>
          <a:p>
            <a:pPr algn="l"/>
            <a:r>
              <a:rPr lang="en-US" sz="1400" b="1" dirty="0" smtClean="0">
                <a:solidFill>
                  <a:srgbClr val="00B0F0"/>
                </a:solidFill>
                <a:latin typeface="Garamond" pitchFamily="18" charset="0"/>
              </a:rPr>
              <a:t>Clarity </a:t>
            </a:r>
            <a:r>
              <a:rPr lang="en-US" sz="1400" b="1" dirty="0">
                <a:solidFill>
                  <a:srgbClr val="00B0F0"/>
                </a:solidFill>
                <a:latin typeface="Garamond" pitchFamily="18" charset="0"/>
              </a:rPr>
              <a:t>of screen layout – e.g. text size, chunking, margins?</a:t>
            </a:r>
          </a:p>
          <a:p>
            <a:pPr algn="l"/>
            <a:r>
              <a:rPr lang="en-US" sz="1400" b="1" dirty="0" smtClean="0">
                <a:solidFill>
                  <a:srgbClr val="00B0F0"/>
                </a:solidFill>
                <a:latin typeface="Garamond" pitchFamily="18" charset="0"/>
              </a:rPr>
              <a:t>Clarity </a:t>
            </a:r>
            <a:r>
              <a:rPr lang="en-US" sz="1400" b="1" dirty="0">
                <a:solidFill>
                  <a:srgbClr val="00B0F0"/>
                </a:solidFill>
                <a:latin typeface="Garamond" pitchFamily="18" charset="0"/>
              </a:rPr>
              <a:t>of icons and their style (cartoon?)?</a:t>
            </a:r>
          </a:p>
          <a:p>
            <a:pPr algn="l"/>
            <a:endParaRPr lang="en-US" sz="14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2118195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800" b="1" dirty="0">
                <a:solidFill>
                  <a:srgbClr val="00B0F0"/>
                </a:solidFill>
                <a:latin typeface="Garamond" pitchFamily="18" charset="0"/>
              </a:rPr>
              <a:t>Clarity of icons and their style (cartoon?)?</a:t>
            </a:r>
          </a:p>
          <a:p>
            <a:pPr algn="l"/>
            <a:r>
              <a:rPr lang="en-US" sz="1800" b="1" dirty="0" smtClean="0">
                <a:solidFill>
                  <a:srgbClr val="00B0F0"/>
                </a:solidFill>
                <a:latin typeface="Garamond" pitchFamily="18" charset="0"/>
              </a:rPr>
              <a:t>Can </a:t>
            </a:r>
            <a:r>
              <a:rPr lang="en-US" sz="1800" b="1" dirty="0">
                <a:solidFill>
                  <a:srgbClr val="00B0F0"/>
                </a:solidFill>
                <a:latin typeface="Garamond" pitchFamily="18" charset="0"/>
              </a:rPr>
              <a:t>features like sound be switched on and off? Can graphics be skipped when one doesn't want to wait while they appear, but get on with the task?</a:t>
            </a:r>
          </a:p>
          <a:p>
            <a:pPr algn="l"/>
            <a:r>
              <a:rPr lang="en-US" sz="1800" b="1" dirty="0" smtClean="0">
                <a:solidFill>
                  <a:srgbClr val="00B0F0"/>
                </a:solidFill>
                <a:latin typeface="Garamond" pitchFamily="18" charset="0"/>
              </a:rPr>
              <a:t>What </a:t>
            </a:r>
            <a:r>
              <a:rPr lang="en-US" sz="1800" b="1" dirty="0">
                <a:solidFill>
                  <a:srgbClr val="00B0F0"/>
                </a:solidFill>
                <a:latin typeface="Garamond" pitchFamily="18" charset="0"/>
              </a:rPr>
              <a:t>instructions provided - amount of them and the language they are in, and level of difficulty? (A reflection of how far the software is general purpose versus targeted on a specific set of learners in a particular class/country/level)</a:t>
            </a:r>
          </a:p>
          <a:p>
            <a:pPr algn="l"/>
            <a:r>
              <a:rPr lang="en-US" sz="1800" b="1" dirty="0" smtClean="0">
                <a:solidFill>
                  <a:srgbClr val="00B0F0"/>
                </a:solidFill>
                <a:latin typeface="Garamond" pitchFamily="18" charset="0"/>
              </a:rPr>
              <a:t>Separate </a:t>
            </a:r>
            <a:r>
              <a:rPr lang="en-US" sz="1800" b="1" dirty="0">
                <a:solidFill>
                  <a:srgbClr val="00B0F0"/>
                </a:solidFill>
                <a:latin typeface="Garamond" pitchFamily="18" charset="0"/>
              </a:rPr>
              <a:t>booklet and/or online help about how to work things?</a:t>
            </a:r>
          </a:p>
          <a:p>
            <a:pPr algn="l"/>
            <a:r>
              <a:rPr lang="en-US" sz="1800" b="1" dirty="0" smtClean="0">
                <a:solidFill>
                  <a:srgbClr val="00B0F0"/>
                </a:solidFill>
                <a:latin typeface="Garamond" pitchFamily="18" charset="0"/>
              </a:rPr>
              <a:t>Opportunity </a:t>
            </a:r>
            <a:r>
              <a:rPr lang="en-US" sz="1800" b="1" dirty="0">
                <a:solidFill>
                  <a:srgbClr val="00B0F0"/>
                </a:solidFill>
                <a:latin typeface="Garamond" pitchFamily="18" charset="0"/>
              </a:rPr>
              <a:t>to print?</a:t>
            </a:r>
          </a:p>
          <a:p>
            <a:pPr algn="l"/>
            <a:r>
              <a:rPr lang="en-US" sz="1800" b="1" dirty="0" smtClean="0">
                <a:solidFill>
                  <a:srgbClr val="00B0F0"/>
                </a:solidFill>
                <a:latin typeface="Garamond" pitchFamily="18" charset="0"/>
              </a:rPr>
              <a:t>Opportunity </a:t>
            </a:r>
            <a:r>
              <a:rPr lang="en-US" sz="1800" b="1" dirty="0">
                <a:solidFill>
                  <a:srgbClr val="00B0F0"/>
                </a:solidFill>
                <a:latin typeface="Garamond" pitchFamily="18" charset="0"/>
              </a:rPr>
              <a:t>to save uncompleted tasks or scores under individual ID and carry on next time?</a:t>
            </a:r>
          </a:p>
          <a:p>
            <a:pPr algn="l"/>
            <a:r>
              <a:rPr lang="en-US" sz="1800" b="1" dirty="0" smtClean="0">
                <a:solidFill>
                  <a:srgbClr val="00B0F0"/>
                </a:solidFill>
                <a:latin typeface="Garamond" pitchFamily="18" charset="0"/>
              </a:rPr>
              <a:t>Is </a:t>
            </a:r>
            <a:r>
              <a:rPr lang="en-US" sz="1800" b="1" dirty="0">
                <a:solidFill>
                  <a:srgbClr val="00B0F0"/>
                </a:solidFill>
                <a:latin typeface="Garamond" pitchFamily="18" charset="0"/>
              </a:rPr>
              <a:t>content fixed or allowing/requiring to be provided by teacher </a:t>
            </a:r>
            <a:r>
              <a:rPr lang="en-US" sz="1800" b="1" dirty="0" err="1">
                <a:solidFill>
                  <a:srgbClr val="00B0F0"/>
                </a:solidFill>
                <a:latin typeface="Garamond" pitchFamily="18" charset="0"/>
              </a:rPr>
              <a:t>etc</a:t>
            </a:r>
            <a:r>
              <a:rPr lang="en-US" sz="1800" b="1" dirty="0">
                <a:solidFill>
                  <a:srgbClr val="00B0F0"/>
                </a:solidFill>
                <a:latin typeface="Garamond" pitchFamily="18" charset="0"/>
              </a:rPr>
              <a:t>? Authoring procedures? Or indeed is the software only an authoring language?</a:t>
            </a:r>
          </a:p>
          <a:p>
            <a:pPr algn="l"/>
            <a:r>
              <a:rPr lang="en-US" sz="1800" b="1" dirty="0" smtClean="0">
                <a:solidFill>
                  <a:srgbClr val="00B0F0"/>
                </a:solidFill>
                <a:latin typeface="Garamond" pitchFamily="18" charset="0"/>
              </a:rPr>
              <a:t>Kind </a:t>
            </a:r>
            <a:r>
              <a:rPr lang="en-US" sz="1800" b="1" dirty="0">
                <a:solidFill>
                  <a:srgbClr val="00B0F0"/>
                </a:solidFill>
                <a:latin typeface="Garamond" pitchFamily="18" charset="0"/>
              </a:rPr>
              <a:t>of program in computational terms (pattern matching, AI, parsing....)? If on WWW is it in HTML, Java…?</a:t>
            </a:r>
          </a:p>
          <a:p>
            <a:pPr algn="l"/>
            <a:endParaRPr lang="en-US" sz="18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561656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400" b="1" dirty="0">
                <a:solidFill>
                  <a:srgbClr val="00B0F0"/>
                </a:solidFill>
                <a:latin typeface="Garamond" pitchFamily="18" charset="0"/>
              </a:rPr>
              <a:t>(b) </a:t>
            </a:r>
            <a:r>
              <a:rPr lang="en-US" sz="1400" b="1" dirty="0">
                <a:solidFill>
                  <a:srgbClr val="FFC000"/>
                </a:solidFill>
                <a:latin typeface="Garamond" pitchFamily="18" charset="0"/>
              </a:rPr>
              <a:t>Aspects</a:t>
            </a:r>
            <a:r>
              <a:rPr lang="en-US" sz="1400" b="1" dirty="0">
                <a:solidFill>
                  <a:srgbClr val="00B0F0"/>
                </a:solidFill>
                <a:latin typeface="Garamond" pitchFamily="18" charset="0"/>
              </a:rPr>
              <a:t> of the teaching/learning situation that are usually present and which are relevant to deciding if (a) is suitable or not:</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can they manage, given their prior experience of computers? What do they find clear and 'friendly'? Are they even familiar with the </a:t>
            </a:r>
            <a:r>
              <a:rPr lang="en-US" sz="1400" b="1" dirty="0" err="1">
                <a:solidFill>
                  <a:srgbClr val="00B0F0"/>
                </a:solidFill>
                <a:latin typeface="Garamond" pitchFamily="18" charset="0"/>
              </a:rPr>
              <a:t>querty</a:t>
            </a:r>
            <a:r>
              <a:rPr lang="en-US" sz="1400" b="1" dirty="0">
                <a:solidFill>
                  <a:srgbClr val="00B0F0"/>
                </a:solidFill>
                <a:latin typeface="Garamond" pitchFamily="18" charset="0"/>
              </a:rPr>
              <a:t> keyboard?</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appeals to them as attractive/important in a program? How sophisticated are they?</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instructions can they understand easily (given their competence in the language the instructions are in). What computer actions do they know already as against need to be trained to do?</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facilities for hard copy and individual scoring are needed by course requirements?</a:t>
            </a:r>
          </a:p>
          <a:p>
            <a:pPr algn="l"/>
            <a:r>
              <a:rPr lang="en-US" sz="1400" b="1" dirty="0" smtClean="0">
                <a:solidFill>
                  <a:srgbClr val="00B0F0"/>
                </a:solidFill>
                <a:latin typeface="Garamond" pitchFamily="18" charset="0"/>
              </a:rPr>
              <a:t>Teacher </a:t>
            </a:r>
            <a:r>
              <a:rPr lang="en-US" sz="1400" b="1" dirty="0">
                <a:solidFill>
                  <a:srgbClr val="00B0F0"/>
                </a:solidFill>
                <a:latin typeface="Garamond" pitchFamily="18" charset="0"/>
              </a:rPr>
              <a:t>- what time/inclination to author, what expertise at authoring?</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(c) </a:t>
            </a:r>
            <a:r>
              <a:rPr lang="en-US" sz="1400" b="1" dirty="0">
                <a:solidFill>
                  <a:srgbClr val="FFC000"/>
                </a:solidFill>
                <a:latin typeface="Garamond" pitchFamily="18" charset="0"/>
              </a:rPr>
              <a:t>Does</a:t>
            </a:r>
            <a:r>
              <a:rPr lang="en-US" sz="1400" b="1" dirty="0">
                <a:solidFill>
                  <a:srgbClr val="00B0F0"/>
                </a:solidFill>
                <a:latin typeface="Garamond" pitchFamily="18" charset="0"/>
              </a:rPr>
              <a:t> a fit b ? OR What b would a fit?</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 Go through all the a/b points above checking the match. E.g.</a:t>
            </a:r>
          </a:p>
          <a:p>
            <a:pPr algn="l"/>
            <a:r>
              <a:rPr lang="en-US" sz="1400" b="1" dirty="0" smtClean="0">
                <a:solidFill>
                  <a:srgbClr val="00B0F0"/>
                </a:solidFill>
                <a:latin typeface="Garamond" pitchFamily="18" charset="0"/>
              </a:rPr>
              <a:t>Are </a:t>
            </a:r>
            <a:r>
              <a:rPr lang="en-US" sz="1400" b="1" dirty="0">
                <a:solidFill>
                  <a:srgbClr val="00B0F0"/>
                </a:solidFill>
                <a:latin typeface="Garamond" pitchFamily="18" charset="0"/>
              </a:rPr>
              <a:t>the program features too poor? too unattractive? sound obtrusive/irrelevant? … given the experience and expectations of these learners.</a:t>
            </a:r>
          </a:p>
          <a:p>
            <a:pPr algn="l"/>
            <a:r>
              <a:rPr lang="en-US" sz="1400" b="1" dirty="0" smtClean="0">
                <a:solidFill>
                  <a:srgbClr val="00B0F0"/>
                </a:solidFill>
                <a:latin typeface="Garamond" pitchFamily="18" charset="0"/>
              </a:rPr>
              <a:t>Is </a:t>
            </a:r>
            <a:r>
              <a:rPr lang="en-US" sz="1400" b="1" dirty="0">
                <a:solidFill>
                  <a:srgbClr val="00B0F0"/>
                </a:solidFill>
                <a:latin typeface="Garamond" pitchFamily="18" charset="0"/>
              </a:rPr>
              <a:t>there so much that is unfamiliar that the students and/or teacher would spend too much time just mastering the technology, not doing real language work?</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etc.</a:t>
            </a:r>
          </a:p>
          <a:p>
            <a:pPr algn="l"/>
            <a:endParaRPr lang="en-US" sz="14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022301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2000"/>
                                        <p:tgtEl>
                                          <p:spTgt spid="717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9" end="9"/>
                                            </p:txEl>
                                          </p:spTgt>
                                        </p:tgtEl>
                                        <p:attrNameLst>
                                          <p:attrName>style.visibility</p:attrName>
                                        </p:attrNameLst>
                                      </p:cBhvr>
                                      <p:to>
                                        <p:strVal val="visible"/>
                                      </p:to>
                                    </p:set>
                                    <p:animEffect transition="in" filter="fade">
                                      <p:cBhvr>
                                        <p:cTn id="42" dur="2000"/>
                                        <p:tgtEl>
                                          <p:spTgt spid="717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10" end="10"/>
                                            </p:txEl>
                                          </p:spTgt>
                                        </p:tgtEl>
                                        <p:attrNameLst>
                                          <p:attrName>style.visibility</p:attrName>
                                        </p:attrNameLst>
                                      </p:cBhvr>
                                      <p:to>
                                        <p:strVal val="visible"/>
                                      </p:to>
                                    </p:set>
                                    <p:animEffect transition="in" filter="fade">
                                      <p:cBhvr>
                                        <p:cTn id="47" dur="2000"/>
                                        <p:tgtEl>
                                          <p:spTgt spid="7171">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11" end="11"/>
                                            </p:txEl>
                                          </p:spTgt>
                                        </p:tgtEl>
                                        <p:attrNameLst>
                                          <p:attrName>style.visibility</p:attrName>
                                        </p:attrNameLst>
                                      </p:cBhvr>
                                      <p:to>
                                        <p:strVal val="visible"/>
                                      </p:to>
                                    </p:set>
                                    <p:animEffect transition="in" filter="fade">
                                      <p:cBhvr>
                                        <p:cTn id="52" dur="2000"/>
                                        <p:tgtEl>
                                          <p:spTgt spid="7171">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3" end="13"/>
                                            </p:txEl>
                                          </p:spTgt>
                                        </p:tgtEl>
                                        <p:attrNameLst>
                                          <p:attrName>style.visibility</p:attrName>
                                        </p:attrNameLst>
                                      </p:cBhvr>
                                      <p:to>
                                        <p:strVal val="visible"/>
                                      </p:to>
                                    </p:set>
                                    <p:animEffect transition="in" filter="fade">
                                      <p:cBhvr>
                                        <p:cTn id="57" dur="2000"/>
                                        <p:tgtEl>
                                          <p:spTgt spid="717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dirty="0">
                <a:solidFill>
                  <a:schemeClr val="accent6">
                    <a:lumMod val="75000"/>
                  </a:schemeClr>
                </a:solidFill>
                <a:latin typeface="Garamond" pitchFamily="18" charset="0"/>
              </a:rPr>
              <a:t> A Checklist for Judgmental CALL Evaluation</a:t>
            </a:r>
            <a:br>
              <a:rPr lang="en-US" sz="3600" dirty="0">
                <a:solidFill>
                  <a:schemeClr val="accent6">
                    <a:lumMod val="75000"/>
                  </a:schemeClr>
                </a:solidFill>
                <a:latin typeface="Garamond" pitchFamily="18" charset="0"/>
              </a:rPr>
            </a:br>
            <a:endParaRPr lang="en-US" sz="3600"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400" b="1" dirty="0">
                <a:solidFill>
                  <a:srgbClr val="00B0F0"/>
                </a:solidFill>
                <a:latin typeface="Garamond" pitchFamily="18" charset="0"/>
              </a:rPr>
              <a:t>(b) </a:t>
            </a:r>
            <a:r>
              <a:rPr lang="en-US" sz="1400" b="1" dirty="0">
                <a:solidFill>
                  <a:srgbClr val="FFC000"/>
                </a:solidFill>
                <a:latin typeface="Garamond" pitchFamily="18" charset="0"/>
              </a:rPr>
              <a:t>Aspects</a:t>
            </a:r>
            <a:r>
              <a:rPr lang="en-US" sz="1400" b="1" dirty="0">
                <a:solidFill>
                  <a:srgbClr val="00B0F0"/>
                </a:solidFill>
                <a:latin typeface="Garamond" pitchFamily="18" charset="0"/>
              </a:rPr>
              <a:t> of the teaching/learning situation that are usually present and which are relevant to deciding if (a) is suitable or not:</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can they manage, given their prior experience of computers? What do they find clear and 'friendly'? Are they even familiar with the </a:t>
            </a:r>
            <a:r>
              <a:rPr lang="en-US" sz="1400" b="1" dirty="0" err="1">
                <a:solidFill>
                  <a:srgbClr val="00B0F0"/>
                </a:solidFill>
                <a:latin typeface="Garamond" pitchFamily="18" charset="0"/>
              </a:rPr>
              <a:t>querty</a:t>
            </a:r>
            <a:r>
              <a:rPr lang="en-US" sz="1400" b="1" dirty="0">
                <a:solidFill>
                  <a:srgbClr val="00B0F0"/>
                </a:solidFill>
                <a:latin typeface="Garamond" pitchFamily="18" charset="0"/>
              </a:rPr>
              <a:t> keyboard?</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appeals to them as attractive/important in a program? How sophisticated are they?</a:t>
            </a:r>
          </a:p>
          <a:p>
            <a:pPr algn="l"/>
            <a:r>
              <a:rPr lang="en-US" sz="1400" b="1" dirty="0" smtClean="0">
                <a:solidFill>
                  <a:srgbClr val="00B0F0"/>
                </a:solidFill>
                <a:latin typeface="Garamond" pitchFamily="18" charset="0"/>
              </a:rPr>
              <a:t>Specific </a:t>
            </a:r>
            <a:r>
              <a:rPr lang="en-US" sz="1400" b="1" dirty="0">
                <a:solidFill>
                  <a:srgbClr val="00B0F0"/>
                </a:solidFill>
                <a:latin typeface="Garamond" pitchFamily="18" charset="0"/>
              </a:rPr>
              <a:t>users - what instructions can they understand easily (given their competence in the language the instructions are in). What computer actions do they know already as against need to be trained to do?</a:t>
            </a:r>
          </a:p>
          <a:p>
            <a:pPr algn="l"/>
            <a:r>
              <a:rPr lang="en-US" sz="1400" b="1" dirty="0" smtClean="0">
                <a:solidFill>
                  <a:srgbClr val="00B0F0"/>
                </a:solidFill>
                <a:latin typeface="Garamond" pitchFamily="18" charset="0"/>
              </a:rPr>
              <a:t>What </a:t>
            </a:r>
            <a:r>
              <a:rPr lang="en-US" sz="1400" b="1" dirty="0">
                <a:solidFill>
                  <a:srgbClr val="00B0F0"/>
                </a:solidFill>
                <a:latin typeface="Garamond" pitchFamily="18" charset="0"/>
              </a:rPr>
              <a:t>facilities for hard copy and individual scoring are needed by course requirements?</a:t>
            </a:r>
          </a:p>
          <a:p>
            <a:pPr algn="l"/>
            <a:r>
              <a:rPr lang="en-US" sz="1400" b="1" dirty="0" smtClean="0">
                <a:solidFill>
                  <a:srgbClr val="00B0F0"/>
                </a:solidFill>
                <a:latin typeface="Garamond" pitchFamily="18" charset="0"/>
              </a:rPr>
              <a:t>Teacher </a:t>
            </a:r>
            <a:r>
              <a:rPr lang="en-US" sz="1400" b="1" dirty="0">
                <a:solidFill>
                  <a:srgbClr val="00B0F0"/>
                </a:solidFill>
                <a:latin typeface="Garamond" pitchFamily="18" charset="0"/>
              </a:rPr>
              <a:t>- what time/inclination to author, what expertise at authoring?</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(c) </a:t>
            </a:r>
            <a:r>
              <a:rPr lang="en-US" sz="1400" b="1" dirty="0">
                <a:solidFill>
                  <a:srgbClr val="FFC000"/>
                </a:solidFill>
                <a:latin typeface="Garamond" pitchFamily="18" charset="0"/>
              </a:rPr>
              <a:t>Does</a:t>
            </a:r>
            <a:r>
              <a:rPr lang="en-US" sz="1400" b="1" dirty="0">
                <a:solidFill>
                  <a:srgbClr val="00B0F0"/>
                </a:solidFill>
                <a:latin typeface="Garamond" pitchFamily="18" charset="0"/>
              </a:rPr>
              <a:t> a fit b ? OR What b would a fit?</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 Go through all the a/b points above checking the match. E.g.</a:t>
            </a:r>
          </a:p>
          <a:p>
            <a:pPr algn="l"/>
            <a:r>
              <a:rPr lang="en-US" sz="1400" b="1" dirty="0" smtClean="0">
                <a:solidFill>
                  <a:srgbClr val="00B0F0"/>
                </a:solidFill>
                <a:latin typeface="Garamond" pitchFamily="18" charset="0"/>
              </a:rPr>
              <a:t>Are </a:t>
            </a:r>
            <a:r>
              <a:rPr lang="en-US" sz="1400" b="1" dirty="0">
                <a:solidFill>
                  <a:srgbClr val="00B0F0"/>
                </a:solidFill>
                <a:latin typeface="Garamond" pitchFamily="18" charset="0"/>
              </a:rPr>
              <a:t>the program features too poor? too unattractive? sound obtrusive/irrelevant? … given the experience and expectations of these learners.</a:t>
            </a:r>
          </a:p>
          <a:p>
            <a:pPr algn="l"/>
            <a:r>
              <a:rPr lang="en-US" sz="1400" b="1" dirty="0" smtClean="0">
                <a:solidFill>
                  <a:srgbClr val="00B0F0"/>
                </a:solidFill>
                <a:latin typeface="Garamond" pitchFamily="18" charset="0"/>
              </a:rPr>
              <a:t>Is </a:t>
            </a:r>
            <a:r>
              <a:rPr lang="en-US" sz="1400" b="1" dirty="0">
                <a:solidFill>
                  <a:srgbClr val="00B0F0"/>
                </a:solidFill>
                <a:latin typeface="Garamond" pitchFamily="18" charset="0"/>
              </a:rPr>
              <a:t>there so much that is unfamiliar that the students and/or teacher would spend too much time just mastering the technology, not doing real language work?</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etc.</a:t>
            </a:r>
          </a:p>
          <a:p>
            <a:pPr algn="l"/>
            <a:endParaRPr lang="en-US" sz="14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514499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2000"/>
                                        <p:tgtEl>
                                          <p:spTgt spid="717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9" end="9"/>
                                            </p:txEl>
                                          </p:spTgt>
                                        </p:tgtEl>
                                        <p:attrNameLst>
                                          <p:attrName>style.visibility</p:attrName>
                                        </p:attrNameLst>
                                      </p:cBhvr>
                                      <p:to>
                                        <p:strVal val="visible"/>
                                      </p:to>
                                    </p:set>
                                    <p:animEffect transition="in" filter="fade">
                                      <p:cBhvr>
                                        <p:cTn id="42" dur="2000"/>
                                        <p:tgtEl>
                                          <p:spTgt spid="717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10" end="10"/>
                                            </p:txEl>
                                          </p:spTgt>
                                        </p:tgtEl>
                                        <p:attrNameLst>
                                          <p:attrName>style.visibility</p:attrName>
                                        </p:attrNameLst>
                                      </p:cBhvr>
                                      <p:to>
                                        <p:strVal val="visible"/>
                                      </p:to>
                                    </p:set>
                                    <p:animEffect transition="in" filter="fade">
                                      <p:cBhvr>
                                        <p:cTn id="47" dur="2000"/>
                                        <p:tgtEl>
                                          <p:spTgt spid="7171">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11" end="11"/>
                                            </p:txEl>
                                          </p:spTgt>
                                        </p:tgtEl>
                                        <p:attrNameLst>
                                          <p:attrName>style.visibility</p:attrName>
                                        </p:attrNameLst>
                                      </p:cBhvr>
                                      <p:to>
                                        <p:strVal val="visible"/>
                                      </p:to>
                                    </p:set>
                                    <p:animEffect transition="in" filter="fade">
                                      <p:cBhvr>
                                        <p:cTn id="52" dur="2000"/>
                                        <p:tgtEl>
                                          <p:spTgt spid="7171">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3" end="13"/>
                                            </p:txEl>
                                          </p:spTgt>
                                        </p:tgtEl>
                                        <p:attrNameLst>
                                          <p:attrName>style.visibility</p:attrName>
                                        </p:attrNameLst>
                                      </p:cBhvr>
                                      <p:to>
                                        <p:strVal val="visible"/>
                                      </p:to>
                                    </p:set>
                                    <p:animEffect transition="in" filter="fade">
                                      <p:cBhvr>
                                        <p:cTn id="57" dur="2000"/>
                                        <p:tgtEl>
                                          <p:spTgt spid="717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3022</TotalTime>
  <Words>1642</Words>
  <Application>Microsoft Office PowerPoint</Application>
  <PresentationFormat>A4 Paper (210x297 mm)</PresentationFormat>
  <Paragraphs>92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Lecture 5</vt:lpstr>
      <vt:lpstr> A Checklist for Judgmental CALL Evaluation </vt:lpstr>
      <vt:lpstr> A Checklist for Judgmental CALL Evaluation </vt:lpstr>
      <vt:lpstr> A Checklist for Judgmental CALL Evaluation </vt:lpstr>
      <vt:lpstr> A Checklist for Judgmental CALL Evaluation </vt:lpstr>
      <vt:lpstr> A Checklist for Judgmental CALL Evaluation </vt:lpstr>
      <vt:lpstr> A Checklist for Judgmental CALL Evaluation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116</cp:revision>
  <dcterms:created xsi:type="dcterms:W3CDTF">2009-10-14T19:14:34Z</dcterms:created>
  <dcterms:modified xsi:type="dcterms:W3CDTF">2013-02-15T18:18:17Z</dcterms:modified>
</cp:coreProperties>
</file>