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57" r:id="rId3"/>
    <p:sldId id="267" r:id="rId4"/>
    <p:sldId id="280" r:id="rId5"/>
    <p:sldId id="281" r:id="rId6"/>
    <p:sldId id="282" r:id="rId7"/>
    <p:sldId id="283" r:id="rId8"/>
    <p:sldId id="284" r:id="rId9"/>
    <p:sldId id="285" r:id="rId10"/>
    <p:sldId id="286" r:id="rId11"/>
    <p:sldId id="287" r:id="rId12"/>
    <p:sldId id="288" r:id="rId13"/>
    <p:sldId id="289" r:id="rId14"/>
    <p:sldId id="290" r:id="rId15"/>
    <p:sldId id="291" r:id="rId16"/>
    <p:sldId id="292" r:id="rId17"/>
    <p:sldId id="293" r:id="rId18"/>
    <p:sldId id="266" r:id="rId1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90" d="100"/>
          <a:sy n="90" d="100"/>
        </p:scale>
        <p:origin x="-432" y="924"/>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2/15/2013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139291685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1" name="Rectangle 20"/>
          <p:cNvSpPr/>
          <p:nvPr userDrawn="1"/>
        </p:nvSpPr>
        <p:spPr>
          <a:xfrm>
            <a:off x="1143000" y="6324600"/>
            <a:ext cx="2795958" cy="338554"/>
          </a:xfrm>
          <a:prstGeom prst="rect">
            <a:avLst/>
          </a:prstGeom>
        </p:spPr>
        <p:txBody>
          <a:bodyPr wrap="none">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bg2">
                    <a:lumMod val="50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bg2">
                    <a:lumMod val="50000"/>
                  </a:schemeClr>
                </a:solidFill>
                <a:latin typeface="Calibri" pitchFamily="34" charset="0"/>
              </a:rPr>
              <a:t>عمادة التعلم الإلكتروني والتعليم عن بعد</a:t>
            </a:r>
            <a:endParaRPr lang="en-US" sz="2400" b="1" dirty="0">
              <a:solidFill>
                <a:schemeClr val="bg2">
                  <a:lumMod val="50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en-US" sz="3700" b="1" dirty="0" smtClean="0">
                <a:solidFill>
                  <a:schemeClr val="accent3">
                    <a:lumMod val="75000"/>
                  </a:schemeClr>
                </a:solidFill>
                <a:latin typeface="Garamond" pitchFamily="18" charset="0"/>
                <a:cs typeface="+mj-cs"/>
              </a:rPr>
              <a:t>Language &amp; IT</a:t>
            </a:r>
            <a:endParaRPr lang="ar-SA" sz="3700" b="1" dirty="0">
              <a:solidFill>
                <a:schemeClr val="accent3">
                  <a:lumMod val="75000"/>
                </a:schemeClr>
              </a:solidFill>
              <a:latin typeface="Garamond" pitchFamily="18" charset="0"/>
              <a:cs typeface="+mj-cs"/>
            </a:endParaRPr>
          </a:p>
          <a:p>
            <a:pPr algn="ctr"/>
            <a:r>
              <a:rPr lang="en-US" sz="2600" b="1" dirty="0" smtClean="0">
                <a:solidFill>
                  <a:srgbClr val="FFC000"/>
                </a:solidFill>
                <a:latin typeface="Garamond" pitchFamily="18" charset="0"/>
                <a:cs typeface="+mj-cs"/>
              </a:rPr>
              <a:t>Dr. Abdullah Al </a:t>
            </a:r>
            <a:r>
              <a:rPr lang="en-US" sz="2600" b="1" dirty="0" err="1">
                <a:solidFill>
                  <a:srgbClr val="FFC000"/>
                </a:solidFill>
                <a:latin typeface="Garamond" pitchFamily="18" charset="0"/>
                <a:cs typeface="+mj-cs"/>
              </a:rPr>
              <a:t>F</a:t>
            </a:r>
            <a:r>
              <a:rPr lang="en-US" sz="2600" b="1" dirty="0" err="1" smtClean="0">
                <a:solidFill>
                  <a:srgbClr val="FFC000"/>
                </a:solidFill>
                <a:latin typeface="Garamond" pitchFamily="18" charset="0"/>
                <a:cs typeface="+mj-cs"/>
              </a:rPr>
              <a:t>raidan</a:t>
            </a:r>
            <a:endParaRPr lang="en-US" sz="2600" b="1" dirty="0">
              <a:solidFill>
                <a:srgbClr val="FFC000"/>
              </a:solidFill>
              <a:latin typeface="Garamond" pitchFamily="18" charset="0"/>
              <a:cs typeface="+mj-cs"/>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en-US" sz="6000" b="1" spc="-150" dirty="0" smtClean="0">
                <a:solidFill>
                  <a:schemeClr val="accent6">
                    <a:lumMod val="75000"/>
                  </a:schemeClr>
                </a:solidFill>
                <a:latin typeface="Garamond" pitchFamily="18" charset="0"/>
                <a:cs typeface="ae_AlMateen" pitchFamily="2" charset="-78"/>
              </a:rPr>
              <a:t>Lecture</a:t>
            </a:r>
            <a:r>
              <a:rPr lang="en-US" sz="6000" b="1" spc="-150" smtClean="0">
                <a:solidFill>
                  <a:schemeClr val="accent6">
                    <a:lumMod val="75000"/>
                  </a:schemeClr>
                </a:solidFill>
                <a:latin typeface="Garamond" pitchFamily="18" charset="0"/>
                <a:cs typeface="ae_AlMateen" pitchFamily="2" charset="-78"/>
              </a:rPr>
              <a:t>	</a:t>
            </a:r>
            <a:r>
              <a:rPr lang="en-US" sz="6000" b="1" spc="-150" smtClean="0">
                <a:solidFill>
                  <a:schemeClr val="accent6">
                    <a:lumMod val="75000"/>
                  </a:schemeClr>
                </a:solidFill>
                <a:latin typeface="Garamond" pitchFamily="18" charset="0"/>
                <a:cs typeface="ae_AlMateen" pitchFamily="2" charset="-78"/>
              </a:rPr>
              <a:t>6</a:t>
            </a:r>
            <a:endParaRPr lang="en-US" sz="6000" b="1" spc="-150" dirty="0" smtClean="0">
              <a:solidFill>
                <a:schemeClr val="accent6">
                  <a:lumMod val="75000"/>
                </a:schemeClr>
              </a:solidFill>
              <a:latin typeface="Garamond" pitchFamily="18" charset="0"/>
              <a:cs typeface="ae_AlMateen" pitchFamily="2" charset="-78"/>
            </a:endParaRPr>
          </a:p>
        </p:txBody>
      </p:sp>
      <p:sp>
        <p:nvSpPr>
          <p:cNvPr id="6147" name="Subtitle 5"/>
          <p:cNvSpPr>
            <a:spLocks noGrp="1"/>
          </p:cNvSpPr>
          <p:nvPr>
            <p:ph type="subTitle" idx="1"/>
          </p:nvPr>
        </p:nvSpPr>
        <p:spPr>
          <a:xfrm>
            <a:off x="1066800" y="3657600"/>
            <a:ext cx="7429500" cy="1752600"/>
          </a:xfrm>
        </p:spPr>
        <p:txBody>
          <a:bodyPr/>
          <a:lstStyle/>
          <a:p>
            <a:pPr eaLnBrk="1" hangingPunct="1"/>
            <a:r>
              <a:rPr lang="en-US" b="1" dirty="0" err="1" smtClean="0">
                <a:solidFill>
                  <a:srgbClr val="00B0F0"/>
                </a:solidFill>
                <a:latin typeface="Garamond" pitchFamily="18" charset="0"/>
                <a:cs typeface="Arial" pitchFamily="34" charset="0"/>
              </a:rPr>
              <a:t>Chapelle</a:t>
            </a:r>
            <a:r>
              <a:rPr lang="en-US" b="1" dirty="0" smtClean="0">
                <a:solidFill>
                  <a:srgbClr val="00B0F0"/>
                </a:solidFill>
                <a:latin typeface="Garamond" pitchFamily="18" charset="0"/>
                <a:cs typeface="Arial" pitchFamily="34" charset="0"/>
              </a:rPr>
              <a:t> (2001) Evaluation</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solidFill>
                  <a:schemeClr val="accent6">
                    <a:lumMod val="75000"/>
                  </a:schemeClr>
                </a:solidFill>
                <a:latin typeface="Garamond" pitchFamily="18" charset="0"/>
              </a:rPr>
              <a:t>The judgmental evaluation</a:t>
            </a:r>
            <a:endParaRPr lang="en-US" dirty="0">
              <a:solidFill>
                <a:schemeClr val="accent6">
                  <a:lumMod val="75000"/>
                </a:schemeClr>
              </a:solidFill>
              <a:latin typeface="Garamond" pitchFamily="18" charset="0"/>
            </a:endParaRPr>
          </a:p>
        </p:txBody>
      </p:sp>
      <p:sp>
        <p:nvSpPr>
          <p:cNvPr id="7171" name="Text Placeholder 5"/>
          <p:cNvSpPr>
            <a:spLocks noGrp="1"/>
          </p:cNvSpPr>
          <p:nvPr>
            <p:ph idx="1"/>
          </p:nvPr>
        </p:nvSpPr>
        <p:spPr/>
        <p:txBody>
          <a:bodyPr/>
          <a:lstStyle/>
          <a:p>
            <a:pPr algn="l"/>
            <a:r>
              <a:rPr lang="en-GB" sz="2000" b="1" dirty="0">
                <a:solidFill>
                  <a:srgbClr val="FFC000"/>
                </a:solidFill>
                <a:latin typeface="Garamond" pitchFamily="18" charset="0"/>
              </a:rPr>
              <a:t>Language Learning Potential </a:t>
            </a:r>
            <a:endParaRPr lang="en-US" sz="2000" dirty="0">
              <a:solidFill>
                <a:srgbClr val="FFC000"/>
              </a:solidFill>
              <a:latin typeface="Garamond" pitchFamily="18" charset="0"/>
            </a:endParaRPr>
          </a:p>
          <a:p>
            <a:pPr algn="l"/>
            <a:r>
              <a:rPr lang="en-GB" sz="2000" dirty="0" err="1" smtClean="0">
                <a:solidFill>
                  <a:srgbClr val="00B0F0"/>
                </a:solidFill>
                <a:latin typeface="Garamond" pitchFamily="18" charset="0"/>
              </a:rPr>
              <a:t>Chapelle</a:t>
            </a:r>
            <a:r>
              <a:rPr lang="en-GB" sz="2000" dirty="0" smtClean="0">
                <a:solidFill>
                  <a:srgbClr val="00B0F0"/>
                </a:solidFill>
                <a:latin typeface="Garamond" pitchFamily="18" charset="0"/>
              </a:rPr>
              <a:t> (2001) describes this criterion as the degree of 'beneficial' focus on form that the software provides to its learners. It corresponds to the following questions: does the software present students with opportunities to learn the language or just to use it? To what extent does the software shift the learners' attention towards beneficial focus on form?</a:t>
            </a:r>
            <a:endParaRPr lang="en-US" sz="2000" dirty="0" smtClean="0">
              <a:solidFill>
                <a:srgbClr val="00B0F0"/>
              </a:solidFill>
              <a:latin typeface="Garamond" pitchFamily="18" charset="0"/>
            </a:endParaRPr>
          </a:p>
          <a:p>
            <a:pPr algn="l"/>
            <a:r>
              <a:rPr lang="en-GB" sz="2000" dirty="0" smtClean="0">
                <a:solidFill>
                  <a:srgbClr val="00B0F0"/>
                </a:solidFill>
                <a:latin typeface="Garamond" pitchFamily="18" charset="0"/>
              </a:rPr>
              <a:t> </a:t>
            </a:r>
            <a:r>
              <a:rPr lang="en-GB" sz="2000" dirty="0" err="1">
                <a:solidFill>
                  <a:srgbClr val="00B0F0"/>
                </a:solidFill>
                <a:latin typeface="Garamond" pitchFamily="18" charset="0"/>
              </a:rPr>
              <a:t>Chapelle</a:t>
            </a:r>
            <a:r>
              <a:rPr lang="en-GB" sz="2000" dirty="0">
                <a:solidFill>
                  <a:srgbClr val="00B0F0"/>
                </a:solidFill>
                <a:latin typeface="Garamond" pitchFamily="18" charset="0"/>
              </a:rPr>
              <a:t> (1998) also argues that if the input has been made salient it will help with language learning. UUEG focuses intensively on the forms of the perfect tense. It promotes input saliency by highlighting these forms and writing them in italicized, bold letters. Indeed, previous research has proven such a technique to be very effective (Long &amp; Robinson 1998). Furthermore, both the colourful, animated pictures and the quizzes contribute to 'input enhancement' as termed by </a:t>
            </a:r>
            <a:r>
              <a:rPr lang="en-GB" sz="2000" dirty="0" err="1">
                <a:solidFill>
                  <a:srgbClr val="00B0F0"/>
                </a:solidFill>
                <a:latin typeface="Garamond" pitchFamily="18" charset="0"/>
              </a:rPr>
              <a:t>Sharwood</a:t>
            </a:r>
            <a:r>
              <a:rPr lang="en-GB" sz="2000" dirty="0">
                <a:solidFill>
                  <a:srgbClr val="00B0F0"/>
                </a:solidFill>
                <a:latin typeface="Garamond" pitchFamily="18" charset="0"/>
              </a:rPr>
              <a:t> Smith (1993).</a:t>
            </a:r>
            <a:endParaRPr lang="en-US" sz="2000" dirty="0">
              <a:solidFill>
                <a:srgbClr val="00B0F0"/>
              </a:solidFill>
              <a:latin typeface="Garamond" pitchFamily="18" charset="0"/>
            </a:endParaRPr>
          </a:p>
          <a:p>
            <a:pPr algn="l"/>
            <a:endParaRPr lang="en-US" sz="2000" b="1" dirty="0">
              <a:solidFill>
                <a:srgbClr val="00B0F0"/>
              </a:solidFill>
              <a:latin typeface="Garamond" pitchFamily="18"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2000"/>
                                        <p:tgtEl>
                                          <p:spTgt spid="7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171">
                                            <p:txEl>
                                              <p:pRg st="1" end="1"/>
                                            </p:txEl>
                                          </p:spTgt>
                                        </p:tgtEl>
                                        <p:attrNameLst>
                                          <p:attrName>style.visibility</p:attrName>
                                        </p:attrNameLst>
                                      </p:cBhvr>
                                      <p:to>
                                        <p:strVal val="visible"/>
                                      </p:to>
                                    </p:set>
                                    <p:animEffect transition="in" filter="fade">
                                      <p:cBhvr>
                                        <p:cTn id="12" dur="2000"/>
                                        <p:tgtEl>
                                          <p:spTgt spid="71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171">
                                            <p:txEl>
                                              <p:pRg st="2" end="2"/>
                                            </p:txEl>
                                          </p:spTgt>
                                        </p:tgtEl>
                                        <p:attrNameLst>
                                          <p:attrName>style.visibility</p:attrName>
                                        </p:attrNameLst>
                                      </p:cBhvr>
                                      <p:to>
                                        <p:strVal val="visible"/>
                                      </p:to>
                                    </p:set>
                                    <p:animEffect transition="in" filter="fade">
                                      <p:cBhvr>
                                        <p:cTn id="17" dur="2000"/>
                                        <p:tgtEl>
                                          <p:spTgt spid="717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allAtOnce"/>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solidFill>
                  <a:schemeClr val="accent6">
                    <a:lumMod val="75000"/>
                  </a:schemeClr>
                </a:solidFill>
                <a:latin typeface="Garamond" pitchFamily="18" charset="0"/>
              </a:rPr>
              <a:t>The judgmental evaluation</a:t>
            </a:r>
            <a:endParaRPr lang="en-US" dirty="0">
              <a:solidFill>
                <a:schemeClr val="accent6">
                  <a:lumMod val="75000"/>
                </a:schemeClr>
              </a:solidFill>
              <a:latin typeface="Garamond" pitchFamily="18" charset="0"/>
            </a:endParaRPr>
          </a:p>
        </p:txBody>
      </p:sp>
      <p:sp>
        <p:nvSpPr>
          <p:cNvPr id="7171" name="Text Placeholder 5"/>
          <p:cNvSpPr>
            <a:spLocks noGrp="1"/>
          </p:cNvSpPr>
          <p:nvPr>
            <p:ph idx="1"/>
          </p:nvPr>
        </p:nvSpPr>
        <p:spPr/>
        <p:txBody>
          <a:bodyPr/>
          <a:lstStyle/>
          <a:p>
            <a:pPr algn="l"/>
            <a:r>
              <a:rPr lang="en-GB" sz="2000" b="1" dirty="0">
                <a:solidFill>
                  <a:srgbClr val="FFC000"/>
                </a:solidFill>
                <a:latin typeface="Garamond" pitchFamily="18" charset="0"/>
              </a:rPr>
              <a:t>Language Learning Potential </a:t>
            </a:r>
            <a:endParaRPr lang="en-US" sz="2000" dirty="0">
              <a:solidFill>
                <a:srgbClr val="FFC000"/>
              </a:solidFill>
              <a:latin typeface="Garamond" pitchFamily="18" charset="0"/>
            </a:endParaRPr>
          </a:p>
          <a:p>
            <a:pPr algn="l"/>
            <a:r>
              <a:rPr lang="en-US" sz="2000" b="1" dirty="0">
                <a:solidFill>
                  <a:srgbClr val="00B0F0"/>
                </a:solidFill>
                <a:latin typeface="Garamond" pitchFamily="18" charset="0"/>
              </a:rPr>
              <a:t>During the speaking task the focus is entirely on the contracted forms. In the listening and reading tasks, learners are tested on their comprehension of both the dialogue and text respectively, with a moderate focus on the forms.</a:t>
            </a:r>
          </a:p>
          <a:p>
            <a:pPr algn="l"/>
            <a:r>
              <a:rPr lang="en-US" sz="2000" b="1" dirty="0">
                <a:solidFill>
                  <a:srgbClr val="00B0F0"/>
                </a:solidFill>
                <a:latin typeface="Garamond" pitchFamily="18" charset="0"/>
              </a:rPr>
              <a:t> </a:t>
            </a:r>
            <a:r>
              <a:rPr lang="en-US" sz="2000" b="1" dirty="0" err="1">
                <a:solidFill>
                  <a:srgbClr val="00B0F0"/>
                </a:solidFill>
                <a:latin typeface="Garamond" pitchFamily="18" charset="0"/>
              </a:rPr>
              <a:t>Chapelle</a:t>
            </a:r>
            <a:r>
              <a:rPr lang="en-US" sz="2000" b="1" dirty="0">
                <a:solidFill>
                  <a:srgbClr val="00B0F0"/>
                </a:solidFill>
                <a:latin typeface="Garamond" pitchFamily="18" charset="0"/>
              </a:rPr>
              <a:t> (2001) and </a:t>
            </a:r>
            <a:r>
              <a:rPr lang="en-US" sz="2000" b="1" dirty="0" err="1">
                <a:solidFill>
                  <a:srgbClr val="00B0F0"/>
                </a:solidFill>
                <a:latin typeface="Garamond" pitchFamily="18" charset="0"/>
              </a:rPr>
              <a:t>Skehan</a:t>
            </a:r>
            <a:r>
              <a:rPr lang="en-US" sz="2000" b="1" dirty="0">
                <a:solidFill>
                  <a:srgbClr val="00B0F0"/>
                </a:solidFill>
                <a:latin typeface="Garamond" pitchFamily="18" charset="0"/>
              </a:rPr>
              <a:t> (1998 in </a:t>
            </a:r>
            <a:r>
              <a:rPr lang="en-US" sz="2000" b="1" dirty="0" err="1">
                <a:solidFill>
                  <a:srgbClr val="00B0F0"/>
                </a:solidFill>
                <a:latin typeface="Garamond" pitchFamily="18" charset="0"/>
              </a:rPr>
              <a:t>Chapelle</a:t>
            </a:r>
            <a:r>
              <a:rPr lang="en-US" sz="2000" b="1" dirty="0">
                <a:solidFill>
                  <a:srgbClr val="00B0F0"/>
                </a:solidFill>
                <a:latin typeface="Garamond" pitchFamily="18" charset="0"/>
              </a:rPr>
              <a:t> 2001) suggest some conditions which might </a:t>
            </a:r>
            <a:r>
              <a:rPr lang="en-US" sz="2000" b="1" dirty="0" err="1">
                <a:solidFill>
                  <a:srgbClr val="00B0F0"/>
                </a:solidFill>
                <a:latin typeface="Garamond" pitchFamily="18" charset="0"/>
              </a:rPr>
              <a:t>characterise</a:t>
            </a:r>
            <a:r>
              <a:rPr lang="en-US" sz="2000" b="1" dirty="0">
                <a:solidFill>
                  <a:srgbClr val="00B0F0"/>
                </a:solidFill>
                <a:latin typeface="Garamond" pitchFamily="18" charset="0"/>
              </a:rPr>
              <a:t> a task that draws learners' attention to the form. </a:t>
            </a:r>
            <a:r>
              <a:rPr lang="en-US" sz="2000" b="1" dirty="0" smtClean="0">
                <a:solidFill>
                  <a:srgbClr val="00B0F0"/>
                </a:solidFill>
                <a:latin typeface="Garamond" pitchFamily="18" charset="0"/>
              </a:rPr>
              <a:t>I  </a:t>
            </a:r>
            <a:r>
              <a:rPr lang="en-US" sz="2000" b="1" dirty="0">
                <a:solidFill>
                  <a:srgbClr val="00B0F0"/>
                </a:solidFill>
                <a:latin typeface="Garamond" pitchFamily="18" charset="0"/>
              </a:rPr>
              <a:t>will focus on two of them – namely, ‘modified interaction’ and ‘modified input’.</a:t>
            </a:r>
          </a:p>
          <a:p>
            <a:pPr algn="l"/>
            <a:endParaRPr lang="en-US" sz="2000" b="1" dirty="0">
              <a:solidFill>
                <a:srgbClr val="00B0F0"/>
              </a:solidFill>
              <a:latin typeface="Garamond" pitchFamily="18"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extLst>
      <p:ext uri="{BB962C8B-B14F-4D97-AF65-F5344CB8AC3E}">
        <p14:creationId xmlns:p14="http://schemas.microsoft.com/office/powerpoint/2010/main" val="1724642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2000"/>
                                        <p:tgtEl>
                                          <p:spTgt spid="7171">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171">
                                            <p:txEl>
                                              <p:pRg st="1" end="1"/>
                                            </p:txEl>
                                          </p:spTgt>
                                        </p:tgtEl>
                                        <p:attrNameLst>
                                          <p:attrName>style.visibility</p:attrName>
                                        </p:attrNameLst>
                                      </p:cBhvr>
                                      <p:to>
                                        <p:strVal val="visible"/>
                                      </p:to>
                                    </p:set>
                                    <p:animEffect transition="in" filter="fade">
                                      <p:cBhvr>
                                        <p:cTn id="10" dur="2000"/>
                                        <p:tgtEl>
                                          <p:spTgt spid="7171">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171">
                                            <p:txEl>
                                              <p:pRg st="2" end="2"/>
                                            </p:txEl>
                                          </p:spTgt>
                                        </p:tgtEl>
                                        <p:attrNameLst>
                                          <p:attrName>style.visibility</p:attrName>
                                        </p:attrNameLst>
                                      </p:cBhvr>
                                      <p:to>
                                        <p:strVal val="visible"/>
                                      </p:to>
                                    </p:set>
                                    <p:animEffect transition="in" filter="fade">
                                      <p:cBhvr>
                                        <p:cTn id="13" dur="2000"/>
                                        <p:tgtEl>
                                          <p:spTgt spid="717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allAtOnce"/>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solidFill>
                  <a:schemeClr val="accent6">
                    <a:lumMod val="75000"/>
                  </a:schemeClr>
                </a:solidFill>
                <a:latin typeface="Garamond" pitchFamily="18" charset="0"/>
              </a:rPr>
              <a:t>The judgmental evaluation</a:t>
            </a:r>
            <a:endParaRPr lang="en-US" dirty="0">
              <a:solidFill>
                <a:schemeClr val="accent6">
                  <a:lumMod val="75000"/>
                </a:schemeClr>
              </a:solidFill>
              <a:latin typeface="Garamond" pitchFamily="18" charset="0"/>
            </a:endParaRPr>
          </a:p>
        </p:txBody>
      </p:sp>
      <p:sp>
        <p:nvSpPr>
          <p:cNvPr id="7171" name="Text Placeholder 5"/>
          <p:cNvSpPr>
            <a:spLocks noGrp="1"/>
          </p:cNvSpPr>
          <p:nvPr>
            <p:ph idx="1"/>
          </p:nvPr>
        </p:nvSpPr>
        <p:spPr/>
        <p:txBody>
          <a:bodyPr/>
          <a:lstStyle/>
          <a:p>
            <a:pPr algn="l"/>
            <a:r>
              <a:rPr lang="en-US" sz="2000" dirty="0">
                <a:solidFill>
                  <a:srgbClr val="00B0F0"/>
                </a:solidFill>
                <a:latin typeface="Garamond" pitchFamily="18" charset="0"/>
              </a:rPr>
              <a:t>Similarly, in the speaking task the students ere asked to log into the chat rooms to compare their pronunciations (after they have compared their recordings with those of the model). Consequently, the author expected an interactional modification to take place. The author also devoted a portion of time to focus on irregular and regular verb forms and their pronunciation, mainly using the verbs in the program.</a:t>
            </a:r>
          </a:p>
          <a:p>
            <a:pPr algn="l"/>
            <a:r>
              <a:rPr lang="en-US" sz="2000" dirty="0">
                <a:solidFill>
                  <a:srgbClr val="00B0F0"/>
                </a:solidFill>
                <a:latin typeface="Garamond" pitchFamily="18" charset="0"/>
              </a:rPr>
              <a:t> It is obvious that when using UUEG an interactional modification between the learners and the computer is to be expected, and </a:t>
            </a:r>
            <a:r>
              <a:rPr lang="en-US" sz="2000" dirty="0" err="1">
                <a:solidFill>
                  <a:srgbClr val="00B0F0"/>
                </a:solidFill>
                <a:latin typeface="Garamond" pitchFamily="18" charset="0"/>
              </a:rPr>
              <a:t>Chapelle</a:t>
            </a:r>
            <a:r>
              <a:rPr lang="en-US" sz="2000" dirty="0">
                <a:solidFill>
                  <a:srgbClr val="00B0F0"/>
                </a:solidFill>
                <a:latin typeface="Garamond" pitchFamily="18" charset="0"/>
              </a:rPr>
              <a:t> (1998) suggests this to be a key element in developing a CALL task. The reading exercise </a:t>
            </a:r>
            <a:r>
              <a:rPr lang="en-US" sz="2000" dirty="0" smtClean="0">
                <a:solidFill>
                  <a:srgbClr val="00B0F0"/>
                </a:solidFill>
                <a:latin typeface="Garamond" pitchFamily="18" charset="0"/>
              </a:rPr>
              <a:t>provides </a:t>
            </a:r>
            <a:r>
              <a:rPr lang="en-US" sz="2000" dirty="0">
                <a:solidFill>
                  <a:srgbClr val="00B0F0"/>
                </a:solidFill>
                <a:latin typeface="Garamond" pitchFamily="18" charset="0"/>
              </a:rPr>
              <a:t>a prime example of this theory, as meaning is expected to be broken down when students are shown the hyperlinked words. These students were expected to obtain help by clicking on each word to get its meaning. However, while this element is considered to be one of the strengths of the software, there is no other way for learners to get help with other words that they might find difficult. Therefore, in the author’s opinion, a link to an online dictionary was a solution for this. </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Tree>
    <p:extLst>
      <p:ext uri="{BB962C8B-B14F-4D97-AF65-F5344CB8AC3E}">
        <p14:creationId xmlns:p14="http://schemas.microsoft.com/office/powerpoint/2010/main" val="20858794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2000"/>
                                        <p:tgtEl>
                                          <p:spTgt spid="7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171">
                                            <p:txEl>
                                              <p:pRg st="1" end="1"/>
                                            </p:txEl>
                                          </p:spTgt>
                                        </p:tgtEl>
                                        <p:attrNameLst>
                                          <p:attrName>style.visibility</p:attrName>
                                        </p:attrNameLst>
                                      </p:cBhvr>
                                      <p:to>
                                        <p:strVal val="visible"/>
                                      </p:to>
                                    </p:set>
                                    <p:animEffect transition="in" filter="fade">
                                      <p:cBhvr>
                                        <p:cTn id="12" dur="2000"/>
                                        <p:tgtEl>
                                          <p:spTgt spid="717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allAtOnce"/>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solidFill>
                  <a:schemeClr val="accent6">
                    <a:lumMod val="75000"/>
                  </a:schemeClr>
                </a:solidFill>
                <a:latin typeface="Garamond" pitchFamily="18" charset="0"/>
              </a:rPr>
              <a:t>The judgmental evaluation</a:t>
            </a:r>
            <a:endParaRPr lang="en-US" dirty="0">
              <a:solidFill>
                <a:schemeClr val="accent6">
                  <a:lumMod val="75000"/>
                </a:schemeClr>
              </a:solidFill>
              <a:latin typeface="Garamond" pitchFamily="18" charset="0"/>
            </a:endParaRPr>
          </a:p>
        </p:txBody>
      </p:sp>
      <p:sp>
        <p:nvSpPr>
          <p:cNvPr id="7171" name="Text Placeholder 5"/>
          <p:cNvSpPr>
            <a:spLocks noGrp="1"/>
          </p:cNvSpPr>
          <p:nvPr>
            <p:ph idx="1"/>
          </p:nvPr>
        </p:nvSpPr>
        <p:spPr/>
        <p:txBody>
          <a:bodyPr/>
          <a:lstStyle/>
          <a:p>
            <a:pPr algn="l"/>
            <a:r>
              <a:rPr lang="en-US" sz="2000" dirty="0">
                <a:solidFill>
                  <a:srgbClr val="00B0F0"/>
                </a:solidFill>
                <a:latin typeface="Garamond" pitchFamily="18" charset="0"/>
              </a:rPr>
              <a:t>Moreover, learners were given a chance to preview the passage to help them answer the questions. By consulting the passage, learners were interacting with the computer.  Interactional modification can also be achieved in the speaking task; when observing students during their performance of this exercise, it is clear that modifications can come in the form of repetition requests whilst comparing or checking the transcripts. If the software were to give a statistic of how many times options such as ‘preview the passage’, ‘compare’, and ‘transcript’ were accessed, it would give us a real indication of interactional modification between learners and the computer. Unfortunately, such a feature is not supported by UUEG.</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6</a:t>
            </a:fld>
            <a:endParaRPr lang="en-US" dirty="0" smtClean="0">
              <a:cs typeface="Arial" pitchFamily="34" charset="0"/>
            </a:endParaRPr>
          </a:p>
        </p:txBody>
      </p:sp>
    </p:spTree>
    <p:extLst>
      <p:ext uri="{BB962C8B-B14F-4D97-AF65-F5344CB8AC3E}">
        <p14:creationId xmlns:p14="http://schemas.microsoft.com/office/powerpoint/2010/main" val="33075946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2000"/>
                                        <p:tgtEl>
                                          <p:spTgt spid="717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allAtOnce"/>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solidFill>
                  <a:schemeClr val="accent6">
                    <a:lumMod val="75000"/>
                  </a:schemeClr>
                </a:solidFill>
                <a:latin typeface="Garamond" pitchFamily="18" charset="0"/>
              </a:rPr>
              <a:t>The judgmental evaluation</a:t>
            </a:r>
            <a:endParaRPr lang="en-US" dirty="0">
              <a:solidFill>
                <a:schemeClr val="accent6">
                  <a:lumMod val="75000"/>
                </a:schemeClr>
              </a:solidFill>
              <a:latin typeface="Garamond" pitchFamily="18" charset="0"/>
            </a:endParaRPr>
          </a:p>
        </p:txBody>
      </p:sp>
      <p:sp>
        <p:nvSpPr>
          <p:cNvPr id="7171" name="Text Placeholder 5"/>
          <p:cNvSpPr>
            <a:spLocks noGrp="1"/>
          </p:cNvSpPr>
          <p:nvPr>
            <p:ph idx="1"/>
          </p:nvPr>
        </p:nvSpPr>
        <p:spPr/>
        <p:txBody>
          <a:bodyPr/>
          <a:lstStyle/>
          <a:p>
            <a:pPr algn="l"/>
            <a:r>
              <a:rPr lang="en-US" sz="2000" dirty="0">
                <a:solidFill>
                  <a:srgbClr val="FFC000"/>
                </a:solidFill>
                <a:latin typeface="Garamond" pitchFamily="18" charset="0"/>
              </a:rPr>
              <a:t>Modified output</a:t>
            </a:r>
          </a:p>
          <a:p>
            <a:pPr algn="l"/>
            <a:endParaRPr lang="en-US" sz="2000" dirty="0">
              <a:solidFill>
                <a:srgbClr val="00B0F0"/>
              </a:solidFill>
              <a:latin typeface="Garamond" pitchFamily="18" charset="0"/>
            </a:endParaRPr>
          </a:p>
          <a:p>
            <a:pPr algn="l"/>
            <a:r>
              <a:rPr lang="en-US" sz="2000" dirty="0" err="1">
                <a:solidFill>
                  <a:srgbClr val="00B0F0"/>
                </a:solidFill>
                <a:latin typeface="Garamond" pitchFamily="18" charset="0"/>
              </a:rPr>
              <a:t>Chapelle</a:t>
            </a:r>
            <a:r>
              <a:rPr lang="en-US" sz="2000" dirty="0">
                <a:solidFill>
                  <a:srgbClr val="00B0F0"/>
                </a:solidFill>
                <a:latin typeface="Garamond" pitchFamily="18" charset="0"/>
              </a:rPr>
              <a:t> argues that CALL software should have the ability to let students 'notice' their errors as this would help them to shift to 'a syntactic mode' that aids in internalizing the new form (1998, p.4). Borg (1999) also claims that error awareness helps students to 'monitor and self-correct their use of language' (p. 158). In UUEG, the feedback is very appropriate and one of the potential strengths of the software. By pressing the ‘check answer’ button that is found at the bottom of every page that has exercises, errors are crossed with a red line (or with a red cross if no answer has been given) </a:t>
            </a:r>
          </a:p>
          <a:p>
            <a:pPr algn="l"/>
            <a:endParaRPr lang="en-US" sz="2000" dirty="0">
              <a:solidFill>
                <a:srgbClr val="00B0F0"/>
              </a:solidFill>
              <a:latin typeface="Garamond" pitchFamily="18"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7</a:t>
            </a:fld>
            <a:endParaRPr lang="en-US" dirty="0" smtClean="0">
              <a:cs typeface="Arial" pitchFamily="34" charset="0"/>
            </a:endParaRPr>
          </a:p>
        </p:txBody>
      </p:sp>
    </p:spTree>
    <p:extLst>
      <p:ext uri="{BB962C8B-B14F-4D97-AF65-F5344CB8AC3E}">
        <p14:creationId xmlns:p14="http://schemas.microsoft.com/office/powerpoint/2010/main" val="33183106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2000"/>
                                        <p:tgtEl>
                                          <p:spTgt spid="7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171">
                                            <p:txEl>
                                              <p:pRg st="2" end="2"/>
                                            </p:txEl>
                                          </p:spTgt>
                                        </p:tgtEl>
                                        <p:attrNameLst>
                                          <p:attrName>style.visibility</p:attrName>
                                        </p:attrNameLst>
                                      </p:cBhvr>
                                      <p:to>
                                        <p:strVal val="visible"/>
                                      </p:to>
                                    </p:set>
                                    <p:animEffect transition="in" filter="fade">
                                      <p:cBhvr>
                                        <p:cTn id="12" dur="2000"/>
                                        <p:tgtEl>
                                          <p:spTgt spid="717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allAtOnce"/>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solidFill>
                  <a:schemeClr val="accent6">
                    <a:lumMod val="75000"/>
                  </a:schemeClr>
                </a:solidFill>
                <a:latin typeface="Garamond" pitchFamily="18" charset="0"/>
              </a:rPr>
              <a:t>The judgmental evaluation</a:t>
            </a:r>
            <a:endParaRPr lang="en-US" dirty="0">
              <a:solidFill>
                <a:schemeClr val="accent6">
                  <a:lumMod val="75000"/>
                </a:schemeClr>
              </a:solidFill>
              <a:latin typeface="Garamond" pitchFamily="18" charset="0"/>
            </a:endParaRPr>
          </a:p>
        </p:txBody>
      </p:sp>
      <p:sp>
        <p:nvSpPr>
          <p:cNvPr id="7171" name="Text Placeholder 5"/>
          <p:cNvSpPr>
            <a:spLocks noGrp="1"/>
          </p:cNvSpPr>
          <p:nvPr>
            <p:ph idx="1"/>
          </p:nvPr>
        </p:nvSpPr>
        <p:spPr/>
        <p:txBody>
          <a:bodyPr/>
          <a:lstStyle/>
          <a:p>
            <a:pPr algn="l"/>
            <a:r>
              <a:rPr lang="en-US" sz="2000" dirty="0">
                <a:solidFill>
                  <a:srgbClr val="00B0F0"/>
                </a:solidFill>
                <a:latin typeface="Garamond" pitchFamily="18" charset="0"/>
              </a:rPr>
              <a:t> </a:t>
            </a:r>
            <a:r>
              <a:rPr lang="en-US" sz="2000" dirty="0" err="1">
                <a:solidFill>
                  <a:srgbClr val="00B0F0"/>
                </a:solidFill>
                <a:latin typeface="Garamond" pitchFamily="18" charset="0"/>
              </a:rPr>
              <a:t>Chapelle</a:t>
            </a:r>
            <a:r>
              <a:rPr lang="en-US" sz="2000" dirty="0">
                <a:solidFill>
                  <a:srgbClr val="00B0F0"/>
                </a:solidFill>
                <a:latin typeface="Garamond" pitchFamily="18" charset="0"/>
              </a:rPr>
              <a:t> (1998) also argues that learners should be given the chance to correct their errors, and in the exercises discussed earlier students were given a second chance to do just this. If an error still persists, the computer will eventually display the answer in green. When the mouse is moved to the corrected answer, it flashes the error in red and the right answer in green. The author believes learners will benefit greatly from this feature. In the case of more than two errors being made, the computer will advise learners to go back to the previous charts and check their information. The author supports </a:t>
            </a:r>
            <a:r>
              <a:rPr lang="en-US" sz="2000" dirty="0" err="1">
                <a:solidFill>
                  <a:srgbClr val="00B0F0"/>
                </a:solidFill>
                <a:latin typeface="Garamond" pitchFamily="18" charset="0"/>
              </a:rPr>
              <a:t>Chapelle's</a:t>
            </a:r>
            <a:r>
              <a:rPr lang="en-US" sz="2000" dirty="0">
                <a:solidFill>
                  <a:srgbClr val="00B0F0"/>
                </a:solidFill>
                <a:latin typeface="Garamond" pitchFamily="18" charset="0"/>
              </a:rPr>
              <a:t> (1998) view that it is advisable to have access to some online references that can help learners make corrections.</a:t>
            </a:r>
          </a:p>
          <a:p>
            <a:pPr algn="l"/>
            <a:r>
              <a:rPr lang="en-US" sz="2000" dirty="0">
                <a:solidFill>
                  <a:srgbClr val="00B0F0"/>
                </a:solidFill>
                <a:latin typeface="Garamond" pitchFamily="18" charset="0"/>
              </a:rPr>
              <a:t> When all of the answers are correct, the software displays a 'well done' message in red at the top of the exercise, and changes the answers into the </a:t>
            </a:r>
            <a:r>
              <a:rPr lang="en-US" sz="2000" dirty="0" err="1">
                <a:solidFill>
                  <a:srgbClr val="00B0F0"/>
                </a:solidFill>
                <a:latin typeface="Garamond" pitchFamily="18" charset="0"/>
              </a:rPr>
              <a:t>colour</a:t>
            </a:r>
            <a:r>
              <a:rPr lang="en-US" sz="2000" dirty="0">
                <a:solidFill>
                  <a:srgbClr val="00B0F0"/>
                </a:solidFill>
                <a:latin typeface="Garamond" pitchFamily="18" charset="0"/>
              </a:rPr>
              <a:t> green. The </a:t>
            </a:r>
            <a:r>
              <a:rPr lang="en-US" sz="2000" dirty="0" err="1">
                <a:solidFill>
                  <a:srgbClr val="00B0F0"/>
                </a:solidFill>
                <a:latin typeface="Garamond" pitchFamily="18" charset="0"/>
              </a:rPr>
              <a:t>coloured</a:t>
            </a:r>
            <a:r>
              <a:rPr lang="en-US" sz="2000" dirty="0">
                <a:solidFill>
                  <a:srgbClr val="00B0F0"/>
                </a:solidFill>
                <a:latin typeface="Garamond" pitchFamily="18" charset="0"/>
              </a:rPr>
              <a:t> feedback is of significance: apart from giving a focus on form, it allows the computer to take on the occupational role of teacher, as people in this profession tend to use the </a:t>
            </a:r>
            <a:r>
              <a:rPr lang="en-US" sz="2000" dirty="0" err="1">
                <a:solidFill>
                  <a:srgbClr val="00B0F0"/>
                </a:solidFill>
                <a:latin typeface="Garamond" pitchFamily="18" charset="0"/>
              </a:rPr>
              <a:t>colour</a:t>
            </a:r>
            <a:r>
              <a:rPr lang="en-US" sz="2000" dirty="0">
                <a:solidFill>
                  <a:srgbClr val="00B0F0"/>
                </a:solidFill>
                <a:latin typeface="Garamond" pitchFamily="18" charset="0"/>
              </a:rPr>
              <a:t> red when making corrections.</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8</a:t>
            </a:fld>
            <a:endParaRPr lang="en-US" dirty="0" smtClean="0">
              <a:cs typeface="Arial" pitchFamily="34" charset="0"/>
            </a:endParaRPr>
          </a:p>
        </p:txBody>
      </p:sp>
    </p:spTree>
    <p:extLst>
      <p:ext uri="{BB962C8B-B14F-4D97-AF65-F5344CB8AC3E}">
        <p14:creationId xmlns:p14="http://schemas.microsoft.com/office/powerpoint/2010/main" val="29614590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2000"/>
                                        <p:tgtEl>
                                          <p:spTgt spid="7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171">
                                            <p:txEl>
                                              <p:pRg st="1" end="1"/>
                                            </p:txEl>
                                          </p:spTgt>
                                        </p:tgtEl>
                                        <p:attrNameLst>
                                          <p:attrName>style.visibility</p:attrName>
                                        </p:attrNameLst>
                                      </p:cBhvr>
                                      <p:to>
                                        <p:strVal val="visible"/>
                                      </p:to>
                                    </p:set>
                                    <p:animEffect transition="in" filter="fade">
                                      <p:cBhvr>
                                        <p:cTn id="12" dur="2000"/>
                                        <p:tgtEl>
                                          <p:spTgt spid="717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allAtOnce"/>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solidFill>
                  <a:schemeClr val="accent6">
                    <a:lumMod val="75000"/>
                  </a:schemeClr>
                </a:solidFill>
                <a:latin typeface="Garamond" pitchFamily="18" charset="0"/>
              </a:rPr>
              <a:t>The judgmental evaluation</a:t>
            </a:r>
            <a:endParaRPr lang="en-US" dirty="0">
              <a:solidFill>
                <a:schemeClr val="accent6">
                  <a:lumMod val="75000"/>
                </a:schemeClr>
              </a:solidFill>
              <a:latin typeface="Garamond" pitchFamily="18"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9</a:t>
            </a:fld>
            <a:endParaRPr lang="en-US" dirty="0" smtClean="0">
              <a:cs typeface="Arial" pitchFamily="34" charset="0"/>
            </a:endParaRPr>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95400" y="2057400"/>
            <a:ext cx="6964312" cy="36677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99308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solidFill>
                  <a:schemeClr val="accent6">
                    <a:lumMod val="75000"/>
                  </a:schemeClr>
                </a:solidFill>
                <a:latin typeface="Garamond" pitchFamily="18" charset="0"/>
              </a:rPr>
              <a:t>The judgmental evaluation</a:t>
            </a:r>
            <a:endParaRPr lang="en-US" dirty="0">
              <a:solidFill>
                <a:schemeClr val="accent6">
                  <a:lumMod val="75000"/>
                </a:schemeClr>
              </a:solidFill>
              <a:latin typeface="Garamond" pitchFamily="18"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10</a:t>
            </a:fld>
            <a:endParaRPr lang="en-US" dirty="0" smtClean="0">
              <a:cs typeface="Arial" pitchFamily="34" charset="0"/>
            </a:endParaRPr>
          </a:p>
        </p:txBody>
      </p:sp>
      <p:sp>
        <p:nvSpPr>
          <p:cNvPr id="2" name="Content Placeholder 1"/>
          <p:cNvSpPr>
            <a:spLocks noGrp="1"/>
          </p:cNvSpPr>
          <p:nvPr>
            <p:ph idx="1"/>
          </p:nvPr>
        </p:nvSpPr>
        <p:spPr/>
        <p:txBody>
          <a:bodyPr/>
          <a:lstStyle/>
          <a:p>
            <a:pPr algn="l"/>
            <a:r>
              <a:rPr lang="en-GB" sz="2400" dirty="0">
                <a:solidFill>
                  <a:srgbClr val="00B0F0"/>
                </a:solidFill>
                <a:latin typeface="Garamond" pitchFamily="18" charset="0"/>
              </a:rPr>
              <a:t>A further strength of the program is the feedback provided in the test sections (Fig. 6). By pressing an orange 'e' button that appears next to each error, learners are given an explanation of each of their mistakes. However, in order to imitate the challenging conditions and characteristics of an exam, the program does not offer learners the chance to correct any errors made during the test section (unless it is uninstalled then reinstalled again). Unfortunately, there are no notifications of this in either the tests’ rubrics or anywhere else in the software.</a:t>
            </a:r>
            <a:endParaRPr lang="en-US" sz="2400" dirty="0">
              <a:solidFill>
                <a:srgbClr val="00B0F0"/>
              </a:solidFill>
              <a:latin typeface="Garamond" pitchFamily="18" charset="0"/>
            </a:endParaRPr>
          </a:p>
          <a:p>
            <a:pPr algn="l"/>
            <a:endParaRPr lang="en-GB" sz="2400" dirty="0">
              <a:solidFill>
                <a:srgbClr val="00B0F0"/>
              </a:solidFill>
              <a:latin typeface="Garamond" pitchFamily="18" charset="0"/>
            </a:endParaRPr>
          </a:p>
        </p:txBody>
      </p:sp>
    </p:spTree>
    <p:extLst>
      <p:ext uri="{BB962C8B-B14F-4D97-AF65-F5344CB8AC3E}">
        <p14:creationId xmlns:p14="http://schemas.microsoft.com/office/powerpoint/2010/main" val="22957616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solidFill>
                  <a:schemeClr val="accent6">
                    <a:lumMod val="75000"/>
                  </a:schemeClr>
                </a:solidFill>
                <a:latin typeface="Garamond" pitchFamily="18" charset="0"/>
              </a:rPr>
              <a:t>The judgmental evaluation</a:t>
            </a:r>
            <a:endParaRPr lang="en-US" dirty="0">
              <a:solidFill>
                <a:schemeClr val="accent6">
                  <a:lumMod val="75000"/>
                </a:schemeClr>
              </a:solidFill>
              <a:latin typeface="Garamond" pitchFamily="18"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11</a:t>
            </a:fld>
            <a:endParaRPr lang="en-US" dirty="0" smtClean="0">
              <a:cs typeface="Arial" pitchFamily="34" charset="0"/>
            </a:endParaRPr>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24000" y="1447800"/>
            <a:ext cx="6629400" cy="46195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150464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solidFill>
                  <a:schemeClr val="accent6">
                    <a:lumMod val="75000"/>
                  </a:schemeClr>
                </a:solidFill>
                <a:latin typeface="Garamond" pitchFamily="18" charset="0"/>
              </a:rPr>
              <a:t>The judgmental evaluation</a:t>
            </a:r>
            <a:endParaRPr lang="en-US" dirty="0">
              <a:solidFill>
                <a:schemeClr val="accent6">
                  <a:lumMod val="75000"/>
                </a:schemeClr>
              </a:solidFill>
              <a:latin typeface="Garamond" pitchFamily="18"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12</a:t>
            </a:fld>
            <a:endParaRPr lang="en-US" dirty="0" smtClean="0">
              <a:cs typeface="Arial" pitchFamily="34" charset="0"/>
            </a:endParaRPr>
          </a:p>
        </p:txBody>
      </p:sp>
      <p:sp>
        <p:nvSpPr>
          <p:cNvPr id="2" name="Content Placeholder 1"/>
          <p:cNvSpPr>
            <a:spLocks noGrp="1"/>
          </p:cNvSpPr>
          <p:nvPr>
            <p:ph idx="1"/>
          </p:nvPr>
        </p:nvSpPr>
        <p:spPr/>
        <p:txBody>
          <a:bodyPr/>
          <a:lstStyle/>
          <a:p>
            <a:pPr algn="l"/>
            <a:r>
              <a:rPr lang="en-GB" sz="2000" b="1" dirty="0">
                <a:solidFill>
                  <a:srgbClr val="FFC000"/>
                </a:solidFill>
                <a:latin typeface="Garamond" pitchFamily="18" charset="0"/>
              </a:rPr>
              <a:t>Learner fit</a:t>
            </a:r>
            <a:endParaRPr lang="en-US" sz="2000" dirty="0">
              <a:solidFill>
                <a:srgbClr val="FFC000"/>
              </a:solidFill>
              <a:latin typeface="Garamond" pitchFamily="18" charset="0"/>
            </a:endParaRPr>
          </a:p>
          <a:p>
            <a:pPr algn="l"/>
            <a:r>
              <a:rPr lang="en-GB" sz="2000" dirty="0">
                <a:solidFill>
                  <a:srgbClr val="00B0F0"/>
                </a:solidFill>
                <a:latin typeface="Garamond" pitchFamily="18" charset="0"/>
              </a:rPr>
              <a:t> </a:t>
            </a:r>
            <a:r>
              <a:rPr lang="en-GB" sz="2000" dirty="0" smtClean="0">
                <a:solidFill>
                  <a:srgbClr val="00B0F0"/>
                </a:solidFill>
                <a:latin typeface="Garamond" pitchFamily="18" charset="0"/>
              </a:rPr>
              <a:t>In </a:t>
            </a:r>
            <a:r>
              <a:rPr lang="en-GB" sz="2000" dirty="0" err="1">
                <a:solidFill>
                  <a:srgbClr val="00B0F0"/>
                </a:solidFill>
                <a:latin typeface="Garamond" pitchFamily="18" charset="0"/>
              </a:rPr>
              <a:t>Chapelle's</a:t>
            </a:r>
            <a:r>
              <a:rPr lang="en-GB" sz="2000" dirty="0">
                <a:solidFill>
                  <a:srgbClr val="00B0F0"/>
                </a:solidFill>
                <a:latin typeface="Garamond" pitchFamily="18" charset="0"/>
              </a:rPr>
              <a:t> description (2001), learner fit takes account of both the language level and its learners’ characteristics. CALL materials must suit the target learners, and accordingly its tasks should be set at a level that is neither too simple nor too difficult (</a:t>
            </a:r>
            <a:r>
              <a:rPr lang="en-GB" sz="2000" dirty="0" err="1">
                <a:solidFill>
                  <a:srgbClr val="00B0F0"/>
                </a:solidFill>
                <a:latin typeface="Garamond" pitchFamily="18" charset="0"/>
              </a:rPr>
              <a:t>Skehan</a:t>
            </a:r>
            <a:r>
              <a:rPr lang="en-GB" sz="2000" dirty="0">
                <a:solidFill>
                  <a:srgbClr val="00B0F0"/>
                </a:solidFill>
                <a:latin typeface="Garamond" pitchFamily="18" charset="0"/>
              </a:rPr>
              <a:t> in </a:t>
            </a:r>
            <a:r>
              <a:rPr lang="en-GB" sz="2000" dirty="0" err="1">
                <a:solidFill>
                  <a:srgbClr val="00B0F0"/>
                </a:solidFill>
                <a:latin typeface="Garamond" pitchFamily="18" charset="0"/>
              </a:rPr>
              <a:t>Chapelle</a:t>
            </a:r>
            <a:r>
              <a:rPr lang="en-GB" sz="2000" dirty="0">
                <a:solidFill>
                  <a:srgbClr val="00B0F0"/>
                </a:solidFill>
                <a:latin typeface="Garamond" pitchFamily="18" charset="0"/>
              </a:rPr>
              <a:t> 2001). UUEG is appropriate in terms of content for learners whose levels range from lower intermediate to upper intermediate, and it is designed specifically for those who want to improve their grammar in an innovative way. As for the author’s students, the program is well suited to their needs. The author’s claim is based on the past evaluation of the original book that has been used for more than ten years.</a:t>
            </a:r>
            <a:endParaRPr lang="en-US" sz="2000" dirty="0">
              <a:solidFill>
                <a:srgbClr val="00B0F0"/>
              </a:solidFill>
              <a:latin typeface="Garamond" pitchFamily="18" charset="0"/>
            </a:endParaRPr>
          </a:p>
          <a:p>
            <a:pPr algn="l"/>
            <a:endParaRPr lang="en-GB" sz="2000" dirty="0">
              <a:solidFill>
                <a:srgbClr val="00B0F0"/>
              </a:solidFill>
              <a:latin typeface="Garamond" pitchFamily="18" charset="0"/>
            </a:endParaRPr>
          </a:p>
        </p:txBody>
      </p:sp>
    </p:spTree>
    <p:extLst>
      <p:ext uri="{BB962C8B-B14F-4D97-AF65-F5344CB8AC3E}">
        <p14:creationId xmlns:p14="http://schemas.microsoft.com/office/powerpoint/2010/main" val="4070391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solidFill>
                  <a:schemeClr val="accent6">
                    <a:lumMod val="75000"/>
                  </a:schemeClr>
                </a:solidFill>
                <a:latin typeface="Garamond" pitchFamily="18" charset="0"/>
              </a:rPr>
              <a:t>The judgmental evaluation</a:t>
            </a:r>
            <a:endParaRPr lang="en-US" dirty="0">
              <a:solidFill>
                <a:schemeClr val="accent6">
                  <a:lumMod val="75000"/>
                </a:schemeClr>
              </a:solidFill>
              <a:latin typeface="Garamond" pitchFamily="18"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13</a:t>
            </a:fld>
            <a:endParaRPr lang="en-US" dirty="0" smtClean="0">
              <a:cs typeface="Arial" pitchFamily="34" charset="0"/>
            </a:endParaRPr>
          </a:p>
        </p:txBody>
      </p:sp>
      <p:sp>
        <p:nvSpPr>
          <p:cNvPr id="2" name="Content Placeholder 1"/>
          <p:cNvSpPr>
            <a:spLocks noGrp="1"/>
          </p:cNvSpPr>
          <p:nvPr>
            <p:ph idx="1"/>
          </p:nvPr>
        </p:nvSpPr>
        <p:spPr/>
        <p:txBody>
          <a:bodyPr/>
          <a:lstStyle/>
          <a:p>
            <a:pPr algn="l"/>
            <a:r>
              <a:rPr lang="en-GB" sz="2000" b="1" dirty="0">
                <a:solidFill>
                  <a:srgbClr val="FFC000"/>
                </a:solidFill>
                <a:latin typeface="Garamond" pitchFamily="18" charset="0"/>
              </a:rPr>
              <a:t>Learner </a:t>
            </a:r>
            <a:r>
              <a:rPr lang="en-GB" sz="2000" b="1" dirty="0" smtClean="0">
                <a:solidFill>
                  <a:srgbClr val="FFC000"/>
                </a:solidFill>
                <a:latin typeface="Garamond" pitchFamily="18" charset="0"/>
              </a:rPr>
              <a:t>fit</a:t>
            </a:r>
            <a:r>
              <a:rPr lang="en-GB" sz="2000" dirty="0">
                <a:solidFill>
                  <a:srgbClr val="00B0F0"/>
                </a:solidFill>
                <a:latin typeface="Garamond" pitchFamily="18" charset="0"/>
              </a:rPr>
              <a:t> </a:t>
            </a:r>
            <a:endParaRPr lang="en-US" sz="2000" dirty="0">
              <a:solidFill>
                <a:srgbClr val="00B0F0"/>
              </a:solidFill>
              <a:latin typeface="Garamond" pitchFamily="18" charset="0"/>
            </a:endParaRPr>
          </a:p>
          <a:p>
            <a:pPr algn="l"/>
            <a:r>
              <a:rPr lang="en-US" sz="2000" dirty="0">
                <a:solidFill>
                  <a:srgbClr val="00B0F0"/>
                </a:solidFill>
                <a:latin typeface="Garamond" pitchFamily="18" charset="0"/>
              </a:rPr>
              <a:t> With regards to difficulty and control, the help section claims that there is also an 'orientation' page within the program, but the demo version used in this evaluation does not provide this facility. Nevertheless, the orientation page equips learners with the information necessary to operate the program, thus allowing them to have full control over it, which in turn gives the software more strength. Indeed, students can move freely from one section to another, record and repeat as applicable, and modify their recordings whenever necessary. Furthermore, they can record as many times as they wish, as once they click the button any previous recording will be erased.</a:t>
            </a:r>
            <a:endParaRPr lang="en-GB" sz="2000" dirty="0">
              <a:solidFill>
                <a:srgbClr val="00B0F0"/>
              </a:solidFill>
              <a:latin typeface="Garamond" pitchFamily="18" charset="0"/>
            </a:endParaRPr>
          </a:p>
        </p:txBody>
      </p:sp>
    </p:spTree>
    <p:extLst>
      <p:ext uri="{BB962C8B-B14F-4D97-AF65-F5344CB8AC3E}">
        <p14:creationId xmlns:p14="http://schemas.microsoft.com/office/powerpoint/2010/main" val="10515380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solidFill>
                  <a:schemeClr val="accent6">
                    <a:lumMod val="75000"/>
                  </a:schemeClr>
                </a:solidFill>
                <a:latin typeface="Garamond" pitchFamily="18" charset="0"/>
              </a:rPr>
              <a:t>The judgmental evaluation</a:t>
            </a:r>
            <a:endParaRPr lang="en-US" dirty="0">
              <a:solidFill>
                <a:schemeClr val="accent6">
                  <a:lumMod val="75000"/>
                </a:schemeClr>
              </a:solidFill>
              <a:latin typeface="Garamond" pitchFamily="18"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14</a:t>
            </a:fld>
            <a:endParaRPr lang="en-US" dirty="0" smtClean="0">
              <a:cs typeface="Arial" pitchFamily="34" charset="0"/>
            </a:endParaRPr>
          </a:p>
        </p:txBody>
      </p:sp>
      <p:sp>
        <p:nvSpPr>
          <p:cNvPr id="2" name="Content Placeholder 1"/>
          <p:cNvSpPr>
            <a:spLocks noGrp="1"/>
          </p:cNvSpPr>
          <p:nvPr>
            <p:ph idx="1"/>
          </p:nvPr>
        </p:nvSpPr>
        <p:spPr/>
        <p:txBody>
          <a:bodyPr/>
          <a:lstStyle/>
          <a:p>
            <a:pPr algn="l"/>
            <a:r>
              <a:rPr lang="en-GB" sz="2000" b="1" dirty="0">
                <a:solidFill>
                  <a:srgbClr val="FFC000"/>
                </a:solidFill>
                <a:latin typeface="Garamond" pitchFamily="18" charset="0"/>
              </a:rPr>
              <a:t>Learner </a:t>
            </a:r>
            <a:r>
              <a:rPr lang="en-GB" sz="2000" b="1" dirty="0" smtClean="0">
                <a:solidFill>
                  <a:srgbClr val="FFC000"/>
                </a:solidFill>
                <a:latin typeface="Garamond" pitchFamily="18" charset="0"/>
              </a:rPr>
              <a:t>fit</a:t>
            </a:r>
            <a:r>
              <a:rPr lang="en-GB" sz="2000" dirty="0">
                <a:solidFill>
                  <a:srgbClr val="00B0F0"/>
                </a:solidFill>
                <a:latin typeface="Garamond" pitchFamily="18" charset="0"/>
              </a:rPr>
              <a:t> </a:t>
            </a:r>
            <a:endParaRPr lang="en-US" sz="2000" dirty="0">
              <a:solidFill>
                <a:srgbClr val="00B0F0"/>
              </a:solidFill>
              <a:latin typeface="Garamond" pitchFamily="18" charset="0"/>
            </a:endParaRPr>
          </a:p>
          <a:p>
            <a:pPr algn="l"/>
            <a:r>
              <a:rPr lang="en-US" sz="2000" dirty="0">
                <a:solidFill>
                  <a:srgbClr val="00B0F0"/>
                </a:solidFill>
                <a:latin typeface="Garamond" pitchFamily="18" charset="0"/>
              </a:rPr>
              <a:t> Research shows that learner control is beneficial. However, giving full control to novice learners (i.e. those with poor knowledge) might affect them in a negative way (Clark &amp; Mayer 2003; </a:t>
            </a:r>
            <a:r>
              <a:rPr lang="en-US" sz="2000" dirty="0" err="1">
                <a:solidFill>
                  <a:srgbClr val="00B0F0"/>
                </a:solidFill>
                <a:latin typeface="Garamond" pitchFamily="18" charset="0"/>
              </a:rPr>
              <a:t>Hannafin</a:t>
            </a:r>
            <a:r>
              <a:rPr lang="en-US" sz="2000" dirty="0">
                <a:solidFill>
                  <a:srgbClr val="00B0F0"/>
                </a:solidFill>
                <a:latin typeface="Garamond" pitchFamily="18" charset="0"/>
              </a:rPr>
              <a:t> &amp; Hooper 1993 in Lawler-King 2004). Whilst the majority of the exercises and their rubrics are clear and set at the correct level for the author’s students, this cannot be said of those designed for error recognition.  Moreover, the author has a view which is consistent with that of Heaton (1991): error recognition is not an adequate way of helping students to learn. In the author’s opinion they should be exposed to the correct forms, which in turn would help them to produce the language correctly themselves. Nevertheless, this is only true when considering the first stages of learning; advanced students, the author believe, need to be able to distinguish between correct and incorrect forms. the author say this as his students still face problems with the language and still produce errors, and the author doubted that these particular exercises were easy enough for them.</a:t>
            </a:r>
            <a:endParaRPr lang="en-GB" sz="2000" dirty="0">
              <a:solidFill>
                <a:srgbClr val="00B0F0"/>
              </a:solidFill>
              <a:latin typeface="Garamond" pitchFamily="18" charset="0"/>
            </a:endParaRPr>
          </a:p>
        </p:txBody>
      </p:sp>
    </p:spTree>
    <p:extLst>
      <p:ext uri="{BB962C8B-B14F-4D97-AF65-F5344CB8AC3E}">
        <p14:creationId xmlns:p14="http://schemas.microsoft.com/office/powerpoint/2010/main" val="40053578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solidFill>
                  <a:schemeClr val="accent6">
                    <a:lumMod val="75000"/>
                  </a:schemeClr>
                </a:solidFill>
                <a:latin typeface="Garamond" pitchFamily="18" charset="0"/>
              </a:rPr>
              <a:t>The judgmental evaluation</a:t>
            </a:r>
            <a:endParaRPr lang="en-US" dirty="0">
              <a:solidFill>
                <a:schemeClr val="accent6">
                  <a:lumMod val="75000"/>
                </a:schemeClr>
              </a:solidFill>
              <a:latin typeface="Garamond" pitchFamily="18"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15</a:t>
            </a:fld>
            <a:endParaRPr lang="en-US" dirty="0" smtClean="0">
              <a:cs typeface="Arial" pitchFamily="34" charset="0"/>
            </a:endParaRPr>
          </a:p>
        </p:txBody>
      </p:sp>
      <p:sp>
        <p:nvSpPr>
          <p:cNvPr id="2" name="Content Placeholder 1"/>
          <p:cNvSpPr>
            <a:spLocks noGrp="1"/>
          </p:cNvSpPr>
          <p:nvPr>
            <p:ph idx="1"/>
          </p:nvPr>
        </p:nvSpPr>
        <p:spPr/>
        <p:txBody>
          <a:bodyPr/>
          <a:lstStyle/>
          <a:p>
            <a:pPr algn="l"/>
            <a:r>
              <a:rPr lang="en-GB" sz="2000" b="1" dirty="0" smtClean="0">
                <a:solidFill>
                  <a:srgbClr val="FFC000"/>
                </a:solidFill>
                <a:latin typeface="Garamond" pitchFamily="18" charset="0"/>
              </a:rPr>
              <a:t>Learner fit</a:t>
            </a:r>
            <a:r>
              <a:rPr lang="en-GB" sz="2000" dirty="0" smtClean="0">
                <a:solidFill>
                  <a:srgbClr val="00B0F0"/>
                </a:solidFill>
                <a:latin typeface="Garamond" pitchFamily="18" charset="0"/>
              </a:rPr>
              <a:t> </a:t>
            </a:r>
            <a:endParaRPr lang="en-US" sz="2000" dirty="0" smtClean="0">
              <a:solidFill>
                <a:srgbClr val="00B0F0"/>
              </a:solidFill>
              <a:latin typeface="Garamond" pitchFamily="18" charset="0"/>
            </a:endParaRPr>
          </a:p>
          <a:p>
            <a:pPr algn="l"/>
            <a:r>
              <a:rPr lang="en-GB" sz="2000" dirty="0">
                <a:solidFill>
                  <a:srgbClr val="00B0F0"/>
                </a:solidFill>
                <a:latin typeface="Garamond" pitchFamily="18" charset="0"/>
              </a:rPr>
              <a:t>The tasks, like the exercises, are appropriate for teaching language at the level required. In the listening task, the dialogue is simple and the speakers talk at a suitable speed. In the reading task, the language used in the passage matches the students’ abilities perfectly. The author doubted that they would encounter any difficulties in either of these two tasks as they already have been exposed to the same materials. All in all, the software presents the students with materials that are new to them, and this enhances second language acquisition (</a:t>
            </a:r>
            <a:r>
              <a:rPr lang="en-GB" sz="2000" dirty="0" err="1">
                <a:solidFill>
                  <a:srgbClr val="00B0F0"/>
                </a:solidFill>
                <a:latin typeface="Garamond" pitchFamily="18" charset="0"/>
              </a:rPr>
              <a:t>Krashen</a:t>
            </a:r>
            <a:r>
              <a:rPr lang="en-GB" sz="2000" dirty="0">
                <a:solidFill>
                  <a:srgbClr val="00B0F0"/>
                </a:solidFill>
                <a:latin typeface="Garamond" pitchFamily="18" charset="0"/>
              </a:rPr>
              <a:t> 1982 in </a:t>
            </a:r>
            <a:r>
              <a:rPr lang="en-GB" sz="2000" dirty="0" err="1">
                <a:solidFill>
                  <a:srgbClr val="00B0F0"/>
                </a:solidFill>
                <a:latin typeface="Garamond" pitchFamily="18" charset="0"/>
              </a:rPr>
              <a:t>Chapelle</a:t>
            </a:r>
            <a:r>
              <a:rPr lang="en-GB" sz="2000" dirty="0">
                <a:solidFill>
                  <a:srgbClr val="00B0F0"/>
                </a:solidFill>
                <a:latin typeface="Garamond" pitchFamily="18" charset="0"/>
              </a:rPr>
              <a:t> et al. 1996).</a:t>
            </a:r>
            <a:endParaRPr lang="en-US" sz="2000" dirty="0">
              <a:solidFill>
                <a:srgbClr val="00B0F0"/>
              </a:solidFill>
              <a:latin typeface="Garamond" pitchFamily="18" charset="0"/>
            </a:endParaRPr>
          </a:p>
          <a:p>
            <a:pPr algn="l"/>
            <a:r>
              <a:rPr lang="en-GB" sz="2000" dirty="0">
                <a:solidFill>
                  <a:srgbClr val="00B0F0"/>
                </a:solidFill>
                <a:latin typeface="Garamond" pitchFamily="18" charset="0"/>
              </a:rPr>
              <a:t> Another issue relevant to learner fit is the level of the program’s appeal to learners. If it were repetitious and dull, it might generate the unwanted factor of boredom. Yet filled with colours, different cartoon characters, animated visuals, games, drag and drop quizzes, and record and compare exercises, the author considered UUEG to be very appealing and joyful. </a:t>
            </a:r>
            <a:endParaRPr lang="en-US" sz="2000" dirty="0">
              <a:solidFill>
                <a:srgbClr val="00B0F0"/>
              </a:solidFill>
              <a:latin typeface="Garamond" pitchFamily="18" charset="0"/>
            </a:endParaRPr>
          </a:p>
        </p:txBody>
      </p:sp>
    </p:spTree>
    <p:extLst>
      <p:ext uri="{BB962C8B-B14F-4D97-AF65-F5344CB8AC3E}">
        <p14:creationId xmlns:p14="http://schemas.microsoft.com/office/powerpoint/2010/main" val="26415156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solidFill>
                  <a:schemeClr val="accent6">
                    <a:lumMod val="75000"/>
                  </a:schemeClr>
                </a:solidFill>
                <a:latin typeface="Garamond" pitchFamily="18" charset="0"/>
              </a:rPr>
              <a:t>The judgmental evaluation</a:t>
            </a:r>
            <a:endParaRPr lang="en-US" dirty="0">
              <a:solidFill>
                <a:schemeClr val="accent6">
                  <a:lumMod val="75000"/>
                </a:schemeClr>
              </a:solidFill>
              <a:latin typeface="Garamond" pitchFamily="18"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16</a:t>
            </a:fld>
            <a:endParaRPr lang="en-US" dirty="0" smtClean="0">
              <a:cs typeface="Arial" pitchFamily="34" charset="0"/>
            </a:endParaRPr>
          </a:p>
        </p:txBody>
      </p:sp>
      <p:sp>
        <p:nvSpPr>
          <p:cNvPr id="2" name="Content Placeholder 1"/>
          <p:cNvSpPr>
            <a:spLocks noGrp="1"/>
          </p:cNvSpPr>
          <p:nvPr>
            <p:ph idx="1"/>
          </p:nvPr>
        </p:nvSpPr>
        <p:spPr/>
        <p:txBody>
          <a:bodyPr/>
          <a:lstStyle/>
          <a:p>
            <a:pPr algn="l"/>
            <a:r>
              <a:rPr lang="en-GB" sz="1800" b="1" dirty="0" smtClean="0">
                <a:solidFill>
                  <a:srgbClr val="FFC000"/>
                </a:solidFill>
                <a:latin typeface="Garamond" pitchFamily="18" charset="0"/>
              </a:rPr>
              <a:t>Learner fit</a:t>
            </a:r>
            <a:r>
              <a:rPr lang="en-GB" sz="1800" dirty="0" smtClean="0">
                <a:solidFill>
                  <a:srgbClr val="00B0F0"/>
                </a:solidFill>
                <a:latin typeface="Garamond" pitchFamily="18" charset="0"/>
              </a:rPr>
              <a:t> </a:t>
            </a:r>
            <a:endParaRPr lang="en-US" sz="1800" dirty="0" smtClean="0">
              <a:solidFill>
                <a:srgbClr val="00B0F0"/>
              </a:solidFill>
              <a:latin typeface="Garamond" pitchFamily="18" charset="0"/>
            </a:endParaRPr>
          </a:p>
          <a:p>
            <a:pPr algn="l"/>
            <a:r>
              <a:rPr lang="en-GB" sz="1600" dirty="0">
                <a:solidFill>
                  <a:srgbClr val="00B0F0"/>
                </a:solidFill>
                <a:latin typeface="Garamond" pitchFamily="18" charset="0"/>
              </a:rPr>
              <a:t> Furthermore, the ‘help’ and ‘report’ options make this programme even more attractive. Learners can find help and support for the most frequent technical problems encountered, and there is information at hand about the system requirements and how to set up the microphone (which is not easy to do). Installation instructions are also available, along with a contact number and an email address through which it is possible to leave feedback about the software. Indeed, it is the author’s intention to set the author’s students some homework, in which they must write (using the perfect tenses) their own feedback about UUEG, detailing their experience and opinion of the program. These can then be sent to customer support. The purpose behind this is to overcome one major drawback of UUEG: the software does not cover the important skill of writing, and this is of great significance as the author’s students are keen to improve their skills in this medium.</a:t>
            </a:r>
            <a:endParaRPr lang="en-US" sz="1600" dirty="0">
              <a:solidFill>
                <a:srgbClr val="00B0F0"/>
              </a:solidFill>
              <a:latin typeface="Garamond" pitchFamily="18" charset="0"/>
            </a:endParaRPr>
          </a:p>
          <a:p>
            <a:pPr algn="l"/>
            <a:r>
              <a:rPr lang="en-GB" sz="1600" dirty="0">
                <a:solidFill>
                  <a:srgbClr val="00B0F0"/>
                </a:solidFill>
                <a:latin typeface="Garamond" pitchFamily="18" charset="0"/>
              </a:rPr>
              <a:t> In the ‘report’ option, students can monitor their progress from one section to another within a single chapter. The report shows the learner’s name alongside his or her score in each of these sections, and after finishing each chapter learners can compare their most recent score with those gained earlier in the program. An overall average will then be shown at the end of the course. Characteristics and controls such as these demonstrate that UUEG makes a provision for self-study.</a:t>
            </a:r>
            <a:endParaRPr lang="en-US" sz="1600" dirty="0">
              <a:solidFill>
                <a:srgbClr val="00B0F0"/>
              </a:solidFill>
              <a:latin typeface="Garamond" pitchFamily="18" charset="0"/>
            </a:endParaRPr>
          </a:p>
        </p:txBody>
      </p:sp>
    </p:spTree>
    <p:extLst>
      <p:ext uri="{BB962C8B-B14F-4D97-AF65-F5344CB8AC3E}">
        <p14:creationId xmlns:p14="http://schemas.microsoft.com/office/powerpoint/2010/main" val="30565761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solidFill>
                  <a:schemeClr val="accent6">
                    <a:lumMod val="75000"/>
                  </a:schemeClr>
                </a:solidFill>
                <a:latin typeface="Garamond" pitchFamily="18" charset="0"/>
              </a:rPr>
              <a:t>The judgmental evaluation</a:t>
            </a:r>
            <a:endParaRPr lang="en-US" dirty="0">
              <a:solidFill>
                <a:schemeClr val="accent6">
                  <a:lumMod val="75000"/>
                </a:schemeClr>
              </a:solidFill>
              <a:latin typeface="Garamond" pitchFamily="18"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17</a:t>
            </a:fld>
            <a:endParaRPr lang="en-US" dirty="0" smtClean="0">
              <a:cs typeface="Arial" pitchFamily="34" charset="0"/>
            </a:endParaRPr>
          </a:p>
        </p:txBody>
      </p:sp>
      <p:sp>
        <p:nvSpPr>
          <p:cNvPr id="2" name="Content Placeholder 1"/>
          <p:cNvSpPr>
            <a:spLocks noGrp="1"/>
          </p:cNvSpPr>
          <p:nvPr>
            <p:ph idx="1"/>
          </p:nvPr>
        </p:nvSpPr>
        <p:spPr/>
        <p:txBody>
          <a:bodyPr/>
          <a:lstStyle/>
          <a:p>
            <a:pPr algn="l"/>
            <a:r>
              <a:rPr lang="en-GB" sz="1600" dirty="0">
                <a:solidFill>
                  <a:srgbClr val="00B0F0"/>
                </a:solidFill>
                <a:latin typeface="Garamond" pitchFamily="18" charset="0"/>
              </a:rPr>
              <a:t> Furthermore, the ‘help’ and ‘report’ options make this programme even more attractive. Learners can find help and support for the most frequent technical problems encountered, and there is information at hand about the system requirements and how to set up the microphone (which is not easy to do). Installation instructions are also available, along with a contact number and an email address through which it is possible to leave feedback about the software. Indeed, it is the author’s intention to set the author’s students some homework, in which they must write (using the perfect tenses) their own feedback about UUEG, detailing their experience and opinion of the program. These can then be sent to customer support. The purpose behind this is to overcome one major drawback of UUEG: the software does not cover the important skill of writing, and this is of great significance as the author’s students are keen to improve their skills in this medium.</a:t>
            </a:r>
            <a:endParaRPr lang="en-US" sz="1600" dirty="0">
              <a:solidFill>
                <a:srgbClr val="00B0F0"/>
              </a:solidFill>
              <a:latin typeface="Garamond" pitchFamily="18" charset="0"/>
            </a:endParaRPr>
          </a:p>
          <a:p>
            <a:pPr algn="l"/>
            <a:r>
              <a:rPr lang="en-GB" sz="1600" dirty="0">
                <a:solidFill>
                  <a:srgbClr val="00B0F0"/>
                </a:solidFill>
                <a:latin typeface="Garamond" pitchFamily="18" charset="0"/>
              </a:rPr>
              <a:t> In the ‘report’ option, students can monitor their progress from one section to another within a single chapter. The report shows the learner’s name alongside his or her score in each of these sections, and after finishing each chapter learners can compare their most recent score with those gained earlier in the program. An overall average will then be shown at the end of the course. Characteristics and controls such as these demonstrate that UUEG makes a provision for self-study.</a:t>
            </a:r>
            <a:endParaRPr lang="en-US" sz="1600" dirty="0">
              <a:solidFill>
                <a:srgbClr val="00B0F0"/>
              </a:solidFill>
              <a:latin typeface="Garamond" pitchFamily="18" charset="0"/>
            </a:endParaRPr>
          </a:p>
          <a:p>
            <a:pPr algn="l"/>
            <a:endParaRPr lang="en-US" sz="1600" dirty="0">
              <a:solidFill>
                <a:srgbClr val="00B0F0"/>
              </a:solidFill>
              <a:latin typeface="Garamond" pitchFamily="18" charset="0"/>
            </a:endParaRPr>
          </a:p>
        </p:txBody>
      </p:sp>
    </p:spTree>
    <p:extLst>
      <p:ext uri="{BB962C8B-B14F-4D97-AF65-F5344CB8AC3E}">
        <p14:creationId xmlns:p14="http://schemas.microsoft.com/office/powerpoint/2010/main" val="19475276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3012</TotalTime>
  <Words>1411</Words>
  <Application>Microsoft Office PowerPoint</Application>
  <PresentationFormat>A4 Paper (210x297 mm)</PresentationFormat>
  <Paragraphs>70</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PowerPoint Presentation</vt:lpstr>
      <vt:lpstr>Lecture 6</vt:lpstr>
      <vt:lpstr>The judgmental evaluation</vt:lpstr>
      <vt:lpstr>The judgmental evaluation</vt:lpstr>
      <vt:lpstr>The judgmental evaluation</vt:lpstr>
      <vt:lpstr>The judgmental evaluation</vt:lpstr>
      <vt:lpstr>The judgmental evaluation</vt:lpstr>
      <vt:lpstr>The judgmental evaluation</vt:lpstr>
      <vt:lpstr>The judgmental evaluation</vt:lpstr>
      <vt:lpstr>The judgmental evaluation</vt:lpstr>
      <vt:lpstr>The judgmental evaluation</vt:lpstr>
      <vt:lpstr>The judgmental evaluation</vt:lpstr>
      <vt:lpstr>The judgmental evaluation</vt:lpstr>
      <vt:lpstr>The judgmental evaluation</vt:lpstr>
      <vt:lpstr>The judgmental evaluation</vt:lpstr>
      <vt:lpstr>The judgmental evaluation</vt:lpstr>
      <vt:lpstr>The judgmental evaluation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Administrator</cp:lastModifiedBy>
  <cp:revision>114</cp:revision>
  <dcterms:created xsi:type="dcterms:W3CDTF">2009-10-14T19:14:34Z</dcterms:created>
  <dcterms:modified xsi:type="dcterms:W3CDTF">2013-02-15T18:07:50Z</dcterms:modified>
</cp:coreProperties>
</file>