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68" r:id="rId5"/>
    <p:sldId id="269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7" d="100"/>
          <a:sy n="77" d="100"/>
        </p:scale>
        <p:origin x="1435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  <a:cs typeface="+mj-cs"/>
              </a:rPr>
              <a:t>Language &amp; IT</a:t>
            </a:r>
            <a:endParaRPr lang="ar-SA" sz="3700" b="1" dirty="0">
              <a:solidFill>
                <a:schemeClr val="accent3">
                  <a:lumMod val="75000"/>
                </a:schemeClr>
              </a:solidFill>
              <a:latin typeface="Garamond" pitchFamily="18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FFC000"/>
                </a:solidFill>
                <a:latin typeface="Garamond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FFC000"/>
                </a:solidFill>
                <a:latin typeface="Garamond" pitchFamily="18" charset="0"/>
                <a:cs typeface="+mj-cs"/>
              </a:rPr>
              <a:t>raidan</a:t>
            </a:r>
            <a:endParaRPr lang="en-US" sz="2600" b="1" dirty="0">
              <a:solidFill>
                <a:srgbClr val="FFC000"/>
              </a:solidFill>
              <a:latin typeface="Garamond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Lecture	</a:t>
            </a:r>
            <a:r>
              <a:rPr lang="en-US" sz="6000" b="1" spc="-150" dirty="0" smtClean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  <a:cs typeface="ae_AlMateen" pitchFamily="2" charset="-78"/>
              </a:rPr>
              <a:t>14</a:t>
            </a:r>
            <a:endParaRPr lang="en-US" sz="6000" b="1" spc="-150" dirty="0" smtClean="0">
              <a:solidFill>
                <a:schemeClr val="accent6">
                  <a:lumMod val="75000"/>
                </a:schemeClr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6576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F0"/>
                </a:solidFill>
                <a:latin typeface="Garamond" pitchFamily="18" charset="0"/>
                <a:cs typeface="Arial" pitchFamily="34" charset="0"/>
              </a:rPr>
              <a:t>Revision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1400" dirty="0" smtClean="0"/>
              <a:t> </a:t>
            </a:r>
            <a:endParaRPr lang="ar-SA" sz="1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0" y="76200"/>
            <a:ext cx="1005840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/>
              <a:t> </a:t>
            </a:r>
            <a:r>
              <a:rPr lang="en-US" b="1" dirty="0"/>
              <a:t>What does CALL stand for?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Case application language learning</a:t>
            </a:r>
            <a:br>
              <a:rPr lang="en-US" dirty="0"/>
            </a:br>
            <a:r>
              <a:rPr lang="en-US" u="sng" dirty="0"/>
              <a:t>Computer assisted language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Communication aided language learning</a:t>
            </a:r>
            <a:br>
              <a:rPr lang="en-US" dirty="0"/>
            </a:br>
            <a:r>
              <a:rPr lang="en-US" dirty="0"/>
              <a:t>Cable assessment language learning</a:t>
            </a:r>
            <a:br>
              <a:rPr lang="en-US" dirty="0"/>
            </a:br>
            <a:r>
              <a:rPr lang="en-US" b="1" dirty="0"/>
              <a:t>Three important stages in the CALL process. These are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/>
              <a:t>Development/ usage/ evaluation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Purchase/assessment/selling out</a:t>
            </a:r>
            <a:br>
              <a:rPr lang="en-US" dirty="0"/>
            </a:br>
            <a:r>
              <a:rPr lang="en-US" dirty="0"/>
              <a:t>Trail/ evaluation/replacement</a:t>
            </a:r>
            <a:br>
              <a:rPr lang="en-US" dirty="0"/>
            </a:br>
            <a:r>
              <a:rPr lang="en-US" dirty="0"/>
              <a:t>Trail/ evaluation/ usage</a:t>
            </a:r>
            <a:br>
              <a:rPr lang="en-US" dirty="0"/>
            </a:br>
            <a:r>
              <a:rPr lang="en-US" b="1" dirty="0"/>
              <a:t>Thinking about Designing CALL materials is the same like thinking of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Designing a car</a:t>
            </a:r>
            <a:br>
              <a:rPr lang="en-US" dirty="0"/>
            </a:br>
            <a:r>
              <a:rPr lang="en-US" dirty="0"/>
              <a:t>Designing a house</a:t>
            </a:r>
            <a:br>
              <a:rPr lang="en-US" dirty="0"/>
            </a:br>
            <a:r>
              <a:rPr lang="en-US" u="sng" dirty="0"/>
              <a:t>Designing textbooks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Designing clothes</a:t>
            </a:r>
            <a:br>
              <a:rPr lang="en-US" dirty="0"/>
            </a:br>
            <a:r>
              <a:rPr lang="en-US" b="1" dirty="0"/>
              <a:t>The history of CALL goes back to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The era of Dinosaurs</a:t>
            </a:r>
            <a:br>
              <a:rPr lang="en-US" dirty="0"/>
            </a:br>
            <a:r>
              <a:rPr lang="en-US" dirty="0"/>
              <a:t>The era of Ice Age</a:t>
            </a:r>
            <a:br>
              <a:rPr lang="en-US" dirty="0"/>
            </a:br>
            <a:r>
              <a:rPr lang="en-US" u="sng" dirty="0"/>
              <a:t>The era of Powerful Macs and PCs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The era of </a:t>
            </a:r>
            <a:r>
              <a:rPr lang="en-US" dirty="0" smtClean="0"/>
              <a:t>stones</a:t>
            </a:r>
            <a:endParaRPr lang="ar-SA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81000" y="-152400"/>
            <a:ext cx="1005840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UUEG is an example of CALL software. It mainly facilitates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Meaning of words</a:t>
            </a:r>
            <a:br>
              <a:rPr lang="en-US" dirty="0"/>
            </a:br>
            <a:r>
              <a:rPr lang="en-US" dirty="0"/>
              <a:t>Part of speech</a:t>
            </a:r>
            <a:br>
              <a:rPr lang="en-US" dirty="0"/>
            </a:br>
            <a:r>
              <a:rPr lang="en-US" dirty="0"/>
              <a:t>Synonyms</a:t>
            </a:r>
            <a:br>
              <a:rPr lang="en-US" dirty="0"/>
            </a:br>
            <a:r>
              <a:rPr lang="en-US" u="sng" dirty="0"/>
              <a:t>Grammar and structures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err="1"/>
              <a:t>Chapelle</a:t>
            </a:r>
            <a:r>
              <a:rPr lang="en-US" b="1" dirty="0"/>
              <a:t> (2001) argues that CALL evaluation should be carried out using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/>
              <a:t>SLA theories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FLA theories</a:t>
            </a:r>
            <a:br>
              <a:rPr lang="en-US" dirty="0"/>
            </a:br>
            <a:r>
              <a:rPr lang="en-US" dirty="0"/>
              <a:t>First LA theories</a:t>
            </a:r>
            <a:br>
              <a:rPr lang="en-US" dirty="0"/>
            </a:br>
            <a:r>
              <a:rPr lang="en-US" dirty="0"/>
              <a:t>Third LA </a:t>
            </a:r>
            <a:r>
              <a:rPr lang="en-US" dirty="0" err="1"/>
              <a:t>theroies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There are two stages in </a:t>
            </a:r>
            <a:r>
              <a:rPr lang="en-US" b="1" dirty="0" err="1"/>
              <a:t>Chapelle’s</a:t>
            </a:r>
            <a:r>
              <a:rPr lang="en-US" b="1" dirty="0"/>
              <a:t> (2001) evaluation. These are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Usage and evaluation</a:t>
            </a:r>
            <a:br>
              <a:rPr lang="en-US" dirty="0"/>
            </a:br>
            <a:r>
              <a:rPr lang="en-US" dirty="0"/>
              <a:t>Implementation and assessment</a:t>
            </a:r>
            <a:br>
              <a:rPr lang="en-US" dirty="0"/>
            </a:br>
            <a:r>
              <a:rPr lang="en-US" u="sng" dirty="0"/>
              <a:t>Judgmental and empirical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Subjective and objective</a:t>
            </a:r>
            <a:br>
              <a:rPr lang="en-US" dirty="0"/>
            </a:br>
            <a:r>
              <a:rPr lang="en-US" b="1" dirty="0"/>
              <a:t>CALL software can be defined as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/>
              <a:t>Any potential software usable by language learners in connection with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Any software available in the market accessible to all</a:t>
            </a:r>
            <a:br>
              <a:rPr lang="en-US" dirty="0"/>
            </a:br>
            <a:r>
              <a:rPr lang="en-US" dirty="0"/>
              <a:t>Any anti-virus software that is free or shareware</a:t>
            </a:r>
            <a:br>
              <a:rPr lang="en-US" dirty="0"/>
            </a:br>
            <a:r>
              <a:rPr lang="en-US" dirty="0"/>
              <a:t>Any multimedia software that is free or shareware</a:t>
            </a:r>
            <a:br>
              <a:rPr lang="en-US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3052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52400" y="1454081"/>
            <a:ext cx="5484744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/>
              <a:t>Evaluation can be defined as </a:t>
            </a:r>
            <a:r>
              <a:rPr lang="en-US"/>
              <a:t/>
            </a:r>
            <a:br>
              <a:rPr lang="en-US"/>
            </a:br>
            <a:r>
              <a:rPr lang="en-US"/>
              <a:t>Using an application for learning purposes</a:t>
            </a:r>
            <a:br>
              <a:rPr lang="en-US"/>
            </a:br>
            <a:r>
              <a:rPr lang="en-US"/>
              <a:t>Judging the price of an application</a:t>
            </a:r>
            <a:br>
              <a:rPr lang="en-US"/>
            </a:br>
            <a:r>
              <a:rPr lang="en-US" u="sng"/>
              <a:t>Deciding on the fitness of something to certain purposes</a:t>
            </a:r>
            <a:r>
              <a:rPr lang="en-US"/>
              <a:t/>
            </a:r>
            <a:br>
              <a:rPr lang="en-US"/>
            </a:br>
            <a:r>
              <a:rPr lang="en-US"/>
              <a:t>Assigning the availability of an application</a:t>
            </a:r>
            <a:br>
              <a:rPr lang="en-US"/>
            </a:br>
            <a:r>
              <a:rPr lang="en-US" b="1"/>
              <a:t>A corpus is</a:t>
            </a:r>
            <a:r>
              <a:rPr lang="en-US"/>
              <a:t/>
            </a:r>
            <a:br>
              <a:rPr lang="en-US"/>
            </a:br>
            <a:r>
              <a:rPr lang="en-US"/>
              <a:t>Stored information</a:t>
            </a:r>
            <a:br>
              <a:rPr lang="en-US"/>
            </a:br>
            <a:r>
              <a:rPr lang="en-US"/>
              <a:t>Stored images and videos</a:t>
            </a:r>
            <a:br>
              <a:rPr lang="en-US"/>
            </a:br>
            <a:r>
              <a:rPr lang="en-US" u="sng"/>
              <a:t>Stored collection of language data</a:t>
            </a:r>
            <a:r>
              <a:rPr lang="en-US"/>
              <a:t/>
            </a:r>
            <a:br>
              <a:rPr lang="en-US"/>
            </a:br>
            <a:r>
              <a:rPr lang="en-US"/>
              <a:t>Stored  files and folders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4855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3595</TotalTime>
  <Words>39</Words>
  <Application>Microsoft Office PowerPoint</Application>
  <PresentationFormat>A4 Paper (210x297 mm)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2" baseType="lpstr">
      <vt:lpstr>ae_AlMateen</vt:lpstr>
      <vt:lpstr>Arial</vt:lpstr>
      <vt:lpstr>Calibri</vt:lpstr>
      <vt:lpstr>Garamond</vt:lpstr>
      <vt:lpstr>Times New Roman</vt:lpstr>
      <vt:lpstr>Office Theme</vt:lpstr>
      <vt:lpstr>عرض تقديمي في PowerPoint</vt:lpstr>
      <vt:lpstr>Lecture 14</vt:lpstr>
      <vt:lpstr> </vt:lpstr>
      <vt:lpstr> </vt:lpstr>
      <vt:lpstr> 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Dr. Abdullah Al Fraidan</cp:lastModifiedBy>
  <cp:revision>135</cp:revision>
  <dcterms:created xsi:type="dcterms:W3CDTF">2009-10-14T19:14:34Z</dcterms:created>
  <dcterms:modified xsi:type="dcterms:W3CDTF">2013-04-13T03:14:30Z</dcterms:modified>
</cp:coreProperties>
</file>