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7" r:id="rId4"/>
    <p:sldId id="259" r:id="rId5"/>
    <p:sldId id="287" r:id="rId6"/>
    <p:sldId id="288" r:id="rId7"/>
    <p:sldId id="289" r:id="rId8"/>
    <p:sldId id="290" r:id="rId9"/>
    <p:sldId id="291"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50" d="100"/>
          <a:sy n="50" d="100"/>
        </p:scale>
        <p:origin x="-1836" y="-50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hamela.ws/" TargetMode="External"/><Relationship Id="rId2" Type="http://schemas.openxmlformats.org/officeDocument/2006/relationships/hyperlink" Target="http://www.alfaseeh.com/" TargetMode="External"/><Relationship Id="rId1" Type="http://schemas.openxmlformats.org/officeDocument/2006/relationships/slideLayout" Target="../slideLayouts/slideLayout2.xml"/><Relationship Id="rId4" Type="http://schemas.openxmlformats.org/officeDocument/2006/relationships/hyperlink" Target="http://www.alwaraq.ne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30480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التمهيدية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مسوغات المقرر وأهداف.</a:t>
            </a:r>
          </a:p>
          <a:p>
            <a:pPr rtl="1" eaLnBrk="1" hangingPunct="1">
              <a:buFont typeface="Arial" pitchFamily="34" charset="0"/>
              <a:buChar char="•"/>
            </a:pPr>
            <a:r>
              <a:rPr lang="ar-SA" b="1" dirty="0" smtClean="0">
                <a:cs typeface="Arial" pitchFamily="34" charset="0"/>
              </a:rPr>
              <a:t>محتوى المقرر.</a:t>
            </a:r>
          </a:p>
          <a:p>
            <a:pPr rtl="1" eaLnBrk="1" hangingPunct="1">
              <a:buFont typeface="Arial" pitchFamily="34" charset="0"/>
              <a:buChar char="•"/>
            </a:pPr>
            <a:r>
              <a:rPr lang="ar-SA" b="1" dirty="0" smtClean="0">
                <a:cs typeface="Arial" pitchFamily="34" charset="0"/>
              </a:rPr>
              <a:t>التقويم.</a:t>
            </a:r>
          </a:p>
          <a:p>
            <a:pPr rtl="1" eaLnBrk="1" hangingPunct="1">
              <a:buFont typeface="Arial" pitchFamily="34" charset="0"/>
              <a:buChar char="•"/>
            </a:pPr>
            <a:r>
              <a:rPr lang="ar-SA" b="1" dirty="0" smtClean="0">
                <a:cs typeface="Arial" pitchFamily="34" charset="0"/>
              </a:rPr>
              <a:t>مراجع المقرر.</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المقدمة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b="1" dirty="0" smtClean="0">
                <a:cs typeface="Arial" pitchFamily="34" charset="0"/>
              </a:rPr>
              <a:t>تهتم علوم عدة بدراسة اللغة العربية من جوانبها المختلفة، من هذه العلوم علم النحو وعلم الصرف وعلم الأصوات وعلم الدلالة وعلم البلاغة وغيرها، ولعل علم النحو من أهم تلك العلوم وأوسعها، ذلك أنه يعنى بتركيب الجملة الذي من خلاله نصل إلى المعنى، وبالإعراب نفرق بين المعاني المختلفة.</a:t>
            </a:r>
          </a:p>
          <a:p>
            <a:pPr algn="just" rtl="1" eaLnBrk="1" hangingPunct="1"/>
            <a:r>
              <a:rPr lang="ar-SA" b="1" dirty="0" smtClean="0">
                <a:cs typeface="Arial" pitchFamily="34" charset="0"/>
              </a:rPr>
              <a:t>وإذا كان بعض الطلاب يستصعبون مواد النحو فما ذلك إلا لوهم وقر في أذهانهم خلال سنوات طويلة، لأن الحقيقة أن النحو سهل وممتع ويستطيع الطالب بقليل من التركيز فهمه والاستمتاع </a:t>
            </a:r>
            <a:r>
              <a:rPr lang="ar-SA" b="1" dirty="0" err="1" smtClean="0">
                <a:cs typeface="Arial" pitchFamily="34" charset="0"/>
              </a:rPr>
              <a:t>به</a:t>
            </a:r>
            <a:r>
              <a:rPr lang="ar-SA" b="1" dirty="0" smtClean="0">
                <a:cs typeface="Arial" pitchFamily="34" charset="0"/>
              </a:rPr>
              <a:t>.</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2">
                    <a:lumMod val="75000"/>
                  </a:schemeClr>
                </a:solidFill>
                <a:cs typeface="Arial" pitchFamily="34" charset="0"/>
              </a:rPr>
              <a:t>مسوغات المقرر وأهدافه</a:t>
            </a:r>
          </a:p>
        </p:txBody>
      </p:sp>
      <p:sp>
        <p:nvSpPr>
          <p:cNvPr id="9219" name="Content Placeholder 2"/>
          <p:cNvSpPr>
            <a:spLocks noGrp="1"/>
          </p:cNvSpPr>
          <p:nvPr>
            <p:ph idx="4294967295"/>
          </p:nvPr>
        </p:nvSpPr>
        <p:spPr>
          <a:xfrm>
            <a:off x="228600" y="1295400"/>
            <a:ext cx="9144000" cy="4678363"/>
          </a:xfrm>
        </p:spPr>
        <p:txBody>
          <a:bodyPr/>
          <a:lstStyle/>
          <a:p>
            <a:pPr eaLnBrk="1" hangingPunct="1">
              <a:buFont typeface="Arial" pitchFamily="34" charset="0"/>
              <a:buNone/>
            </a:pPr>
            <a:r>
              <a:rPr lang="ar-SA" sz="2600" b="1" dirty="0" smtClean="0">
                <a:cs typeface="Arial" pitchFamily="34" charset="0"/>
              </a:rPr>
              <a:t>جاء هذا المقرر ليلبي حاجة دارسي اللغة العربية من التعمق في فهم المسائل النحوية ومعرفة آليات التعامل معها وحلها، ليتمكن من الضبط اللغوي السليم وفهم النصوص اللغوية على أكمل وجه ويهدف إلى:</a:t>
            </a:r>
          </a:p>
          <a:p>
            <a:pPr eaLnBrk="1" hangingPunct="1">
              <a:buFont typeface="Arial" pitchFamily="34" charset="0"/>
              <a:buNone/>
            </a:pPr>
            <a:endParaRPr lang="en-US" sz="26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graphicFrame>
        <p:nvGraphicFramePr>
          <p:cNvPr id="7" name="جدول 6"/>
          <p:cNvGraphicFramePr>
            <a:graphicFrameLocks noGrp="1"/>
          </p:cNvGraphicFramePr>
          <p:nvPr/>
        </p:nvGraphicFramePr>
        <p:xfrm>
          <a:off x="1651000" y="2641600"/>
          <a:ext cx="6604000" cy="2123440"/>
        </p:xfrm>
        <a:graphic>
          <a:graphicData uri="http://schemas.openxmlformats.org/drawingml/2006/table">
            <a:tbl>
              <a:tblPr rtl="1" firstRow="1" bandRow="1">
                <a:tableStyleId>{5940675A-B579-460E-94D1-54222C63F5DA}</a:tableStyleId>
              </a:tblPr>
              <a:tblGrid>
                <a:gridCol w="1439530"/>
                <a:gridCol w="5164470"/>
              </a:tblGrid>
              <a:tr h="370840">
                <a:tc>
                  <a:txBody>
                    <a:bodyPr/>
                    <a:lstStyle/>
                    <a:p>
                      <a:pPr algn="ctr" rtl="1"/>
                      <a:r>
                        <a:rPr lang="ar-SA" dirty="0" smtClean="0"/>
                        <a:t>هدف معرفي</a:t>
                      </a:r>
                      <a:endParaRPr lang="ar-SA" dirty="0"/>
                    </a:p>
                  </a:txBody>
                  <a:tcPr/>
                </a:tc>
                <a:tc>
                  <a:txBody>
                    <a:bodyPr/>
                    <a:lstStyle/>
                    <a:p>
                      <a:pPr algn="r" rtl="1"/>
                      <a:r>
                        <a:rPr lang="ar-SA" dirty="0" smtClean="0"/>
                        <a:t>تعريف الطلاب بالأحكام النحوية الخاصة بمحتوى المقرر.</a:t>
                      </a:r>
                      <a:endParaRPr lang="ar-SA" dirty="0"/>
                    </a:p>
                  </a:txBody>
                  <a:tcPr/>
                </a:tc>
              </a:tr>
              <a:tr h="370840">
                <a:tc>
                  <a:txBody>
                    <a:bodyPr/>
                    <a:lstStyle/>
                    <a:p>
                      <a:pPr algn="ctr" rtl="1"/>
                      <a:r>
                        <a:rPr lang="ar-SA" dirty="0" smtClean="0"/>
                        <a:t>هدف ثقافي</a:t>
                      </a:r>
                      <a:endParaRPr lang="ar-SA" dirty="0"/>
                    </a:p>
                  </a:txBody>
                  <a:tcPr/>
                </a:tc>
                <a:tc>
                  <a:txBody>
                    <a:bodyPr/>
                    <a:lstStyle/>
                    <a:p>
                      <a:pPr algn="r" rtl="1"/>
                      <a:r>
                        <a:rPr lang="ar-SA" dirty="0" smtClean="0"/>
                        <a:t>إطلاع الطالب على أشهر أعلام النحو العربي.</a:t>
                      </a:r>
                      <a:endParaRPr lang="ar-SA" dirty="0"/>
                    </a:p>
                  </a:txBody>
                  <a:tcPr/>
                </a:tc>
              </a:tr>
              <a:tr h="370840">
                <a:tc>
                  <a:txBody>
                    <a:bodyPr/>
                    <a:lstStyle/>
                    <a:p>
                      <a:pPr algn="ctr" rtl="1"/>
                      <a:r>
                        <a:rPr lang="ar-SA" dirty="0" smtClean="0"/>
                        <a:t>هدف </a:t>
                      </a:r>
                      <a:r>
                        <a:rPr lang="ar-SA" dirty="0" err="1" smtClean="0"/>
                        <a:t>مهاري</a:t>
                      </a:r>
                      <a:endParaRPr lang="ar-SA" dirty="0"/>
                    </a:p>
                  </a:txBody>
                  <a:tcPr/>
                </a:tc>
                <a:tc>
                  <a:txBody>
                    <a:bodyPr/>
                    <a:lstStyle/>
                    <a:p>
                      <a:pPr algn="r" rtl="1"/>
                      <a:r>
                        <a:rPr lang="ar-SA" dirty="0" smtClean="0"/>
                        <a:t>أن يستعمل الفصحى قراءة وكتابة ويكتشف مواطن اللحن ويصوبها.</a:t>
                      </a:r>
                      <a:endParaRPr lang="ar-SA" dirty="0"/>
                    </a:p>
                  </a:txBody>
                  <a:tcPr/>
                </a:tc>
              </a:tr>
              <a:tr h="370840">
                <a:tc>
                  <a:txBody>
                    <a:bodyPr/>
                    <a:lstStyle/>
                    <a:p>
                      <a:pPr algn="ctr" rtl="1"/>
                      <a:r>
                        <a:rPr lang="ar-SA" dirty="0" smtClean="0"/>
                        <a:t>هدف تفكيري</a:t>
                      </a:r>
                      <a:endParaRPr lang="ar-SA" dirty="0"/>
                    </a:p>
                  </a:txBody>
                  <a:tcPr/>
                </a:tc>
                <a:tc>
                  <a:txBody>
                    <a:bodyPr/>
                    <a:lstStyle/>
                    <a:p>
                      <a:pPr algn="r" rtl="1"/>
                      <a:r>
                        <a:rPr lang="ar-SA" dirty="0" smtClean="0"/>
                        <a:t>تنمية قدرة الطالب على التعليل والترجيح وفهم القاعدة من خلال كتب التراث.</a:t>
                      </a:r>
                      <a:endParaRPr lang="ar-SA" dirty="0"/>
                    </a:p>
                  </a:txBody>
                  <a:tcPr/>
                </a:tc>
              </a:tr>
              <a:tr h="370840">
                <a:tc>
                  <a:txBody>
                    <a:bodyPr/>
                    <a:lstStyle/>
                    <a:p>
                      <a:pPr algn="ctr" rtl="1"/>
                      <a:r>
                        <a:rPr lang="ar-SA" dirty="0" smtClean="0"/>
                        <a:t>هدف تذكيري</a:t>
                      </a:r>
                      <a:endParaRPr lang="ar-SA" dirty="0"/>
                    </a:p>
                  </a:txBody>
                  <a:tcPr/>
                </a:tc>
                <a:tc>
                  <a:txBody>
                    <a:bodyPr/>
                    <a:lstStyle/>
                    <a:p>
                      <a:pPr algn="r" rtl="1"/>
                      <a:r>
                        <a:rPr lang="ar-SA" dirty="0" smtClean="0"/>
                        <a:t>أن يحفظ الشواهد النحوية الفصيحة.</a:t>
                      </a:r>
                      <a:endParaRPr lang="ar-SA"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محتوى المقرر</a:t>
            </a:r>
            <a:endParaRPr lang="ar-SA" dirty="0"/>
          </a:p>
        </p:txBody>
      </p:sp>
      <p:sp>
        <p:nvSpPr>
          <p:cNvPr id="3" name="عنصر نائب للمحتوى 2"/>
          <p:cNvSpPr>
            <a:spLocks noGrp="1"/>
          </p:cNvSpPr>
          <p:nvPr>
            <p:ph idx="1"/>
          </p:nvPr>
        </p:nvSpPr>
        <p:spPr/>
        <p:txBody>
          <a:bodyPr/>
          <a:lstStyle/>
          <a:p>
            <a:pPr algn="just" rtl="1">
              <a:buFont typeface="Arial" pitchFamily="34" charset="0"/>
              <a:buChar char="•"/>
            </a:pPr>
            <a:r>
              <a:rPr lang="ar-SA" dirty="0" smtClean="0"/>
              <a:t>المبتدأ والخبر</a:t>
            </a:r>
          </a:p>
          <a:p>
            <a:pPr algn="just" rtl="1">
              <a:buFont typeface="Arial" pitchFamily="34" charset="0"/>
              <a:buChar char="•"/>
            </a:pPr>
            <a:r>
              <a:rPr lang="ar-SA" dirty="0" smtClean="0"/>
              <a:t>كان وأخواتها</a:t>
            </a:r>
          </a:p>
          <a:p>
            <a:pPr algn="just" rtl="1">
              <a:buFont typeface="Arial" pitchFamily="34" charset="0"/>
              <a:buChar char="•"/>
            </a:pPr>
            <a:r>
              <a:rPr lang="ar-SA" dirty="0" smtClean="0"/>
              <a:t>الأحرف المشبهة </a:t>
            </a:r>
            <a:r>
              <a:rPr lang="ar-SA" dirty="0" err="1" smtClean="0"/>
              <a:t>بليس</a:t>
            </a:r>
            <a:endParaRPr lang="ar-SA" dirty="0" smtClean="0"/>
          </a:p>
          <a:p>
            <a:pPr algn="just" rtl="1">
              <a:buFont typeface="Arial" pitchFamily="34" charset="0"/>
              <a:buChar char="•"/>
            </a:pPr>
            <a:r>
              <a:rPr lang="ar-SA" dirty="0" smtClean="0"/>
              <a:t>أفعال المقاربة والرجاء والشروع</a:t>
            </a:r>
          </a:p>
          <a:p>
            <a:pPr algn="just" rtl="1">
              <a:buFont typeface="Arial" pitchFamily="34" charset="0"/>
              <a:buChar char="•"/>
            </a:pPr>
            <a:r>
              <a:rPr lang="ar-SA" dirty="0" smtClean="0"/>
              <a:t>إنّ وأخواتها.</a:t>
            </a:r>
          </a:p>
          <a:p>
            <a:pPr algn="just" rtl="1">
              <a:buFont typeface="Arial" pitchFamily="34" charset="0"/>
              <a:buChar char="•"/>
            </a:pPr>
            <a:r>
              <a:rPr lang="ar-SA" dirty="0" smtClean="0"/>
              <a:t>لا النافية للجنس</a:t>
            </a:r>
          </a:p>
          <a:p>
            <a:pPr algn="just" rtl="1">
              <a:buFont typeface="Arial" pitchFamily="34" charset="0"/>
              <a:buChar char="•"/>
            </a:pPr>
            <a:r>
              <a:rPr lang="ar-SA" dirty="0" smtClean="0"/>
              <a:t>ظنّ وأخواتها</a:t>
            </a:r>
          </a:p>
          <a:p>
            <a:pPr algn="just" rtl="1">
              <a:buFont typeface="Arial" pitchFamily="34" charset="0"/>
              <a:buChar char="•"/>
            </a:pPr>
            <a:r>
              <a:rPr lang="ar-SA" dirty="0" smtClean="0"/>
              <a:t>أعلم وأرى</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التقويم</a:t>
            </a:r>
            <a:endParaRPr lang="ar-SA" dirty="0"/>
          </a:p>
        </p:txBody>
      </p:sp>
      <p:sp>
        <p:nvSpPr>
          <p:cNvPr id="3" name="عنصر نائب للمحتوى 2"/>
          <p:cNvSpPr>
            <a:spLocks noGrp="1"/>
          </p:cNvSpPr>
          <p:nvPr>
            <p:ph idx="1"/>
          </p:nvPr>
        </p:nvSpPr>
        <p:spPr/>
        <p:txBody>
          <a:bodyPr/>
          <a:lstStyle/>
          <a:p>
            <a:r>
              <a:rPr lang="ar-SA" dirty="0" smtClean="0"/>
              <a:t>يكون تقويم الطالب في هذه المادة كما يلي:</a:t>
            </a:r>
          </a:p>
          <a:p>
            <a:endParaRPr lang="ar-SA" dirty="0" smtClean="0"/>
          </a:p>
          <a:p>
            <a:endParaRPr lang="ar-SA" dirty="0" smtClean="0"/>
          </a:p>
          <a:p>
            <a:r>
              <a:rPr lang="ar-SA" dirty="0" smtClean="0"/>
              <a:t>وتتوزع علامات المشاركة على النحو التالي:</a:t>
            </a:r>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pPr rtl="1" eaLnBrk="1" fontAlgn="t" latinLnBrk="0" hangingPunct="1"/>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graphicFrame>
        <p:nvGraphicFramePr>
          <p:cNvPr id="4" name="جدول 3"/>
          <p:cNvGraphicFramePr>
            <a:graphicFrameLocks noGrp="1"/>
          </p:cNvGraphicFramePr>
          <p:nvPr/>
        </p:nvGraphicFramePr>
        <p:xfrm>
          <a:off x="4572000" y="2230120"/>
          <a:ext cx="3683000" cy="741680"/>
        </p:xfrm>
        <a:graphic>
          <a:graphicData uri="http://schemas.openxmlformats.org/drawingml/2006/table">
            <a:tbl>
              <a:tblPr rtl="1" firstRow="1" bandRow="1">
                <a:tableStyleId>{5940675A-B579-460E-94D1-54222C63F5DA}</a:tableStyleId>
              </a:tblPr>
              <a:tblGrid>
                <a:gridCol w="961066"/>
                <a:gridCol w="1431850"/>
                <a:gridCol w="1290084"/>
              </a:tblGrid>
              <a:tr h="370840">
                <a:tc>
                  <a:txBody>
                    <a:bodyPr/>
                    <a:lstStyle/>
                    <a:p>
                      <a:pPr rtl="1"/>
                      <a:r>
                        <a:rPr lang="ar-SA" dirty="0" smtClean="0"/>
                        <a:t>المشاركة</a:t>
                      </a:r>
                      <a:endParaRPr lang="ar-SA" dirty="0"/>
                    </a:p>
                  </a:txBody>
                  <a:tcPr/>
                </a:tc>
                <a:tc>
                  <a:txBody>
                    <a:bodyPr/>
                    <a:lstStyle/>
                    <a:p>
                      <a:pPr rtl="1"/>
                      <a:r>
                        <a:rPr lang="ar-SA" dirty="0" smtClean="0"/>
                        <a:t>الاختبار النهائي</a:t>
                      </a:r>
                      <a:endParaRPr lang="ar-SA" dirty="0"/>
                    </a:p>
                  </a:txBody>
                  <a:tcPr/>
                </a:tc>
                <a:tc>
                  <a:txBody>
                    <a:bodyPr/>
                    <a:lstStyle/>
                    <a:p>
                      <a:pPr rtl="1"/>
                      <a:r>
                        <a:rPr lang="ar-SA" dirty="0" smtClean="0"/>
                        <a:t>المجموع</a:t>
                      </a:r>
                      <a:endParaRPr lang="ar-SA" dirty="0"/>
                    </a:p>
                  </a:txBody>
                  <a:tcPr/>
                </a:tc>
              </a:tr>
              <a:tr h="370840">
                <a:tc>
                  <a:txBody>
                    <a:bodyPr/>
                    <a:lstStyle/>
                    <a:p>
                      <a:pPr rtl="1"/>
                      <a:r>
                        <a:rPr lang="ar-SA" dirty="0" smtClean="0"/>
                        <a:t>30%</a:t>
                      </a:r>
                      <a:endParaRPr lang="ar-SA" dirty="0"/>
                    </a:p>
                  </a:txBody>
                  <a:tcPr/>
                </a:tc>
                <a:tc>
                  <a:txBody>
                    <a:bodyPr/>
                    <a:lstStyle/>
                    <a:p>
                      <a:pPr rtl="1"/>
                      <a:r>
                        <a:rPr lang="ar-SA" dirty="0" smtClean="0"/>
                        <a:t>70%</a:t>
                      </a:r>
                      <a:endParaRPr lang="ar-SA" dirty="0"/>
                    </a:p>
                  </a:txBody>
                  <a:tcPr/>
                </a:tc>
                <a:tc>
                  <a:txBody>
                    <a:bodyPr/>
                    <a:lstStyle/>
                    <a:p>
                      <a:pPr rtl="1"/>
                      <a:r>
                        <a:rPr lang="ar-SA" dirty="0" smtClean="0"/>
                        <a:t>100%</a:t>
                      </a:r>
                      <a:endParaRPr lang="ar-SA" dirty="0"/>
                    </a:p>
                  </a:txBody>
                  <a:tcPr/>
                </a:tc>
              </a:tr>
            </a:tbl>
          </a:graphicData>
        </a:graphic>
      </p:graphicFrame>
      <p:graphicFrame>
        <p:nvGraphicFramePr>
          <p:cNvPr id="5" name="جدول 4"/>
          <p:cNvGraphicFramePr>
            <a:graphicFrameLocks noGrp="1"/>
          </p:cNvGraphicFramePr>
          <p:nvPr/>
        </p:nvGraphicFramePr>
        <p:xfrm>
          <a:off x="1295400" y="4343400"/>
          <a:ext cx="6980866" cy="1285240"/>
        </p:xfrm>
        <a:graphic>
          <a:graphicData uri="http://schemas.openxmlformats.org/drawingml/2006/table">
            <a:tbl>
              <a:tblPr rtl="1" firstRow="1" bandRow="1">
                <a:tableStyleId>{5940675A-B579-460E-94D1-54222C63F5DA}</a:tableStyleId>
              </a:tblPr>
              <a:tblGrid>
                <a:gridCol w="982332"/>
                <a:gridCol w="2366120"/>
                <a:gridCol w="2236004"/>
                <a:gridCol w="1396410"/>
              </a:tblGrid>
              <a:tr h="370840">
                <a:tc>
                  <a:txBody>
                    <a:bodyPr/>
                    <a:lstStyle/>
                    <a:p>
                      <a:pPr algn="ctr" rtl="1"/>
                      <a:r>
                        <a:rPr lang="ar-SA" dirty="0" smtClean="0"/>
                        <a:t>الواجبات</a:t>
                      </a:r>
                      <a:endParaRPr lang="ar-SA" dirty="0"/>
                    </a:p>
                  </a:txBody>
                  <a:tcPr/>
                </a:tc>
                <a:tc>
                  <a:txBody>
                    <a:bodyPr/>
                    <a:lstStyle/>
                    <a:p>
                      <a:pPr algn="ctr" rtl="1"/>
                      <a:r>
                        <a:rPr lang="ar-SA" dirty="0" smtClean="0"/>
                        <a:t>حضور المحاضرات المباشرة</a:t>
                      </a:r>
                      <a:endParaRPr lang="ar-SA" dirty="0"/>
                    </a:p>
                  </a:txBody>
                  <a:tcPr/>
                </a:tc>
                <a:tc>
                  <a:txBody>
                    <a:bodyPr/>
                    <a:lstStyle/>
                    <a:p>
                      <a:pPr algn="ctr" rtl="1"/>
                      <a:r>
                        <a:rPr lang="ar-SA" dirty="0" smtClean="0"/>
                        <a:t>حضور المحاضرات المسجلة والمشاركة في منتدى الحوار</a:t>
                      </a:r>
                      <a:endParaRPr lang="ar-SA" dirty="0"/>
                    </a:p>
                  </a:txBody>
                  <a:tcPr/>
                </a:tc>
                <a:tc>
                  <a:txBody>
                    <a:bodyPr/>
                    <a:lstStyle/>
                    <a:p>
                      <a:pPr algn="ctr" rtl="1"/>
                      <a:r>
                        <a:rPr lang="ar-SA" dirty="0" smtClean="0"/>
                        <a:t>المجموع</a:t>
                      </a:r>
                      <a:endParaRPr lang="ar-SA" dirty="0"/>
                    </a:p>
                  </a:txBody>
                  <a:tcPr/>
                </a:tc>
              </a:tr>
              <a:tr h="370840">
                <a:tc>
                  <a:txBody>
                    <a:bodyPr/>
                    <a:lstStyle/>
                    <a:p>
                      <a:pPr algn="ctr" rtl="1"/>
                      <a:r>
                        <a:rPr lang="ar-SA" dirty="0" smtClean="0"/>
                        <a:t>10</a:t>
                      </a:r>
                      <a:endParaRPr lang="ar-SA" dirty="0"/>
                    </a:p>
                  </a:txBody>
                  <a:tcPr/>
                </a:tc>
                <a:tc>
                  <a:txBody>
                    <a:bodyPr/>
                    <a:lstStyle/>
                    <a:p>
                      <a:pPr algn="ctr" rtl="1"/>
                      <a:r>
                        <a:rPr lang="ar-SA" dirty="0" smtClean="0"/>
                        <a:t>10</a:t>
                      </a:r>
                      <a:endParaRPr lang="ar-SA" dirty="0"/>
                    </a:p>
                  </a:txBody>
                  <a:tcPr/>
                </a:tc>
                <a:tc>
                  <a:txBody>
                    <a:bodyPr/>
                    <a:lstStyle/>
                    <a:p>
                      <a:pPr algn="ctr" rtl="1"/>
                      <a:r>
                        <a:rPr lang="ar-SA" dirty="0" smtClean="0"/>
                        <a:t>10</a:t>
                      </a:r>
                      <a:endParaRPr lang="ar-SA" dirty="0"/>
                    </a:p>
                  </a:txBody>
                  <a:tcPr/>
                </a:tc>
                <a:tc>
                  <a:txBody>
                    <a:bodyPr/>
                    <a:lstStyle/>
                    <a:p>
                      <a:pPr algn="ctr" rtl="1"/>
                      <a:r>
                        <a:rPr lang="ar-SA" dirty="0" smtClean="0"/>
                        <a:t>30</a:t>
                      </a:r>
                      <a:endParaRPr lang="ar-SA"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مصادر المقرر ومراجعه</a:t>
            </a:r>
            <a:endParaRPr lang="ar-SA" dirty="0"/>
          </a:p>
        </p:txBody>
      </p:sp>
      <p:sp>
        <p:nvSpPr>
          <p:cNvPr id="3" name="عنصر نائب للمحتوى 2"/>
          <p:cNvSpPr>
            <a:spLocks noGrp="1"/>
          </p:cNvSpPr>
          <p:nvPr>
            <p:ph idx="1"/>
          </p:nvPr>
        </p:nvSpPr>
        <p:spPr/>
        <p:txBody>
          <a:bodyPr/>
          <a:lstStyle/>
          <a:p>
            <a:r>
              <a:rPr lang="ar-SA" sz="2000" dirty="0" smtClean="0"/>
              <a:t>المرجع الرئيس: ابن </a:t>
            </a:r>
            <a:r>
              <a:rPr lang="ar-SA" sz="2000" dirty="0" err="1" smtClean="0"/>
              <a:t>عقيل</a:t>
            </a:r>
            <a:r>
              <a:rPr lang="ar-SA" sz="2000" dirty="0" smtClean="0"/>
              <a:t>، شرح ابن </a:t>
            </a:r>
            <a:r>
              <a:rPr lang="ar-SA" sz="2000" dirty="0" err="1" smtClean="0"/>
              <a:t>عقيل</a:t>
            </a:r>
            <a:r>
              <a:rPr lang="ar-SA" sz="2000" dirty="0" smtClean="0"/>
              <a:t> على ألفية ابن مالك</a:t>
            </a:r>
          </a:p>
          <a:p>
            <a:r>
              <a:rPr lang="ar-SA" sz="2000" dirty="0" smtClean="0"/>
              <a:t>مراجع مساندة:</a:t>
            </a:r>
          </a:p>
          <a:p>
            <a:r>
              <a:rPr lang="ar-SA" sz="2000" dirty="0" smtClean="0"/>
              <a:t>ابن هشام، أوضح المسالك إلى ألفية ابن مالك.</a:t>
            </a:r>
          </a:p>
          <a:p>
            <a:r>
              <a:rPr lang="ar-SA" sz="2000" dirty="0" smtClean="0"/>
              <a:t>ابن هشام، شرح </a:t>
            </a:r>
            <a:r>
              <a:rPr lang="ar-SA" sz="2000" dirty="0" err="1" smtClean="0"/>
              <a:t>شذور</a:t>
            </a:r>
            <a:r>
              <a:rPr lang="ar-SA" sz="2000" dirty="0" smtClean="0"/>
              <a:t> الذهب.</a:t>
            </a:r>
          </a:p>
          <a:p>
            <a:r>
              <a:rPr lang="ar-SA" sz="2000" dirty="0" smtClean="0"/>
              <a:t>أبو حيان الأندلسي، التذييل والتكملة.</a:t>
            </a:r>
          </a:p>
          <a:p>
            <a:r>
              <a:rPr lang="ar-SA" sz="2000" dirty="0" smtClean="0"/>
              <a:t>السيوطي، </a:t>
            </a:r>
            <a:r>
              <a:rPr lang="ar-SA" sz="2000" dirty="0" err="1" smtClean="0"/>
              <a:t>همع</a:t>
            </a:r>
            <a:r>
              <a:rPr lang="ar-SA" sz="2000" dirty="0" smtClean="0"/>
              <a:t> </a:t>
            </a:r>
            <a:r>
              <a:rPr lang="ar-SA" sz="2000" dirty="0" err="1" smtClean="0"/>
              <a:t>الهوامع</a:t>
            </a:r>
            <a:r>
              <a:rPr lang="ar-SA" sz="2000" dirty="0" smtClean="0"/>
              <a:t>.</a:t>
            </a:r>
          </a:p>
          <a:p>
            <a:r>
              <a:rPr lang="ar-SA" sz="2000" dirty="0" smtClean="0"/>
              <a:t>ابن </a:t>
            </a:r>
            <a:r>
              <a:rPr lang="ar-SA" sz="2000" dirty="0" err="1" smtClean="0"/>
              <a:t>الأنباري</a:t>
            </a:r>
            <a:r>
              <a:rPr lang="ar-SA" sz="2000" dirty="0" smtClean="0"/>
              <a:t>، الإنصاف في مسائل الخلاف.</a:t>
            </a:r>
          </a:p>
          <a:p>
            <a:r>
              <a:rPr lang="ar-SA" sz="2000" dirty="0" smtClean="0"/>
              <a:t>عباس حسن، النحو الوافي</a:t>
            </a:r>
          </a:p>
          <a:p>
            <a:r>
              <a:rPr lang="en-US" sz="2000" dirty="0" smtClean="0">
                <a:hlinkClick r:id="rId2"/>
              </a:rPr>
              <a:t>www.alfaseeh.com</a:t>
            </a:r>
            <a:r>
              <a:rPr lang="en-US" sz="2000" dirty="0" smtClean="0"/>
              <a:t>   </a:t>
            </a:r>
            <a:r>
              <a:rPr lang="en-US" sz="2000" dirty="0" smtClean="0">
                <a:hlinkClick r:id="rId3"/>
              </a:rPr>
              <a:t>www.shamela.ws</a:t>
            </a:r>
            <a:r>
              <a:rPr lang="en-US" sz="2000" dirty="0" smtClean="0"/>
              <a:t> </a:t>
            </a:r>
            <a:r>
              <a:rPr lang="en-US" sz="2000" dirty="0" smtClean="0">
                <a:hlinkClick r:id="rId4"/>
              </a:rPr>
              <a:t>www.alwaraq.net</a:t>
            </a:r>
            <a:r>
              <a:rPr lang="en-US" sz="2000" dirty="0" smtClean="0"/>
              <a:t>             </a:t>
            </a:r>
            <a:r>
              <a:rPr lang="ar-SA" sz="2000" dirty="0" smtClean="0"/>
              <a:t>المواقع الإلكترونية:</a:t>
            </a:r>
          </a:p>
          <a:p>
            <a:r>
              <a:rPr lang="ar-SA" sz="2000" dirty="0" err="1" smtClean="0"/>
              <a:t>البارمج</a:t>
            </a:r>
            <a:r>
              <a:rPr lang="ar-SA" sz="2000" dirty="0" smtClean="0"/>
              <a:t> الحاسوبية:  الجامع الكبير لكتب التراث، الموسوعة الشاملة، الموسوعة الشعرية.</a:t>
            </a:r>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تنيهات</a:t>
            </a:r>
            <a:endParaRPr lang="ar-SA" dirty="0"/>
          </a:p>
        </p:txBody>
      </p:sp>
      <p:sp>
        <p:nvSpPr>
          <p:cNvPr id="3" name="عنصر نائب للمحتوى 2"/>
          <p:cNvSpPr>
            <a:spLocks noGrp="1"/>
          </p:cNvSpPr>
          <p:nvPr>
            <p:ph idx="1"/>
          </p:nvPr>
        </p:nvSpPr>
        <p:spPr>
          <a:xfrm>
            <a:off x="495300" y="1524000"/>
            <a:ext cx="8915400" cy="4525963"/>
          </a:xfrm>
        </p:spPr>
        <p:txBody>
          <a:bodyPr/>
          <a:lstStyle/>
          <a:p>
            <a:r>
              <a:rPr lang="ar-SA" dirty="0" smtClean="0"/>
              <a:t>أولاً: سيكون هناك واجبان خلال الفصل لكل واجب خمس درجات وستكون أسئلة الواجب من خارج المادة غالباً.</a:t>
            </a:r>
          </a:p>
          <a:p>
            <a:r>
              <a:rPr lang="ar-SA" dirty="0" smtClean="0"/>
              <a:t>ثانياً: يجب دراسة المادة أولاً بأول واسأل عما لا تفهمه من خلال المحاضرات.</a:t>
            </a:r>
          </a:p>
          <a:p>
            <a:r>
              <a:rPr lang="ar-SA" dirty="0" smtClean="0"/>
              <a:t>ثالثاً:حضور المحاضرات المسجلة مهم جداً وقراءة الملزمة دون حضور المحاضرة لا يكفي لأن بعض القواعد تفهم من خلال الإمكانات الإلكترونية كالألوان التي تضيع في التصوير.</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1402</TotalTime>
  <Words>431</Words>
  <Application>Microsoft Office PowerPoint</Application>
  <PresentationFormat>A4 Paper (210x297 mm)</PresentationFormat>
  <Paragraphs>96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المحاضرة التمهيدية</vt:lpstr>
      <vt:lpstr>عناصر المحاضرة</vt:lpstr>
      <vt:lpstr>المقدمة</vt:lpstr>
      <vt:lpstr>مسوغات المقرر وأهدافه</vt:lpstr>
      <vt:lpstr>محتوى المقرر</vt:lpstr>
      <vt:lpstr>التقويم</vt:lpstr>
      <vt:lpstr>مصادر المقرر ومراجعه</vt:lpstr>
      <vt:lpstr>تنيهات</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97</cp:revision>
  <dcterms:created xsi:type="dcterms:W3CDTF">2009-10-14T19:14:34Z</dcterms:created>
  <dcterms:modified xsi:type="dcterms:W3CDTF">2011-03-05T05:41:12Z</dcterms:modified>
</cp:coreProperties>
</file>