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304" r:id="rId12"/>
    <p:sldId id="293" r:id="rId13"/>
    <p:sldId id="297" r:id="rId14"/>
    <p:sldId id="295" r:id="rId15"/>
    <p:sldId id="298" r:id="rId16"/>
    <p:sldId id="299" r:id="rId17"/>
    <p:sldId id="300" r:id="rId18"/>
    <p:sldId id="301" r:id="rId19"/>
    <p:sldId id="302" r:id="rId20"/>
    <p:sldId id="303" r:id="rId21"/>
    <p:sldId id="305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009900"/>
    <a:srgbClr val="709256"/>
    <a:srgbClr val="AD9968"/>
    <a:srgbClr val="3B84AF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3124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نحو 2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المبتدأ والخبر(3)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أنواع الخبر.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تقدم المبتدأ وجوباً.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تقدم الخبر وجوباً.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المقدمة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dirty="0" smtClean="0">
                <a:cs typeface="Arial" pitchFamily="34" charset="0"/>
              </a:rPr>
              <a:t>في الكلام الذي </a:t>
            </a:r>
            <a:r>
              <a:rPr lang="ar-SA" dirty="0" err="1" smtClean="0">
                <a:cs typeface="Arial" pitchFamily="34" charset="0"/>
              </a:rPr>
              <a:t>نتكلمه</a:t>
            </a:r>
            <a:r>
              <a:rPr lang="ar-SA" dirty="0" smtClean="0">
                <a:cs typeface="Arial" pitchFamily="34" charset="0"/>
              </a:rPr>
              <a:t> أصل وفرع، فالأصل هو البناء الطبيعي للكلام، مثل: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الشمس مشرقةٌ</a:t>
            </a:r>
            <a:r>
              <a:rPr lang="ar-SA" dirty="0" smtClean="0">
                <a:cs typeface="Arial" pitchFamily="34" charset="0"/>
              </a:rPr>
              <a:t>، فالمبتدأ قبل الخبر وهذا أصل،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وجاء زيد</a:t>
            </a:r>
            <a:r>
              <a:rPr lang="ar-SA" dirty="0" smtClean="0">
                <a:cs typeface="Arial" pitchFamily="34" charset="0"/>
              </a:rPr>
              <a:t>، الفعل قبل الفاعل، وهذا أصل.</a:t>
            </a: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ولأسباب معينة قد يغير المتكلم في هذا الأصل فيصبح كلامه فرعاً، </a:t>
            </a:r>
            <a:r>
              <a:rPr lang="ar-SA" dirty="0" err="1" smtClean="0">
                <a:cs typeface="Arial" pitchFamily="34" charset="0"/>
              </a:rPr>
              <a:t>كإن</a:t>
            </a:r>
            <a:r>
              <a:rPr lang="ar-SA" dirty="0" smtClean="0">
                <a:cs typeface="Arial" pitchFamily="34" charset="0"/>
              </a:rPr>
              <a:t> يقدم الخبر على المبتدأ مثلاً، وقد يكون تغيير المتكلم للأصل اختيارياً(جواز) وقد يكون إجبارياً(وجوب).</a:t>
            </a: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سنتعرّف في هذه المحاضرة إلى تركيب الجملة </a:t>
            </a:r>
            <a:r>
              <a:rPr lang="ar-SA" dirty="0" err="1" smtClean="0">
                <a:cs typeface="Arial" pitchFamily="34" charset="0"/>
              </a:rPr>
              <a:t>الإسمية</a:t>
            </a:r>
            <a:r>
              <a:rPr lang="ar-SA" dirty="0" smtClean="0">
                <a:cs typeface="Arial" pitchFamily="34" charset="0"/>
              </a:rPr>
              <a:t> من حيث ترتيب ركنيها الأساسيين(المبتدأ والخبر).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أنواع الخبر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r>
              <a:rPr lang="ar-SA" sz="2800" dirty="0" smtClean="0"/>
              <a:t>للخبر ثلاثة أنواع:</a:t>
            </a:r>
          </a:p>
          <a:p>
            <a:pPr rtl="1"/>
            <a:r>
              <a:rPr lang="ar-SA" sz="2800" dirty="0" smtClean="0"/>
              <a:t>أولها: الخبر المفرد، والمقصود بالمفرد ما لم يكن جملة أو شبه جملة، حيث يكون الخبر كلمة واحدة أو مصدراً مؤولاً، مثل:</a:t>
            </a:r>
          </a:p>
          <a:p>
            <a:pPr rtl="1"/>
            <a:r>
              <a:rPr lang="ar-SA" sz="2800" dirty="0" smtClean="0">
                <a:solidFill>
                  <a:srgbClr val="FF0000"/>
                </a:solidFill>
              </a:rPr>
              <a:t>النحو</a:t>
            </a:r>
            <a:r>
              <a:rPr lang="ar-SA" sz="2800" dirty="0" smtClean="0"/>
              <a:t> </a:t>
            </a:r>
            <a:r>
              <a:rPr lang="ar-SA" sz="2800" dirty="0" smtClean="0">
                <a:solidFill>
                  <a:srgbClr val="00B0F0"/>
                </a:solidFill>
              </a:rPr>
              <a:t>سهلٌ</a:t>
            </a:r>
            <a:r>
              <a:rPr lang="ar-SA" sz="2800" dirty="0" smtClean="0"/>
              <a:t>. فسهل خبر ونوعه مفرد.</a:t>
            </a:r>
          </a:p>
          <a:p>
            <a:pPr rtl="1"/>
            <a:r>
              <a:rPr lang="ar-SA" sz="2800" dirty="0" smtClean="0">
                <a:solidFill>
                  <a:srgbClr val="FF0000"/>
                </a:solidFill>
              </a:rPr>
              <a:t>الطالبان</a:t>
            </a:r>
            <a:r>
              <a:rPr lang="ar-SA" sz="2800" dirty="0" smtClean="0"/>
              <a:t> </a:t>
            </a:r>
            <a:r>
              <a:rPr lang="ar-SA" sz="2800" dirty="0" smtClean="0">
                <a:solidFill>
                  <a:srgbClr val="00B0F0"/>
                </a:solidFill>
              </a:rPr>
              <a:t>مجتهدان</a:t>
            </a:r>
            <a:r>
              <a:rPr lang="ar-SA" sz="2800" dirty="0" smtClean="0"/>
              <a:t>. فمجتهدان خبر ونوعه مفرد.</a:t>
            </a:r>
          </a:p>
          <a:p>
            <a:pPr rtl="1"/>
            <a:r>
              <a:rPr lang="ar-SA" sz="2800" dirty="0" smtClean="0">
                <a:solidFill>
                  <a:srgbClr val="FF0000"/>
                </a:solidFill>
              </a:rPr>
              <a:t>الطلاب</a:t>
            </a:r>
            <a:r>
              <a:rPr lang="ar-SA" sz="2800" dirty="0" smtClean="0"/>
              <a:t> </a:t>
            </a:r>
            <a:r>
              <a:rPr lang="ar-SA" sz="2800" dirty="0" smtClean="0">
                <a:solidFill>
                  <a:srgbClr val="00B0F0"/>
                </a:solidFill>
              </a:rPr>
              <a:t>مجتهدون</a:t>
            </a:r>
            <a:r>
              <a:rPr lang="ar-SA" sz="2800" dirty="0" smtClean="0"/>
              <a:t>. فمجتهدون خبر ونوعه مفرد.</a:t>
            </a:r>
          </a:p>
          <a:p>
            <a:pPr rtl="1"/>
            <a:r>
              <a:rPr lang="ar-SA" sz="2800" dirty="0" smtClean="0">
                <a:solidFill>
                  <a:srgbClr val="FF0000"/>
                </a:solidFill>
              </a:rPr>
              <a:t>الصومُ</a:t>
            </a:r>
            <a:r>
              <a:rPr lang="ar-SA" sz="2800" dirty="0" smtClean="0"/>
              <a:t> </a:t>
            </a:r>
            <a:r>
              <a:rPr lang="ar-SA" sz="2800" dirty="0" smtClean="0">
                <a:solidFill>
                  <a:srgbClr val="00B0F0"/>
                </a:solidFill>
              </a:rPr>
              <a:t>أن تمتنع </a:t>
            </a:r>
            <a:r>
              <a:rPr lang="ar-SA" sz="2800" dirty="0" smtClean="0"/>
              <a:t>عن الطعام في أوقات معلومة. المصدر المؤول من أن والفعل المضارع في محل رفع خبر. ونوعه مفرد.</a:t>
            </a:r>
          </a:p>
          <a:p>
            <a:pPr rtl="1"/>
            <a:r>
              <a:rPr lang="ar-SA" sz="2800" dirty="0" smtClean="0"/>
              <a:t>لا حظ أن المقصود بمفرد هنا أي أنه ليس جملة أو شبه جملة.</a:t>
            </a:r>
            <a:endParaRPr lang="ar-SA" sz="280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النوع الثاني: الخبر الجملة.</a:t>
            </a:r>
          </a:p>
          <a:p>
            <a:pPr rtl="1"/>
            <a:r>
              <a:rPr lang="ar-SA" dirty="0" smtClean="0"/>
              <a:t>وقد يكون جملةً فعليّة، أو جملةً اسميّةً، فمثال الجملة الفعلية</a:t>
            </a:r>
          </a:p>
          <a:p>
            <a:pPr rtl="1"/>
            <a:r>
              <a:rPr lang="ar-SA" dirty="0" smtClean="0">
                <a:solidFill>
                  <a:srgbClr val="FF0066"/>
                </a:solidFill>
              </a:rPr>
              <a:t>الخُلُقُ</a:t>
            </a:r>
            <a:r>
              <a:rPr lang="ar-SA" dirty="0" smtClean="0"/>
              <a:t> الحسَنُ </a:t>
            </a:r>
            <a:r>
              <a:rPr lang="ar-SA" dirty="0" smtClean="0">
                <a:solidFill>
                  <a:srgbClr val="00B0F0"/>
                </a:solidFill>
              </a:rPr>
              <a:t>يُعلي قدرَ</a:t>
            </a:r>
            <a:r>
              <a:rPr lang="ar-SA" dirty="0" smtClean="0"/>
              <a:t> صاحبهِ.</a:t>
            </a:r>
          </a:p>
          <a:p>
            <a:pPr rtl="1"/>
            <a:r>
              <a:rPr lang="ar-SA" dirty="0" smtClean="0"/>
              <a:t>الخلق: مبتدأ مرفوع وعلامة رفعه الضمة، والحسن: نعت مرفوع.</a:t>
            </a:r>
          </a:p>
          <a:p>
            <a:pPr rtl="1"/>
            <a:r>
              <a:rPr lang="ar-SA" dirty="0" smtClean="0"/>
              <a:t>يعلي: فعل مضارع مرفوع وعلامة رفعه الضمة الظاهرة، وفاعله ضمير مستتر تقديره هو.</a:t>
            </a:r>
          </a:p>
          <a:p>
            <a:pPr rtl="1"/>
            <a:r>
              <a:rPr lang="ar-SA" dirty="0" smtClean="0"/>
              <a:t>قدرَ: مفعول </a:t>
            </a:r>
            <a:r>
              <a:rPr lang="ar-SA" dirty="0" err="1" smtClean="0"/>
              <a:t>به</a:t>
            </a:r>
            <a:r>
              <a:rPr lang="ar-SA" dirty="0" smtClean="0"/>
              <a:t> منصوب وعلامة نصبه الفتحة الظاهرة. والجملة الفعلية(يعلي قدر) في محل رفع خبر المبتدأ.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ومثال الجملة </a:t>
            </a:r>
            <a:r>
              <a:rPr lang="ar-SA" dirty="0" err="1" smtClean="0"/>
              <a:t>الإسمية</a:t>
            </a:r>
            <a:endParaRPr lang="ar-SA" dirty="0" smtClean="0"/>
          </a:p>
          <a:p>
            <a:pPr rtl="1"/>
            <a:r>
              <a:rPr lang="ar-SA" dirty="0" smtClean="0">
                <a:solidFill>
                  <a:srgbClr val="FF3300"/>
                </a:solidFill>
              </a:rPr>
              <a:t>العاملُ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خُلقُهُ حسنٌ</a:t>
            </a:r>
            <a:r>
              <a:rPr lang="ar-SA" dirty="0" smtClean="0"/>
              <a:t>.</a:t>
            </a:r>
          </a:p>
          <a:p>
            <a:pPr rtl="1"/>
            <a:r>
              <a:rPr lang="ar-SA" dirty="0" smtClean="0"/>
              <a:t>العامل مبتدأ مرفوع وعلامة رفعه الضمة الظاهرة.</a:t>
            </a:r>
          </a:p>
          <a:p>
            <a:pPr rtl="1"/>
            <a:r>
              <a:rPr lang="ar-SA" dirty="0" smtClean="0"/>
              <a:t>خلقه: مبتدأ ثانٍ مرفوع وعلامة رفعه الضمة الظاهرة وهو مضاف والهاء في محل جر مضاف إليه.</a:t>
            </a:r>
          </a:p>
          <a:p>
            <a:pPr rtl="1"/>
            <a:r>
              <a:rPr lang="ar-SA" dirty="0" smtClean="0"/>
              <a:t>حسن: خبر المبتدأ الثاني مرفوع وعلامة رفعه الضمة والجملة الاسمية(خلقه حسن) في محل رفع خبر المبتدأ الأول.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ويُشترطُ في الجملة الواقعة خبراً سواءٌ أكانت فعلية أم </a:t>
            </a:r>
            <a:r>
              <a:rPr lang="ar-SA" dirty="0" err="1" smtClean="0"/>
              <a:t>إسمية</a:t>
            </a:r>
            <a:r>
              <a:rPr lang="ar-SA" dirty="0" smtClean="0"/>
              <a:t> أن تكونَ مُشتملةً على رابطٍ يربطُها بالمبتدأ.</a:t>
            </a:r>
          </a:p>
          <a:p>
            <a:pPr rtl="1"/>
            <a:r>
              <a:rPr lang="ar-SA" dirty="0" smtClean="0"/>
              <a:t>والرابطُ إما </a:t>
            </a:r>
            <a:r>
              <a:rPr lang="ar-SA" b="1" dirty="0" smtClean="0">
                <a:solidFill>
                  <a:srgbClr val="FF0000"/>
                </a:solidFill>
              </a:rPr>
              <a:t>الضميرُ</a:t>
            </a:r>
            <a:r>
              <a:rPr lang="ar-SA" dirty="0" smtClean="0"/>
              <a:t> البارز، نحو "</a:t>
            </a:r>
            <a:r>
              <a:rPr lang="ar-SA" dirty="0" smtClean="0">
                <a:solidFill>
                  <a:srgbClr val="FF0000"/>
                </a:solidFill>
              </a:rPr>
              <a:t>الظُّلمُ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مَرتعه وخيمٌ</a:t>
            </a:r>
            <a:r>
              <a:rPr lang="ar-SA" dirty="0" smtClean="0"/>
              <a:t>"، فالهاء في (مرتعه) ضمير يعود على المبتدأ(الظلم) أو </a:t>
            </a:r>
            <a:r>
              <a:rPr lang="ar-SA" b="1" dirty="0" smtClean="0"/>
              <a:t>المستتر</a:t>
            </a:r>
            <a:r>
              <a:rPr lang="ar-SA" dirty="0" smtClean="0"/>
              <a:t>، نحو "</a:t>
            </a:r>
            <a:r>
              <a:rPr lang="ar-SA" dirty="0" smtClean="0">
                <a:solidFill>
                  <a:srgbClr val="FF0000"/>
                </a:solidFill>
              </a:rPr>
              <a:t>الحقُّ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يعلو</a:t>
            </a:r>
            <a:r>
              <a:rPr lang="ar-SA" dirty="0" smtClean="0"/>
              <a:t>". ففي (يعلو) ضمير مسستر وهو الفاعل يعود على المبتدأ(الحق)أو الضمير المقدر نحو ”</a:t>
            </a:r>
            <a:r>
              <a:rPr lang="ar-SA" dirty="0" smtClean="0">
                <a:solidFill>
                  <a:srgbClr val="FF0000"/>
                </a:solidFill>
              </a:rPr>
              <a:t>القماش</a:t>
            </a:r>
            <a:r>
              <a:rPr lang="ar-SA" dirty="0" smtClean="0"/>
              <a:t>، </a:t>
            </a:r>
            <a:r>
              <a:rPr lang="ar-SA" u="sng" dirty="0" smtClean="0">
                <a:solidFill>
                  <a:srgbClr val="00B0F0"/>
                </a:solidFill>
              </a:rPr>
              <a:t>المتر بدينارين</a:t>
            </a:r>
            <a:r>
              <a:rPr lang="ar-SA" dirty="0" smtClean="0"/>
              <a:t>"، أي المتر منه. وقد يكون الرابط </a:t>
            </a:r>
            <a:r>
              <a:rPr lang="ar-SA" b="1" dirty="0" smtClean="0"/>
              <a:t>الإشارةٌ</a:t>
            </a:r>
            <a:r>
              <a:rPr lang="ar-SA" dirty="0" smtClean="0"/>
              <a:t> إلى المبتدأ، نحو((</a:t>
            </a:r>
            <a:r>
              <a:rPr lang="ar-SA" dirty="0" smtClean="0">
                <a:solidFill>
                  <a:srgbClr val="FF0000"/>
                </a:solidFill>
              </a:rPr>
              <a:t>ولِباس</a:t>
            </a:r>
            <a:r>
              <a:rPr lang="ar-SA" dirty="0" smtClean="0"/>
              <a:t> التقوى </a:t>
            </a:r>
            <a:r>
              <a:rPr lang="ar-SA" u="sng" dirty="0" smtClean="0">
                <a:solidFill>
                  <a:srgbClr val="00B0F0"/>
                </a:solidFill>
              </a:rPr>
              <a:t>ذلك خيرٌ</a:t>
            </a:r>
            <a:r>
              <a:rPr lang="ar-SA" dirty="0" smtClean="0"/>
              <a:t>)) فـ(ذلك) مبتدأ ثانٍ وهو يشير إلى المبتدأ الأول. وخير خبر، والجملة الاسمية(ذلك خير) خبر المبتدأ الأول(لباس)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وقد يكون الرابط </a:t>
            </a:r>
            <a:r>
              <a:rPr lang="ar-SA" b="1" dirty="0" smtClean="0"/>
              <a:t>إِعادةُ المبتدأ </a:t>
            </a:r>
            <a:r>
              <a:rPr lang="ar-SA" dirty="0" smtClean="0"/>
              <a:t>بلفظهِ، نحو((</a:t>
            </a:r>
            <a:r>
              <a:rPr lang="ar-SA" dirty="0" smtClean="0">
                <a:solidFill>
                  <a:srgbClr val="FF0066"/>
                </a:solidFill>
              </a:rPr>
              <a:t>الحاقَّةُ</a:t>
            </a:r>
            <a:r>
              <a:rPr lang="ar-SA" dirty="0" smtClean="0"/>
              <a:t>، </a:t>
            </a:r>
            <a:r>
              <a:rPr lang="ar-SA" u="sng" dirty="0" smtClean="0">
                <a:solidFill>
                  <a:srgbClr val="00B0F0"/>
                </a:solidFill>
              </a:rPr>
              <a:t>ما الحاقةُ</a:t>
            </a:r>
            <a:r>
              <a:rPr lang="ar-SA" dirty="0" smtClean="0"/>
              <a:t>؟)).</a:t>
            </a:r>
          </a:p>
          <a:p>
            <a:pPr rtl="1"/>
            <a:r>
              <a:rPr lang="ar-SA" dirty="0" smtClean="0"/>
              <a:t>الحاقة: مبتدأ مرفوع، وما: خبر مقدم، والحاقة مبتدأ ثان مؤخر، والجملة </a:t>
            </a:r>
            <a:r>
              <a:rPr lang="ar-SA" dirty="0" err="1" smtClean="0"/>
              <a:t>الإسمية</a:t>
            </a:r>
            <a:r>
              <a:rPr lang="ar-SA" dirty="0" smtClean="0"/>
              <a:t>(ما الحاقة) خبر المبتدأ الأول(الحاقة).</a:t>
            </a:r>
          </a:p>
          <a:p>
            <a:pPr rtl="1"/>
            <a:r>
              <a:rPr lang="ar-SA" dirty="0" smtClean="0"/>
              <a:t>وقد تكون الجملةُ الواقعةُ خبراً نفسَ المبتدأ في المعنى، فلا نحتاج </a:t>
            </a:r>
            <a:r>
              <a:rPr lang="ar-SA" dirty="0" err="1" smtClean="0"/>
              <a:t>الى</a:t>
            </a:r>
            <a:r>
              <a:rPr lang="ar-SA" dirty="0" smtClean="0"/>
              <a:t> رابطٍ، </a:t>
            </a:r>
            <a:r>
              <a:rPr lang="ar-SA" dirty="0" err="1" smtClean="0"/>
              <a:t>لانها</a:t>
            </a:r>
            <a:r>
              <a:rPr lang="ar-SA" dirty="0" smtClean="0"/>
              <a:t> ليست أجنبيةً عنه فتحتاجَ </a:t>
            </a:r>
            <a:r>
              <a:rPr lang="ar-SA" dirty="0" err="1" smtClean="0"/>
              <a:t>الى</a:t>
            </a:r>
            <a:r>
              <a:rPr lang="ar-SA" dirty="0" smtClean="0"/>
              <a:t> ما يربطها </a:t>
            </a:r>
            <a:r>
              <a:rPr lang="ar-SA" dirty="0" err="1" smtClean="0"/>
              <a:t>به</a:t>
            </a:r>
            <a:r>
              <a:rPr lang="ar-SA" dirty="0" smtClean="0"/>
              <a:t>، نحو((قُلْ </a:t>
            </a:r>
            <a:r>
              <a:rPr lang="ar-SA" dirty="0" smtClean="0">
                <a:solidFill>
                  <a:srgbClr val="FF0066"/>
                </a:solidFill>
              </a:rPr>
              <a:t>هُوَ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اللهُ أحدٌ</a:t>
            </a:r>
            <a:r>
              <a:rPr lang="ar-SA" dirty="0" smtClean="0"/>
              <a:t>))، ونحو "</a:t>
            </a:r>
            <a:r>
              <a:rPr lang="ar-SA" dirty="0" smtClean="0">
                <a:solidFill>
                  <a:srgbClr val="FF0066"/>
                </a:solidFill>
              </a:rPr>
              <a:t>نُطقي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00B0F0"/>
                </a:solidFill>
              </a:rPr>
              <a:t>اللهُ حسبي</a:t>
            </a:r>
            <a:r>
              <a:rPr lang="ar-SA" dirty="0" smtClean="0"/>
              <a:t>".</a:t>
            </a:r>
          </a:p>
          <a:p>
            <a:pPr rtl="1"/>
            <a:r>
              <a:rPr lang="ar-SA" dirty="0" smtClean="0"/>
              <a:t>(فهو ضمير الشأن. والجملة بعده هي عينه، كما تقول (هو علي مجتهد) وكذلك قولك (نطقي الله حسبي) فالمنطوق به، (وهو الله حسبي) هو عين المبتدأ. وهو (نطقي)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الخبر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/>
              <a:t>النوع الثالث: شبه جملة.</a:t>
            </a:r>
          </a:p>
          <a:p>
            <a:pPr rtl="1"/>
            <a:r>
              <a:rPr lang="ar-SA" sz="3000" dirty="0" smtClean="0"/>
              <a:t>وشبه الجملة إما أن تكون ظرفاً أو جاراً ومجروراً،ومثال الظرف:</a:t>
            </a:r>
          </a:p>
          <a:p>
            <a:pPr rtl="1"/>
            <a:r>
              <a:rPr lang="ar-SA" sz="3000" dirty="0" smtClean="0">
                <a:solidFill>
                  <a:srgbClr val="FF0000"/>
                </a:solidFill>
              </a:rPr>
              <a:t>المجدُ</a:t>
            </a:r>
            <a:r>
              <a:rPr lang="ar-SA" sz="3000" dirty="0" smtClean="0"/>
              <a:t> </a:t>
            </a:r>
            <a:r>
              <a:rPr lang="ar-SA" sz="3000" u="sng" dirty="0" smtClean="0">
                <a:solidFill>
                  <a:srgbClr val="00B0F0"/>
                </a:solidFill>
              </a:rPr>
              <a:t>تحتَ رايةِ</a:t>
            </a:r>
            <a:r>
              <a:rPr lang="ar-SA" sz="3000" dirty="0" smtClean="0"/>
              <a:t> العلْمِ.</a:t>
            </a:r>
          </a:p>
          <a:p>
            <a:pPr rtl="1"/>
            <a:r>
              <a:rPr lang="ar-SA" sz="3000" dirty="0" smtClean="0"/>
              <a:t>المجد مبتدأ مرفوع وعلامة رفعه الضمة.</a:t>
            </a:r>
          </a:p>
          <a:p>
            <a:pPr rtl="1"/>
            <a:r>
              <a:rPr lang="ar-SA" sz="3000" dirty="0" smtClean="0"/>
              <a:t>تحتَ: ظرف منصوب وعلامة نصبه الفتحة وهو مضاف وراية مضاف إليه مجرور، وشبه الجملة الظرفية في محل رفع خبر المبتدأ.</a:t>
            </a:r>
          </a:p>
          <a:p>
            <a:pPr rtl="1"/>
            <a:r>
              <a:rPr lang="ar-SA" sz="3000" dirty="0" smtClean="0"/>
              <a:t>ومثال الجار والمجرور:</a:t>
            </a:r>
            <a:r>
              <a:rPr lang="ar-SA" sz="3000" dirty="0" smtClean="0">
                <a:solidFill>
                  <a:srgbClr val="FF0000"/>
                </a:solidFill>
              </a:rPr>
              <a:t>العلم</a:t>
            </a:r>
            <a:r>
              <a:rPr lang="ar-SA" sz="3000" dirty="0" smtClean="0"/>
              <a:t> </a:t>
            </a:r>
            <a:r>
              <a:rPr lang="ar-SA" sz="3000" u="sng" dirty="0" smtClean="0">
                <a:solidFill>
                  <a:srgbClr val="00B0F0"/>
                </a:solidFill>
              </a:rPr>
              <a:t>في الصدور </a:t>
            </a:r>
            <a:r>
              <a:rPr lang="ar-SA" sz="3000" dirty="0" smtClean="0"/>
              <a:t>لا في السطور.</a:t>
            </a:r>
          </a:p>
          <a:p>
            <a:pPr rtl="1"/>
            <a:r>
              <a:rPr lang="ar-SA" sz="3000" dirty="0" smtClean="0"/>
              <a:t>في: حرف جر، والصدور اسم مجرور وشبه الجملة من الجار والمجرور في محل رفع خبر.</a:t>
            </a:r>
          </a:p>
          <a:p>
            <a:endParaRPr lang="ar-SA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اختبر نفسك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بيّن نوع المبتدأ المخطوط تحته فيما يلي</a:t>
            </a:r>
            <a:r>
              <a:rPr lang="ar-SA" dirty="0" smtClean="0"/>
              <a:t>:</a:t>
            </a:r>
          </a:p>
          <a:p>
            <a:r>
              <a:rPr lang="ar-SA" u="sng" dirty="0" smtClean="0"/>
              <a:t>هُوَ</a:t>
            </a:r>
            <a:r>
              <a:rPr lang="ar-SA" dirty="0" smtClean="0"/>
              <a:t> البدرُ </a:t>
            </a:r>
            <a:r>
              <a:rPr lang="ar-SA" u="sng" dirty="0" smtClean="0"/>
              <a:t>والناسُ</a:t>
            </a:r>
            <a:r>
              <a:rPr lang="ar-SA" dirty="0" smtClean="0"/>
              <a:t> الكواكبُ حَوْلَهُ ..وهلْ تُشْبِهُ البدرَ </a:t>
            </a:r>
            <a:r>
              <a:rPr lang="ar-SA" dirty="0" err="1" smtClean="0"/>
              <a:t>المضئَ</a:t>
            </a:r>
            <a:r>
              <a:rPr lang="ar-SA" dirty="0" smtClean="0"/>
              <a:t> الكواكبُ؟</a:t>
            </a:r>
          </a:p>
          <a:p>
            <a:r>
              <a:rPr lang="ar-SA" u="sng" dirty="0" smtClean="0"/>
              <a:t>منادمة</a:t>
            </a:r>
            <a:r>
              <a:rPr lang="ar-SA" dirty="0" smtClean="0"/>
              <a:t> الإنسان تحسن مرة       </a:t>
            </a:r>
            <a:r>
              <a:rPr lang="ar-SA" dirty="0" err="1" smtClean="0"/>
              <a:t>و</a:t>
            </a:r>
            <a:r>
              <a:rPr lang="ar-SA" dirty="0" smtClean="0"/>
              <a:t> إن اكثروا أدمانها أفسدوا الحبا</a:t>
            </a:r>
          </a:p>
          <a:p>
            <a:r>
              <a:rPr lang="ar-SA" u="sng" dirty="0" smtClean="0"/>
              <a:t>النَّاسُ</a:t>
            </a:r>
            <a:r>
              <a:rPr lang="ar-SA" dirty="0" smtClean="0"/>
              <a:t> </a:t>
            </a:r>
            <a:r>
              <a:rPr lang="ar-SA" dirty="0" err="1" smtClean="0"/>
              <a:t>إثنان</a:t>
            </a:r>
            <a:r>
              <a:rPr lang="ar-SA" dirty="0" smtClean="0"/>
              <a:t> ذُو عِلْمٍ وَمُسْتَمعٌ       وَاعٍ </a:t>
            </a:r>
            <a:r>
              <a:rPr lang="ar-SA" u="sng" dirty="0" smtClean="0"/>
              <a:t>وَسَائِرُهُمْ</a:t>
            </a:r>
            <a:r>
              <a:rPr lang="ar-SA" dirty="0" smtClean="0"/>
              <a:t> كاللَّغْوِ والعَكَرِ</a:t>
            </a:r>
            <a:endParaRPr lang="en-US" dirty="0" smtClean="0"/>
          </a:p>
          <a:p>
            <a:r>
              <a:rPr lang="ar-SA" dirty="0" smtClean="0"/>
              <a:t>قال تعالى:“لاَ تَقُمْ فِيهِ أَبَداً لَّ</a:t>
            </a:r>
            <a:r>
              <a:rPr lang="ar-SA" u="sng" dirty="0" smtClean="0"/>
              <a:t>مَسْجِدٌ</a:t>
            </a:r>
            <a:r>
              <a:rPr lang="ar-SA" dirty="0" smtClean="0"/>
              <a:t> أُسِّسَ عَلَى التَّقْوَى مِنْ أَوَّلِ يَوْمٍ أَحَقُّ أَن تَقُومَ فِيهِ فِيهِ </a:t>
            </a:r>
            <a:r>
              <a:rPr lang="ar-SA" u="sng" dirty="0" smtClean="0"/>
              <a:t>رِجَالٌ</a:t>
            </a:r>
            <a:r>
              <a:rPr lang="ar-SA" dirty="0" smtClean="0"/>
              <a:t> يُحِبُّونَ أَن يَتَطَهَّرُواْ </a:t>
            </a:r>
            <a:r>
              <a:rPr lang="ar-SA" u="sng" dirty="0" smtClean="0"/>
              <a:t>وَاللّهُ</a:t>
            </a:r>
            <a:r>
              <a:rPr lang="ar-SA" dirty="0" smtClean="0"/>
              <a:t> يُحِبُّ الْمُطَّهِّرِينَ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تقدم المبتدأ وجوباً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الأصل أن يتقدّم المبتدأ على الخبر، وقد يتأخر جوازاً إن لم يكن هناك مانع يمنع ذلك، مثل: </a:t>
            </a:r>
            <a:r>
              <a:rPr lang="ar-SA" sz="2800" u="sng" dirty="0" smtClean="0">
                <a:solidFill>
                  <a:srgbClr val="FF0000"/>
                </a:solidFill>
              </a:rPr>
              <a:t>محمد</a:t>
            </a:r>
            <a:r>
              <a:rPr lang="ar-SA" sz="2800" dirty="0" smtClean="0"/>
              <a:t> في الصف، وفي الصف </a:t>
            </a:r>
            <a:r>
              <a:rPr lang="ar-SA" sz="2800" u="sng" dirty="0" smtClean="0">
                <a:solidFill>
                  <a:srgbClr val="FF0000"/>
                </a:solidFill>
              </a:rPr>
              <a:t>محمد</a:t>
            </a:r>
            <a:r>
              <a:rPr lang="ar-SA" sz="2800" dirty="0" smtClean="0"/>
              <a:t>. </a:t>
            </a:r>
            <a:endParaRPr lang="en-US" sz="2800" dirty="0" smtClean="0"/>
          </a:p>
          <a:p>
            <a:pPr rtl="1"/>
            <a:r>
              <a:rPr lang="ar-SA" sz="2800" dirty="0" smtClean="0"/>
              <a:t> لكنّ المبتدأ يتقدّم وجوباً على الخبر في حالاتٍ، أي يجب المحافظة على الترتيب الأصلي للجملة، وهذه الحالات هي:</a:t>
            </a:r>
            <a:endParaRPr lang="en-US" sz="2800" dirty="0" smtClean="0"/>
          </a:p>
          <a:p>
            <a:pPr rtl="1"/>
            <a:r>
              <a:rPr lang="ar-SA" sz="2800" dirty="0" smtClean="0"/>
              <a:t>1 </a:t>
            </a:r>
            <a:r>
              <a:rPr lang="ar-SA" sz="2800" dirty="0" err="1" smtClean="0"/>
              <a:t>ـ</a:t>
            </a:r>
            <a:r>
              <a:rPr lang="ar-SA" sz="2800" dirty="0" smtClean="0"/>
              <a:t> أن يكون المبتدأ من الأسماء التي لها الصدارة في الكلام كأسماء الشرط والاستفهام وما التعجبية ، وكم الخبرية . </a:t>
            </a:r>
            <a:endParaRPr lang="en-US" sz="2800" dirty="0" smtClean="0"/>
          </a:p>
          <a:p>
            <a:pPr rtl="1"/>
            <a:r>
              <a:rPr lang="ar-SA" sz="2800" dirty="0" smtClean="0"/>
              <a:t>ومن ذلك قول زهير : </a:t>
            </a:r>
            <a:endParaRPr lang="en-US" sz="2800" dirty="0" smtClean="0"/>
          </a:p>
          <a:p>
            <a:pPr rtl="1"/>
            <a:r>
              <a:rPr lang="ar-SA" sz="2800" dirty="0" smtClean="0"/>
              <a:t>  </a:t>
            </a:r>
            <a:r>
              <a:rPr lang="ar-SA" sz="2800" dirty="0" smtClean="0">
                <a:solidFill>
                  <a:srgbClr val="FF0000"/>
                </a:solidFill>
              </a:rPr>
              <a:t>ومن</a:t>
            </a:r>
            <a:r>
              <a:rPr lang="ar-SA" sz="2800" dirty="0" smtClean="0"/>
              <a:t> لم يذد عن حوضه بسلاحه     يهدّمْ ومن لا يظلمِ الناس يُظلمِ</a:t>
            </a:r>
          </a:p>
          <a:p>
            <a:pPr rtl="1"/>
            <a:r>
              <a:rPr lang="ar-SA" sz="2800" dirty="0" smtClean="0"/>
              <a:t>من: اسم </a:t>
            </a:r>
            <a:r>
              <a:rPr lang="ar-SA" sz="2800" dirty="0" err="1" smtClean="0"/>
              <a:t>سرط</a:t>
            </a:r>
            <a:r>
              <a:rPr lang="ar-SA" sz="2800" dirty="0" smtClean="0"/>
              <a:t> مبني في محل رفع مبتدأ</a:t>
            </a:r>
            <a:endParaRPr lang="en-US" sz="2800" dirty="0" smtClean="0"/>
          </a:p>
          <a:p>
            <a:pPr rtl="1"/>
            <a:endParaRPr lang="ar-SA" sz="2800" dirty="0" smtClean="0"/>
          </a:p>
          <a:p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تقدم المبتدأ وجوباً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2. أن يضاف المبتدأ إلى اسم له صدر الكلام . </a:t>
            </a:r>
            <a:endParaRPr lang="en-US" dirty="0" smtClean="0"/>
          </a:p>
          <a:p>
            <a:pPr rtl="1"/>
            <a:r>
              <a:rPr lang="ar-SA" dirty="0" smtClean="0"/>
              <a:t>نحو : </a:t>
            </a:r>
            <a:r>
              <a:rPr lang="ar-SA" dirty="0" smtClean="0">
                <a:solidFill>
                  <a:srgbClr val="FF0000"/>
                </a:solidFill>
              </a:rPr>
              <a:t>كتابُ</a:t>
            </a:r>
            <a:r>
              <a:rPr lang="ar-SA" dirty="0" smtClean="0"/>
              <a:t> مَن </a:t>
            </a:r>
            <a:r>
              <a:rPr lang="ar-SA" u="sng" dirty="0" smtClean="0">
                <a:solidFill>
                  <a:srgbClr val="00B0F0"/>
                </a:solidFill>
              </a:rPr>
              <a:t>في الحقيبة</a:t>
            </a:r>
            <a:r>
              <a:rPr lang="ar-SA" dirty="0" smtClean="0"/>
              <a:t> ؟</a:t>
            </a:r>
          </a:p>
          <a:p>
            <a:pPr rtl="1"/>
            <a:r>
              <a:rPr lang="ar-SA" dirty="0" smtClean="0"/>
              <a:t>فـ(كتاب) مبتدأ تقدم وجوباً لأنه مضاف إلى اسم له الصدارة وهو اسم الاستفهام.</a:t>
            </a:r>
          </a:p>
          <a:p>
            <a:pPr rtl="1"/>
            <a:r>
              <a:rPr lang="ar-SA" dirty="0" smtClean="0"/>
              <a:t>3. إذا كان الخبر جملة فعليه فاعلها ضمير مستتر يعود على المبتدأ . </a:t>
            </a:r>
            <a:endParaRPr lang="en-US" dirty="0" smtClean="0"/>
          </a:p>
          <a:p>
            <a:pPr rtl="1"/>
            <a:r>
              <a:rPr lang="ar-SA" dirty="0" smtClean="0"/>
              <a:t>نحو قوله تعالى((</a:t>
            </a:r>
            <a:r>
              <a:rPr lang="ar-SA" dirty="0" smtClean="0">
                <a:solidFill>
                  <a:srgbClr val="FF0000"/>
                </a:solidFill>
              </a:rPr>
              <a:t>الله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F0"/>
                </a:solidFill>
              </a:rPr>
              <a:t>يستهزئ بهم</a:t>
            </a:r>
            <a:r>
              <a:rPr lang="ar-SA" dirty="0" smtClean="0"/>
              <a:t>)).</a:t>
            </a:r>
          </a:p>
          <a:p>
            <a:pPr rtl="1"/>
            <a:r>
              <a:rPr lang="ar-SA" dirty="0" smtClean="0"/>
              <a:t>فلفظ الجلالة مبتدأ تقدم وجوباً لأن خبره جملة فعلية فيها ضمير يعود على المبتدأ.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تقدم المبتدأ وجوباً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4.أن يكون المبتدأ مقترنا بلام الابتداء، ومنه قوله تعالى((</a:t>
            </a:r>
            <a:r>
              <a:rPr lang="ar-SA" dirty="0" smtClean="0">
                <a:solidFill>
                  <a:srgbClr val="FF0000"/>
                </a:solidFill>
              </a:rPr>
              <a:t>ولذكر</a:t>
            </a:r>
            <a:r>
              <a:rPr lang="ar-SA" dirty="0" smtClean="0"/>
              <a:t> الله</a:t>
            </a:r>
            <a:r>
              <a:rPr lang="ar-SA" u="sng" dirty="0" smtClean="0">
                <a:solidFill>
                  <a:srgbClr val="00B0F0"/>
                </a:solidFill>
              </a:rPr>
              <a:t> أكبر</a:t>
            </a:r>
            <a:r>
              <a:rPr lang="ar-SA" dirty="0" smtClean="0"/>
              <a:t>)).</a:t>
            </a:r>
            <a:endParaRPr lang="en-US" dirty="0" smtClean="0"/>
          </a:p>
          <a:p>
            <a:pPr rtl="1"/>
            <a:r>
              <a:rPr lang="ar-SA" dirty="0" smtClean="0"/>
              <a:t>5 </a:t>
            </a:r>
            <a:r>
              <a:rPr lang="ar-SA" dirty="0" err="1" smtClean="0"/>
              <a:t>ـ</a:t>
            </a:r>
            <a:r>
              <a:rPr lang="ar-SA" dirty="0" smtClean="0"/>
              <a:t> أن يكون كل من المبتدأ والخبر معرفة ، أو نكرة وليس هناك قرينة تعين أحدهما فيتقدم المبتدأ خشية التباس الخبر به .</a:t>
            </a:r>
            <a:endParaRPr lang="en-US" dirty="0" smtClean="0"/>
          </a:p>
          <a:p>
            <a:pPr rtl="1"/>
            <a:r>
              <a:rPr lang="ar-SA" dirty="0" smtClean="0"/>
              <a:t>نحو : </a:t>
            </a:r>
            <a:r>
              <a:rPr lang="ar-SA" dirty="0" smtClean="0">
                <a:solidFill>
                  <a:srgbClr val="FF0000"/>
                </a:solidFill>
              </a:rPr>
              <a:t>أبوك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F0"/>
                </a:solidFill>
              </a:rPr>
              <a:t>محمد</a:t>
            </a:r>
            <a:r>
              <a:rPr lang="ar-SA" dirty="0" smtClean="0"/>
              <a:t> . إن أردت الإخبار عن الأب . </a:t>
            </a:r>
            <a:endParaRPr lang="en-US" dirty="0" smtClean="0"/>
          </a:p>
          <a:p>
            <a:pPr rtl="1"/>
            <a:r>
              <a:rPr lang="ar-SA" dirty="0" smtClean="0"/>
              <a:t>ونحو : </a:t>
            </a:r>
            <a:r>
              <a:rPr lang="ar-SA" dirty="0" smtClean="0">
                <a:solidFill>
                  <a:srgbClr val="FF0000"/>
                </a:solidFill>
              </a:rPr>
              <a:t>محمد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F0"/>
                </a:solidFill>
              </a:rPr>
              <a:t>أبوك</a:t>
            </a:r>
            <a:r>
              <a:rPr lang="ar-SA" dirty="0" smtClean="0"/>
              <a:t> . إن أردت الإخبار عن محمد.</a:t>
            </a:r>
          </a:p>
          <a:p>
            <a:pPr rtl="1"/>
            <a:r>
              <a:rPr lang="ar-SA" dirty="0" smtClean="0"/>
              <a:t>فكلاهما معرفة لذا وجب تقدم المبتدأ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</a:rPr>
              <a:t>وأكبر</a:t>
            </a:r>
            <a:r>
              <a:rPr lang="ar-SA" dirty="0" smtClean="0"/>
              <a:t> منك </a:t>
            </a:r>
            <a:r>
              <a:rPr lang="ar-SA" dirty="0" smtClean="0">
                <a:solidFill>
                  <a:srgbClr val="00B0F0"/>
                </a:solidFill>
              </a:rPr>
              <a:t>أعلم</a:t>
            </a:r>
            <a:r>
              <a:rPr lang="ar-SA" dirty="0" smtClean="0"/>
              <a:t> منك. فكلاهما نكرة لذا يجب تقدم المبتدأ.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تقدم المبتدأ وجوباً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 </a:t>
            </a:r>
            <a:endParaRPr lang="en-US" dirty="0" smtClean="0"/>
          </a:p>
          <a:p>
            <a:pPr rtl="1"/>
            <a:r>
              <a:rPr lang="ar-SA" dirty="0" smtClean="0"/>
              <a:t>6. أن يكون المبتدأ محصورا في الخبر بما وإلا ، أو بإنما .</a:t>
            </a:r>
            <a:endParaRPr lang="en-US" dirty="0" smtClean="0"/>
          </a:p>
          <a:p>
            <a:pPr rtl="1"/>
            <a:r>
              <a:rPr lang="ar-SA" dirty="0" smtClean="0"/>
              <a:t>نحو : ما </a:t>
            </a:r>
            <a:r>
              <a:rPr lang="ar-SA" u="sng" dirty="0" smtClean="0">
                <a:solidFill>
                  <a:srgbClr val="FF0000"/>
                </a:solidFill>
              </a:rPr>
              <a:t>الصدق</a:t>
            </a:r>
            <a:r>
              <a:rPr lang="ar-SA" dirty="0" smtClean="0"/>
              <a:t> إلا فضيلة. فحصر المبتدأ(الصدق) في الخبر(فضيلة).</a:t>
            </a:r>
          </a:p>
          <a:p>
            <a:pPr rtl="1"/>
            <a:r>
              <a:rPr lang="ar-SA" dirty="0" smtClean="0"/>
              <a:t>ومنه قوله تعالى</a:t>
            </a:r>
            <a:r>
              <a:rPr lang="ar-SA" dirty="0" smtClean="0">
                <a:sym typeface="Wingdings" pitchFamily="2" charset="2"/>
              </a:rPr>
              <a:t>((</a:t>
            </a:r>
            <a:r>
              <a:rPr lang="ar-SA" dirty="0" smtClean="0"/>
              <a:t>وما </a:t>
            </a:r>
            <a:r>
              <a:rPr lang="ar-SA" u="sng" dirty="0" smtClean="0">
                <a:solidFill>
                  <a:srgbClr val="FF0000"/>
                </a:solidFill>
              </a:rPr>
              <a:t>الحياة</a:t>
            </a:r>
            <a:r>
              <a:rPr lang="ar-SA" dirty="0" smtClean="0"/>
              <a:t> الدنيا إلا </a:t>
            </a:r>
            <a:r>
              <a:rPr lang="ar-SA" b="1" dirty="0" smtClean="0"/>
              <a:t>متاع</a:t>
            </a:r>
            <a:r>
              <a:rPr lang="ar-SA" dirty="0" smtClean="0"/>
              <a:t> الغرور))</a:t>
            </a:r>
            <a:endParaRPr lang="en-US" dirty="0" smtClean="0"/>
          </a:p>
          <a:p>
            <a:pPr rtl="1"/>
            <a:r>
              <a:rPr lang="ar-SA" dirty="0" smtClean="0"/>
              <a:t>وقوله تعالى</a:t>
            </a:r>
            <a:r>
              <a:rPr lang="ar-SA" dirty="0" smtClean="0">
                <a:sym typeface="Wingdings" pitchFamily="2" charset="2"/>
              </a:rPr>
              <a:t>((</a:t>
            </a:r>
            <a:r>
              <a:rPr lang="ar-SA" dirty="0" smtClean="0"/>
              <a:t>إنما </a:t>
            </a:r>
            <a:r>
              <a:rPr lang="ar-SA" u="sng" dirty="0" smtClean="0">
                <a:solidFill>
                  <a:srgbClr val="FF0000"/>
                </a:solidFill>
              </a:rPr>
              <a:t>نحن</a:t>
            </a:r>
            <a:r>
              <a:rPr lang="ar-SA" dirty="0" smtClean="0"/>
              <a:t> </a:t>
            </a:r>
            <a:r>
              <a:rPr lang="ar-SA" b="1" dirty="0" smtClean="0"/>
              <a:t>مصلحون</a:t>
            </a:r>
            <a:r>
              <a:rPr lang="ar-SA" dirty="0" smtClean="0"/>
              <a:t>)).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تقدم الخبر وجوباً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هناك حالات يجب أن يتقدّم فيها الخبر على المبتدأ وهي أربع حالات:</a:t>
            </a:r>
          </a:p>
          <a:p>
            <a:pPr rtl="1"/>
            <a:r>
              <a:rPr lang="ar-SA" dirty="0" smtClean="0"/>
              <a:t>1. إذا كان المبتدأ نكرة غير مفيدةٍ، وكان الخبر شبه جملة، نحو "في الدارِ </a:t>
            </a:r>
            <a:r>
              <a:rPr lang="ar-SA" u="sng" dirty="0" smtClean="0">
                <a:solidFill>
                  <a:srgbClr val="FF0000"/>
                </a:solidFill>
              </a:rPr>
              <a:t>رجلٌ</a:t>
            </a:r>
            <a:r>
              <a:rPr lang="ar-SA" dirty="0" smtClean="0"/>
              <a:t>" و"عندكَ ضيفٌ" ومنه قوله تعالى:((</a:t>
            </a:r>
            <a:r>
              <a:rPr lang="ar-SA" b="1" dirty="0" smtClean="0"/>
              <a:t>ولدينا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FF0000"/>
                </a:solidFill>
              </a:rPr>
              <a:t>مزيدٌ</a:t>
            </a:r>
            <a:r>
              <a:rPr lang="ar-SA" dirty="0" smtClean="0"/>
              <a:t>))و ((</a:t>
            </a:r>
            <a:r>
              <a:rPr lang="ar-SA" b="1" dirty="0" smtClean="0"/>
              <a:t>على أبصارهم </a:t>
            </a:r>
            <a:r>
              <a:rPr lang="ar-SA" u="sng" dirty="0" smtClean="0">
                <a:solidFill>
                  <a:srgbClr val="FF0000"/>
                </a:solidFill>
              </a:rPr>
              <a:t>غشاوةٌ</a:t>
            </a:r>
            <a:r>
              <a:rPr lang="ar-SA" dirty="0" smtClean="0"/>
              <a:t>)).</a:t>
            </a:r>
          </a:p>
          <a:p>
            <a:pPr rtl="1"/>
            <a:r>
              <a:rPr lang="ar-SA" dirty="0" smtClean="0"/>
              <a:t>2. إذا كان الخبر اسمَ استفهامٍ، أو مضافاً إلى اسم استفهامٍ، نحو "</a:t>
            </a:r>
            <a:r>
              <a:rPr lang="ar-SA" b="1" dirty="0" smtClean="0"/>
              <a:t>كيف</a:t>
            </a:r>
            <a:r>
              <a:rPr lang="ar-SA" dirty="0" smtClean="0"/>
              <a:t> </a:t>
            </a:r>
            <a:r>
              <a:rPr lang="ar-SA" u="sng" dirty="0" smtClean="0">
                <a:solidFill>
                  <a:srgbClr val="FF0000"/>
                </a:solidFill>
              </a:rPr>
              <a:t>حالُكَ</a:t>
            </a:r>
            <a:r>
              <a:rPr lang="ar-SA" dirty="0" smtClean="0"/>
              <a:t>؟" و"</a:t>
            </a:r>
            <a:r>
              <a:rPr lang="ar-SA" b="1" dirty="0" smtClean="0"/>
              <a:t>ابنُ</a:t>
            </a:r>
            <a:r>
              <a:rPr lang="ar-SA" dirty="0" smtClean="0"/>
              <a:t> مَن </a:t>
            </a:r>
            <a:r>
              <a:rPr lang="ar-SA" u="sng" dirty="0" smtClean="0">
                <a:solidFill>
                  <a:srgbClr val="FF0000"/>
                </a:solidFill>
              </a:rPr>
              <a:t>أنت</a:t>
            </a:r>
            <a:r>
              <a:rPr lang="ar-SA" dirty="0" smtClean="0"/>
              <a:t>؟”.</a:t>
            </a:r>
          </a:p>
          <a:p>
            <a:pPr rtl="1"/>
            <a:r>
              <a:rPr lang="ar-SA" dirty="0" smtClean="0"/>
              <a:t>(وإنما وجب تقديم الخبر هنا لأن لاسم الاستفهام أو ما يضاف إليه صدر الكلام).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تقدم الخبر وجوباً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3. إذا اتصلَ بالمبتدأ ضميرٌ يعود إلى شيء في الخبر نحو "</a:t>
            </a:r>
            <a:r>
              <a:rPr lang="ar-SA" dirty="0" smtClean="0">
                <a:solidFill>
                  <a:srgbClr val="00B0F0"/>
                </a:solidFill>
              </a:rPr>
              <a:t>في الدار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صاحبها</a:t>
            </a:r>
            <a:r>
              <a:rPr lang="ar-SA" dirty="0" smtClean="0"/>
              <a:t>” ف(صاحب) مبتدأ، وشبه الجملة(في الدار) خبر ونلاحظ أن المبتدأ(صاحب) فيه ضمير وهو الهاء يعود على شيء في الخبر وهو (الدار)ومنه قوله تعالى:((أم على قلوبٍ </a:t>
            </a:r>
            <a:r>
              <a:rPr lang="ar-SA" dirty="0" smtClean="0">
                <a:solidFill>
                  <a:srgbClr val="FF0000"/>
                </a:solidFill>
              </a:rPr>
              <a:t>أقفالُها</a:t>
            </a:r>
            <a:r>
              <a:rPr lang="ar-SA" dirty="0" smtClean="0"/>
              <a:t>))</a:t>
            </a:r>
          </a:p>
          <a:p>
            <a:pPr rtl="1"/>
            <a:r>
              <a:rPr lang="ar-SA" dirty="0" smtClean="0"/>
              <a:t>وإنما وجب تقديم الخبر هنا، لأنه لو تأخر لاستلزم عود الضمير على متأخر لفظاً ورتبة، وذلك ضعيف قبيح في النحو.</a:t>
            </a:r>
          </a:p>
          <a:p>
            <a:pPr rtl="1"/>
            <a:r>
              <a:rPr lang="ar-SA" dirty="0" smtClean="0"/>
              <a:t>4. أن يكون الخبرُ محصوراً في المبتدأ. بوساطة (إلا) أو ما وإنما مثل:"ما </a:t>
            </a:r>
            <a:r>
              <a:rPr lang="ar-SA" dirty="0" smtClean="0">
                <a:solidFill>
                  <a:srgbClr val="00B0F0"/>
                </a:solidFill>
              </a:rPr>
              <a:t>خالقٌ</a:t>
            </a:r>
            <a:r>
              <a:rPr lang="ar-SA" dirty="0" smtClean="0"/>
              <a:t> إلا </a:t>
            </a:r>
            <a:r>
              <a:rPr lang="ar-SA" dirty="0" smtClean="0">
                <a:solidFill>
                  <a:srgbClr val="FF0000"/>
                </a:solidFill>
              </a:rPr>
              <a:t>اللهُ</a:t>
            </a:r>
            <a:r>
              <a:rPr lang="ar-SA" dirty="0" smtClean="0"/>
              <a:t>"، و"إنما </a:t>
            </a:r>
            <a:r>
              <a:rPr lang="ar-SA" dirty="0" smtClean="0">
                <a:solidFill>
                  <a:srgbClr val="00B0F0"/>
                </a:solidFill>
              </a:rPr>
              <a:t>محمودٌ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من</a:t>
            </a:r>
            <a:r>
              <a:rPr lang="ar-SA" dirty="0" smtClean="0"/>
              <a:t> يجتهدُ".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وتدريب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نوع خبر المبتدأ المخطوط تحته في قوله تعالى:“</a:t>
            </a:r>
            <a:r>
              <a:rPr lang="ar-SA" u="sng" dirty="0" smtClean="0"/>
              <a:t>واللهُ</a:t>
            </a:r>
            <a:r>
              <a:rPr lang="ar-SA" dirty="0" smtClean="0"/>
              <a:t> عنده حسنُ الثواب“</a:t>
            </a:r>
          </a:p>
          <a:p>
            <a:r>
              <a:rPr lang="ar-SA" dirty="0" smtClean="0"/>
              <a:t>أ. اسم مفرد.</a:t>
            </a:r>
          </a:p>
          <a:p>
            <a:r>
              <a:rPr lang="ar-SA" dirty="0" smtClean="0"/>
              <a:t>ب. جملة اسمية.</a:t>
            </a:r>
          </a:p>
          <a:p>
            <a:r>
              <a:rPr lang="ar-SA" dirty="0" smtClean="0"/>
              <a:t>ج. جملة فعلية.</a:t>
            </a:r>
          </a:p>
          <a:p>
            <a:r>
              <a:rPr lang="ar-SA" dirty="0" smtClean="0"/>
              <a:t>د. شبه جملة.</a:t>
            </a:r>
          </a:p>
          <a:p>
            <a:r>
              <a:rPr lang="ar-SA" dirty="0" smtClean="0"/>
              <a:t>التفسير: هذه الجملة فيها مبتدآن، الأول: الله وخبره الجملة الاسمية(عنده حسن الثواب) والثاني حسن وخبره شبه الجملة (عنده)</a:t>
            </a: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7239000" y="3352800"/>
            <a:ext cx="21336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وتدريب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نوع خبر المبتدأ المخطوط تحته في الجملة التالية(</a:t>
            </a:r>
            <a:r>
              <a:rPr lang="ar-SA" u="sng" dirty="0" smtClean="0"/>
              <a:t>النافذة</a:t>
            </a:r>
            <a:r>
              <a:rPr lang="ar-SA" dirty="0" smtClean="0"/>
              <a:t> زجاجها ملونٌ) هو:</a:t>
            </a:r>
          </a:p>
          <a:p>
            <a:r>
              <a:rPr lang="ar-SA" dirty="0" smtClean="0"/>
              <a:t>أ. مفرد.</a:t>
            </a:r>
          </a:p>
          <a:p>
            <a:r>
              <a:rPr lang="ar-SA" dirty="0" smtClean="0"/>
              <a:t>ب.جملة اسمية.</a:t>
            </a:r>
          </a:p>
          <a:p>
            <a:r>
              <a:rPr lang="ar-SA" dirty="0" smtClean="0"/>
              <a:t>ج. جملة فعلية.</a:t>
            </a:r>
          </a:p>
          <a:p>
            <a:r>
              <a:rPr lang="ar-SA" dirty="0" smtClean="0"/>
              <a:t>د. شبه جملة. </a:t>
            </a:r>
          </a:p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7239000" y="3352800"/>
            <a:ext cx="21336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 وتدريب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تقدم المبتدأ على الخبر وجوبا في الجملة التالية(في السماء غيومها) والسبب:</a:t>
            </a:r>
          </a:p>
          <a:p>
            <a:r>
              <a:rPr lang="ar-SA" dirty="0" smtClean="0"/>
              <a:t>أ. المبتدأ من الأسماء التي لها الصدارة.</a:t>
            </a:r>
          </a:p>
          <a:p>
            <a:r>
              <a:rPr lang="ar-SA" dirty="0" smtClean="0"/>
              <a:t>ب. ارتبط المبتدأ بضمير يعود على الخبر.</a:t>
            </a:r>
          </a:p>
          <a:p>
            <a:r>
              <a:rPr lang="ar-SA" dirty="0" smtClean="0"/>
              <a:t>ج. جاء المبتدأ محصوراً في الخبر.</a:t>
            </a:r>
          </a:p>
          <a:p>
            <a:r>
              <a:rPr lang="ar-SA" dirty="0" smtClean="0"/>
              <a:t>د.كل من المبتدأ والخبر معرفة.</a:t>
            </a:r>
          </a:p>
          <a:p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3886200" y="3352800"/>
            <a:ext cx="54864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تطبيق وتدريب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تقدم المبتدأ على الخبر وجوباً في الجملة التالية: ما أجملَ السماء! والسبب:</a:t>
            </a:r>
          </a:p>
          <a:p>
            <a:r>
              <a:rPr lang="ar-SA" dirty="0" smtClean="0"/>
              <a:t>أ.المبتدأ من الألفاظ التي لها الصدارة.</a:t>
            </a:r>
          </a:p>
          <a:p>
            <a:r>
              <a:rPr lang="ar-SA" dirty="0" smtClean="0"/>
              <a:t>ب. المبتدأ محصور في الخبر.</a:t>
            </a:r>
          </a:p>
          <a:p>
            <a:r>
              <a:rPr lang="ar-SA" dirty="0" smtClean="0"/>
              <a:t>ج.المبتدأ والخبر كلاهما معرفة.</a:t>
            </a:r>
          </a:p>
          <a:p>
            <a:r>
              <a:rPr lang="ar-SA" dirty="0" smtClean="0"/>
              <a:t>د. الخبر شبه جملة.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4572000" y="2667000"/>
            <a:ext cx="48006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1289</Words>
  <Application>Microsoft Office PowerPoint</Application>
  <PresentationFormat>A4 Paper (210x297 mm)</PresentationFormat>
  <Paragraphs>129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المحاضرة الثالثة</vt:lpstr>
      <vt:lpstr>عناصر المحاضرة</vt:lpstr>
      <vt:lpstr>المقدمة</vt:lpstr>
      <vt:lpstr>أنواع الخبر</vt:lpstr>
      <vt:lpstr>أنواع الخبر</vt:lpstr>
      <vt:lpstr>أنواع الخبر</vt:lpstr>
      <vt:lpstr>أنواع الخبر</vt:lpstr>
      <vt:lpstr>أنواع الخبر</vt:lpstr>
      <vt:lpstr>أنواع الخبر</vt:lpstr>
      <vt:lpstr>اختبر نفسك</vt:lpstr>
      <vt:lpstr>تقدم المبتدأ وجوباً</vt:lpstr>
      <vt:lpstr>تقدم المبتدأ وجوباً</vt:lpstr>
      <vt:lpstr>تقدم المبتدأ وجوباً</vt:lpstr>
      <vt:lpstr>تقدم المبتدأ وجوباً</vt:lpstr>
      <vt:lpstr>تقدم الخبر وجوباً</vt:lpstr>
      <vt:lpstr>تقدم الخبر وجوباً</vt:lpstr>
      <vt:lpstr>تطبيق وتدريب</vt:lpstr>
      <vt:lpstr>تطبيق وتدريب</vt:lpstr>
      <vt:lpstr>تطبيق وتدريب</vt:lpstr>
      <vt:lpstr>تطبيق وتدريب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117</cp:revision>
  <dcterms:created xsi:type="dcterms:W3CDTF">2009-10-14T19:14:34Z</dcterms:created>
  <dcterms:modified xsi:type="dcterms:W3CDTF">2011-03-06T12:53:45Z</dcterms:modified>
</cp:coreProperties>
</file>