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7" r:id="rId4"/>
    <p:sldId id="259"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66" r:id="rId2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90" d="100"/>
          <a:sy n="90" d="100"/>
        </p:scale>
        <p:origin x="612" y="82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err="1" smtClean="0">
                <a:solidFill>
                  <a:schemeClr val="tx1"/>
                </a:solidFill>
                <a:cs typeface="Arial" pitchFamily="34" charset="0"/>
              </a:rPr>
              <a:t>النواسخ</a:t>
            </a:r>
            <a:endParaRPr lang="ar-SA" b="1" dirty="0" smtClean="0">
              <a:solidFill>
                <a:schemeClr val="tx1"/>
              </a:solidFill>
              <a:cs typeface="Arial" pitchFamily="34" charset="0"/>
            </a:endParaRPr>
          </a:p>
          <a:p>
            <a:pPr eaLnBrk="1" hangingPunct="1"/>
            <a:r>
              <a:rPr lang="ar-SA" b="1" smtClean="0">
                <a:solidFill>
                  <a:schemeClr val="tx1"/>
                </a:solidFill>
                <a:cs typeface="Arial" pitchFamily="34" charset="0"/>
              </a:rPr>
              <a:t>كان وأخواتها</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تعريف الناسخ.</a:t>
            </a:r>
          </a:p>
          <a:p>
            <a:pPr rtl="1" eaLnBrk="1" hangingPunct="1">
              <a:buFont typeface="Arial" pitchFamily="34" charset="0"/>
              <a:buChar char="•"/>
            </a:pPr>
            <a:r>
              <a:rPr lang="ar-SA" b="1" dirty="0" smtClean="0">
                <a:cs typeface="Arial" pitchFamily="34" charset="0"/>
              </a:rPr>
              <a:t>عمل كان وأخواتها.</a:t>
            </a:r>
          </a:p>
          <a:p>
            <a:pPr rtl="1" eaLnBrk="1" hangingPunct="1">
              <a:buFont typeface="Arial" pitchFamily="34" charset="0"/>
              <a:buChar char="•"/>
            </a:pPr>
            <a:r>
              <a:rPr lang="ar-SA" b="1" dirty="0" smtClean="0">
                <a:cs typeface="Arial" pitchFamily="34" charset="0"/>
              </a:rPr>
              <a:t>أنواع خبرها</a:t>
            </a:r>
          </a:p>
          <a:p>
            <a:pPr rtl="1" eaLnBrk="1" hangingPunct="1">
              <a:buFont typeface="Arial" pitchFamily="34" charset="0"/>
              <a:buChar char="•"/>
            </a:pPr>
            <a:r>
              <a:rPr lang="ar-SA" b="1" dirty="0" smtClean="0">
                <a:cs typeface="Arial" pitchFamily="34" charset="0"/>
              </a:rPr>
              <a:t>أخوات كان.</a:t>
            </a:r>
          </a:p>
          <a:p>
            <a:pPr rtl="1" eaLnBrk="1" hangingPunct="1"/>
            <a:r>
              <a:rPr lang="ar-SA" b="1" dirty="0" smtClean="0">
                <a:cs typeface="Arial" pitchFamily="34" charset="0"/>
              </a:rPr>
              <a:t>  </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ar-SA" dirty="0" smtClean="0">
                <a:solidFill>
                  <a:schemeClr val="tx2">
                    <a:lumMod val="75000"/>
                  </a:schemeClr>
                </a:solidFill>
                <a:cs typeface="Arial" pitchFamily="34" charset="0"/>
              </a:rPr>
              <a:t>المقدمة</a:t>
            </a: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SA" dirty="0" smtClean="0">
                <a:cs typeface="Arial" pitchFamily="34" charset="0"/>
              </a:rPr>
              <a:t> عرفت في المحاضرات السابقة أن الجملة </a:t>
            </a:r>
            <a:r>
              <a:rPr lang="ar-SA" dirty="0" err="1" smtClean="0">
                <a:cs typeface="Arial" pitchFamily="34" charset="0"/>
              </a:rPr>
              <a:t>الإسمية</a:t>
            </a:r>
            <a:r>
              <a:rPr lang="ar-SA" dirty="0" smtClean="0">
                <a:cs typeface="Arial" pitchFamily="34" charset="0"/>
              </a:rPr>
              <a:t> تتكون من مبتدأ وخبر، وأن كلاً من المبتدأ والخبر يكون مرفوعاً، نحو: </a:t>
            </a:r>
            <a:r>
              <a:rPr lang="ar-SA" dirty="0" smtClean="0">
                <a:solidFill>
                  <a:srgbClr val="FF0000"/>
                </a:solidFill>
                <a:cs typeface="Arial" pitchFamily="34" charset="0"/>
              </a:rPr>
              <a:t>الجوُّ</a:t>
            </a:r>
            <a:r>
              <a:rPr lang="ar-SA" dirty="0" smtClean="0">
                <a:cs typeface="Arial" pitchFamily="34" charset="0"/>
              </a:rPr>
              <a:t> </a:t>
            </a:r>
            <a:r>
              <a:rPr lang="ar-SA" dirty="0" smtClean="0">
                <a:solidFill>
                  <a:srgbClr val="0070C0"/>
                </a:solidFill>
                <a:cs typeface="Arial" pitchFamily="34" charset="0"/>
              </a:rPr>
              <a:t>لطيفٌ</a:t>
            </a:r>
            <a:r>
              <a:rPr lang="ar-SA" dirty="0" smtClean="0">
                <a:cs typeface="Arial" pitchFamily="34" charset="0"/>
              </a:rPr>
              <a:t>.</a:t>
            </a:r>
          </a:p>
          <a:p>
            <a:pPr algn="just" rtl="1" eaLnBrk="1" hangingPunct="1"/>
            <a:r>
              <a:rPr lang="ar-SA" dirty="0" smtClean="0">
                <a:cs typeface="Arial" pitchFamily="34" charset="0"/>
              </a:rPr>
              <a:t>وأحياناً يدخل على مثل هذه الجملة ألفاظ تغير في معناها وفي إعرابها، هذه الألفاظ هي </a:t>
            </a:r>
            <a:r>
              <a:rPr lang="ar-SA" dirty="0" err="1" smtClean="0">
                <a:cs typeface="Arial" pitchFamily="34" charset="0"/>
              </a:rPr>
              <a:t>النواسخ</a:t>
            </a:r>
            <a:r>
              <a:rPr lang="ar-SA" dirty="0" smtClean="0">
                <a:cs typeface="Arial" pitchFamily="34" charset="0"/>
              </a:rPr>
              <a:t>، سميت بذلك لأنها تنسخ الخبر أي تغيره، وهي نوعان: </a:t>
            </a:r>
            <a:r>
              <a:rPr lang="ar-SA" dirty="0" err="1" smtClean="0">
                <a:cs typeface="Arial" pitchFamily="34" charset="0"/>
              </a:rPr>
              <a:t>نواسخ</a:t>
            </a:r>
            <a:r>
              <a:rPr lang="ar-SA" dirty="0" smtClean="0">
                <a:cs typeface="Arial" pitchFamily="34" charset="0"/>
              </a:rPr>
              <a:t> فعلية وهي كان وأخواتها، </a:t>
            </a:r>
            <a:r>
              <a:rPr lang="ar-SA" dirty="0" err="1" smtClean="0">
                <a:cs typeface="Arial" pitchFamily="34" charset="0"/>
              </a:rPr>
              <a:t>ونواسخ</a:t>
            </a:r>
            <a:r>
              <a:rPr lang="ar-SA" dirty="0" smtClean="0">
                <a:cs typeface="Arial" pitchFamily="34" charset="0"/>
              </a:rPr>
              <a:t> حرفية وهي إنّ وأخواتها، وفي هذه المحاضرة سوف نتعرّف إلى كان وأخواتها.</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كان وأخواتها</a:t>
            </a:r>
            <a:endParaRPr lang="ar-SA" dirty="0"/>
          </a:p>
        </p:txBody>
      </p:sp>
      <p:sp>
        <p:nvSpPr>
          <p:cNvPr id="3" name="عنصر نائب للمحتوى 2"/>
          <p:cNvSpPr>
            <a:spLocks noGrp="1"/>
          </p:cNvSpPr>
          <p:nvPr>
            <p:ph idx="1"/>
          </p:nvPr>
        </p:nvSpPr>
        <p:spPr/>
        <p:txBody>
          <a:bodyPr/>
          <a:lstStyle/>
          <a:p>
            <a:pPr rtl="1"/>
            <a:r>
              <a:rPr lang="ar-SA" dirty="0" smtClean="0"/>
              <a:t>جعل النحاة (كان وأخواتها) من الأفعال الناقصة، وهي ناقصة لأنها تدل على زمن فقط ولا تدل على حدث، إذ الأفعال كلها تدل على حدث مقترن بزمن، فمثلاً الفعل(شَرِبَ) يدل على حدث الشرب والزمن الماضي، لكن الفعل(كان) يدل على الزمن الماضي فقط.</a:t>
            </a:r>
          </a:p>
          <a:p>
            <a:pPr rtl="1"/>
            <a:r>
              <a:rPr lang="ar-SA" dirty="0" smtClean="0"/>
              <a:t> كما إن الأفعال الناقصة لا تأخذ فاعلاً، فلهذين السببين سميت ناقصة.</a:t>
            </a:r>
          </a:p>
          <a:p>
            <a:pPr rtl="1"/>
            <a:r>
              <a:rPr lang="ar-SA" dirty="0" smtClean="0"/>
              <a:t>وتدخل كان وأخواتها على الجملة </a:t>
            </a:r>
            <a:r>
              <a:rPr lang="ar-SA" dirty="0" err="1" smtClean="0"/>
              <a:t>الإسمية</a:t>
            </a:r>
            <a:r>
              <a:rPr lang="ar-SA" dirty="0" smtClean="0"/>
              <a:t> المكونة من مبتدأ وخبر </a:t>
            </a:r>
            <a:r>
              <a:rPr lang="ar-SA" dirty="0" smtClean="0">
                <a:solidFill>
                  <a:srgbClr val="FF0000"/>
                </a:solidFill>
              </a:rPr>
              <a:t>فترفع المبتدأ ويسمى اسمها</a:t>
            </a:r>
            <a:r>
              <a:rPr lang="ar-SA" dirty="0" smtClean="0"/>
              <a:t>،</a:t>
            </a:r>
            <a:r>
              <a:rPr lang="ar-SA" dirty="0" smtClean="0">
                <a:solidFill>
                  <a:srgbClr val="FF0000"/>
                </a:solidFill>
              </a:rPr>
              <a:t> </a:t>
            </a:r>
            <a:r>
              <a:rPr lang="ar-SA" dirty="0" smtClean="0">
                <a:solidFill>
                  <a:srgbClr val="0070C0"/>
                </a:solidFill>
              </a:rPr>
              <a:t>وتنصب الخبر ويسمى خبرها</a:t>
            </a:r>
            <a:r>
              <a:rPr lang="ar-SA" dirty="0" smtClean="0"/>
              <a:t>، أي إن عملها ينحصر في نصب الخبر لأن المبتدأ يكون مرفوعاً أصلاً.</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عمل كان وأخواتها</a:t>
            </a:r>
            <a:endParaRPr lang="ar-SA" dirty="0"/>
          </a:p>
        </p:txBody>
      </p:sp>
      <p:sp>
        <p:nvSpPr>
          <p:cNvPr id="3" name="عنصر نائب للمحتوى 2"/>
          <p:cNvSpPr>
            <a:spLocks noGrp="1"/>
          </p:cNvSpPr>
          <p:nvPr>
            <p:ph idx="1"/>
          </p:nvPr>
        </p:nvSpPr>
        <p:spPr/>
        <p:txBody>
          <a:bodyPr/>
          <a:lstStyle/>
          <a:p>
            <a:pPr rtl="1"/>
            <a:r>
              <a:rPr lang="ar-SA" b="1" dirty="0" smtClean="0"/>
              <a:t>انظر إلى الجمل التالية ولاحظ الفرق:</a:t>
            </a:r>
          </a:p>
          <a:p>
            <a:pPr rtl="1"/>
            <a:r>
              <a:rPr lang="ar-SA" b="1" dirty="0" smtClean="0"/>
              <a:t>الجوُّ          معتدلٌ.                 كان   الجوُّ           معتدلاً.</a:t>
            </a:r>
          </a:p>
          <a:p>
            <a:pPr rtl="1"/>
            <a:endParaRPr lang="ar-SA" b="1" dirty="0" smtClean="0"/>
          </a:p>
          <a:p>
            <a:pPr rtl="1"/>
            <a:endParaRPr lang="ar-SA" b="1" dirty="0" smtClean="0"/>
          </a:p>
          <a:p>
            <a:pPr rtl="1"/>
            <a:r>
              <a:rPr lang="ar-SA" b="1" dirty="0" smtClean="0"/>
              <a:t>لي              صديقٌ.            ليس لي               صديقٌ.</a:t>
            </a:r>
          </a:p>
          <a:p>
            <a:pPr rtl="1"/>
            <a:endParaRPr lang="ar-SA" b="1"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
        <p:nvSpPr>
          <p:cNvPr id="5" name="وسيلة شرح مع سهم إلى الأعلى 4"/>
          <p:cNvSpPr/>
          <p:nvPr/>
        </p:nvSpPr>
        <p:spPr>
          <a:xfrm>
            <a:off x="81534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مرفوع</a:t>
            </a:r>
            <a:endParaRPr lang="ar-SA" dirty="0">
              <a:solidFill>
                <a:srgbClr val="FF0000"/>
              </a:solidFill>
            </a:endParaRPr>
          </a:p>
        </p:txBody>
      </p:sp>
      <p:sp>
        <p:nvSpPr>
          <p:cNvPr id="6" name="وسيلة شرح مع سهم إلى الأعلى 5"/>
          <p:cNvSpPr/>
          <p:nvPr/>
        </p:nvSpPr>
        <p:spPr>
          <a:xfrm>
            <a:off x="6477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خبرمرفوع</a:t>
            </a:r>
            <a:endParaRPr lang="ar-SA" dirty="0" smtClean="0">
              <a:solidFill>
                <a:srgbClr val="FF0000"/>
              </a:solidFill>
            </a:endParaRPr>
          </a:p>
        </p:txBody>
      </p:sp>
      <p:sp>
        <p:nvSpPr>
          <p:cNvPr id="7" name="وسيلة شرح مع سهم إلى الأعلى 6"/>
          <p:cNvSpPr/>
          <p:nvPr/>
        </p:nvSpPr>
        <p:spPr>
          <a:xfrm>
            <a:off x="29718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كان مرفوع</a:t>
            </a:r>
            <a:endParaRPr lang="ar-SA" dirty="0">
              <a:solidFill>
                <a:srgbClr val="FF0000"/>
              </a:solidFill>
            </a:endParaRPr>
          </a:p>
        </p:txBody>
      </p:sp>
      <p:sp>
        <p:nvSpPr>
          <p:cNvPr id="8" name="وسيلة شرح مع سهم إلى الأعلى 7"/>
          <p:cNvSpPr/>
          <p:nvPr/>
        </p:nvSpPr>
        <p:spPr>
          <a:xfrm>
            <a:off x="1143000" y="2667000"/>
            <a:ext cx="1600200" cy="6096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err="1" smtClean="0">
                <a:solidFill>
                  <a:srgbClr val="FF0000"/>
                </a:solidFill>
              </a:rPr>
              <a:t>خبركان</a:t>
            </a:r>
            <a:r>
              <a:rPr lang="ar-SA" dirty="0" smtClean="0">
                <a:solidFill>
                  <a:srgbClr val="FF0000"/>
                </a:solidFill>
              </a:rPr>
              <a:t> منصوب</a:t>
            </a:r>
            <a:endParaRPr lang="ar-SA" dirty="0">
              <a:solidFill>
                <a:srgbClr val="FF0000"/>
              </a:solidFill>
            </a:endParaRPr>
          </a:p>
        </p:txBody>
      </p:sp>
      <p:sp>
        <p:nvSpPr>
          <p:cNvPr id="9" name="وسيلة شرح مع سهم إلى الأعلى 8"/>
          <p:cNvSpPr/>
          <p:nvPr/>
        </p:nvSpPr>
        <p:spPr>
          <a:xfrm>
            <a:off x="6324600" y="4495800"/>
            <a:ext cx="1600200" cy="8382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مبتدأ مؤخر مرفوع</a:t>
            </a:r>
          </a:p>
        </p:txBody>
      </p:sp>
      <p:sp>
        <p:nvSpPr>
          <p:cNvPr id="10" name="وسيلة شرح مع سهم إلى الأعلى 9"/>
          <p:cNvSpPr/>
          <p:nvPr/>
        </p:nvSpPr>
        <p:spPr>
          <a:xfrm>
            <a:off x="8305800" y="4495800"/>
            <a:ext cx="1600200" cy="8382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رفع خبر مقدم</a:t>
            </a:r>
          </a:p>
        </p:txBody>
      </p:sp>
      <p:sp>
        <p:nvSpPr>
          <p:cNvPr id="11" name="وسيلة شرح مع سهم إلى الأعلى 10"/>
          <p:cNvSpPr/>
          <p:nvPr/>
        </p:nvSpPr>
        <p:spPr>
          <a:xfrm>
            <a:off x="1219200" y="4495800"/>
            <a:ext cx="1600200" cy="7620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اسم ليس مؤخر مرفوع</a:t>
            </a:r>
          </a:p>
        </p:txBody>
      </p:sp>
      <p:sp>
        <p:nvSpPr>
          <p:cNvPr id="12" name="وسيلة شرح مع سهم إلى الأعلى 11"/>
          <p:cNvSpPr/>
          <p:nvPr/>
        </p:nvSpPr>
        <p:spPr>
          <a:xfrm>
            <a:off x="3429000" y="4495800"/>
            <a:ext cx="1600200" cy="838200"/>
          </a:xfrm>
          <a:prstGeom prst="upArrowCallou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solidFill>
                  <a:srgbClr val="FF0000"/>
                </a:solidFill>
              </a:rPr>
              <a:t>في محل نصب خبر ليس مقدم</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أنواع خبرها</a:t>
            </a:r>
            <a:endParaRPr lang="ar-SA" dirty="0"/>
          </a:p>
        </p:txBody>
      </p:sp>
      <p:sp>
        <p:nvSpPr>
          <p:cNvPr id="3" name="عنصر نائب للمحتوى 2"/>
          <p:cNvSpPr>
            <a:spLocks noGrp="1"/>
          </p:cNvSpPr>
          <p:nvPr>
            <p:ph idx="1"/>
          </p:nvPr>
        </p:nvSpPr>
        <p:spPr/>
        <p:txBody>
          <a:bodyPr/>
          <a:lstStyle/>
          <a:p>
            <a:r>
              <a:rPr lang="ar-SA" dirty="0" smtClean="0"/>
              <a:t>تأتي أخبار هذه الأفعال الناقصة على الأنواع نفسها التي يكون عليها خبر المبتدأ:</a:t>
            </a:r>
          </a:p>
          <a:p>
            <a:r>
              <a:rPr lang="ar-SA" dirty="0" smtClean="0"/>
              <a:t>كان الطقسُ </a:t>
            </a:r>
            <a:r>
              <a:rPr lang="ar-SA" u="sng" dirty="0" smtClean="0"/>
              <a:t>جميلاً</a:t>
            </a:r>
            <a:r>
              <a:rPr lang="ar-SA" dirty="0" smtClean="0"/>
              <a:t>. فالخبر هنا مفرد.</a:t>
            </a:r>
          </a:p>
          <a:p>
            <a:r>
              <a:rPr lang="ar-SA" dirty="0" smtClean="0"/>
              <a:t>كان الولد </a:t>
            </a:r>
            <a:r>
              <a:rPr lang="ar-SA" u="sng" dirty="0" smtClean="0"/>
              <a:t>يقرأ</a:t>
            </a:r>
            <a:r>
              <a:rPr lang="ar-SA" dirty="0" smtClean="0"/>
              <a:t>. الخبر هنا جملة فعلية.</a:t>
            </a:r>
          </a:p>
          <a:p>
            <a:r>
              <a:rPr lang="ar-SA" dirty="0" smtClean="0"/>
              <a:t>كان الولدُ </a:t>
            </a:r>
            <a:r>
              <a:rPr lang="ar-SA" u="sng" dirty="0" smtClean="0"/>
              <a:t>شعرُهُ مرتبٌ</a:t>
            </a:r>
            <a:r>
              <a:rPr lang="ar-SA" dirty="0" smtClean="0"/>
              <a:t>. الخبر هنا جملة </a:t>
            </a:r>
            <a:r>
              <a:rPr lang="ar-SA" dirty="0" err="1" smtClean="0"/>
              <a:t>إسمية</a:t>
            </a:r>
            <a:r>
              <a:rPr lang="ar-SA" dirty="0" smtClean="0"/>
              <a:t>.</a:t>
            </a:r>
          </a:p>
          <a:p>
            <a:r>
              <a:rPr lang="ar-SA" dirty="0" smtClean="0"/>
              <a:t>أصبح العلمُ </a:t>
            </a:r>
            <a:r>
              <a:rPr lang="ar-SA" u="sng" dirty="0" smtClean="0"/>
              <a:t>في صدورنا</a:t>
            </a:r>
            <a:r>
              <a:rPr lang="ar-SA" dirty="0" smtClean="0"/>
              <a:t>. الخبر هنا شبه جملة جار ومجرور.</a:t>
            </a:r>
          </a:p>
          <a:p>
            <a:r>
              <a:rPr lang="ar-SA" dirty="0" smtClean="0"/>
              <a:t>أصبحت الطائرة </a:t>
            </a:r>
            <a:r>
              <a:rPr lang="ar-SA" u="sng" dirty="0" smtClean="0"/>
              <a:t>فوق</a:t>
            </a:r>
            <a:r>
              <a:rPr lang="ar-SA" dirty="0" smtClean="0"/>
              <a:t> المدينة. الخبر هنا شبه جملة ظرفية.</a:t>
            </a:r>
            <a:endParaRPr lang="en-US" dirty="0" smtClean="0"/>
          </a:p>
          <a:p>
            <a:r>
              <a:rPr lang="ar-SA" sz="2400" b="1" u="sng" dirty="0" smtClean="0">
                <a:solidFill>
                  <a:srgbClr val="FF0000"/>
                </a:solidFill>
              </a:rPr>
              <a:t>راجع أنواع خبر المبتدأ.</a:t>
            </a:r>
            <a:endParaRPr lang="ar-SA" sz="2400" b="1" u="sng" dirty="0">
              <a:solidFill>
                <a:srgbClr val="FF0000"/>
              </a:solidFill>
            </a:endParaRP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أخوات كان</a:t>
            </a:r>
            <a:endParaRPr lang="ar-SA" dirty="0"/>
          </a:p>
        </p:txBody>
      </p:sp>
      <p:sp>
        <p:nvSpPr>
          <p:cNvPr id="3" name="عنصر نائب للمحتوى 2"/>
          <p:cNvSpPr>
            <a:spLocks noGrp="1"/>
          </p:cNvSpPr>
          <p:nvPr>
            <p:ph idx="1"/>
          </p:nvPr>
        </p:nvSpPr>
        <p:spPr/>
        <p:txBody>
          <a:bodyPr/>
          <a:lstStyle/>
          <a:p>
            <a:pPr rtl="1"/>
            <a:r>
              <a:rPr lang="ar-SA" sz="3000" dirty="0" smtClean="0"/>
              <a:t>كان وأخواتها ثلاثة عشر فعلا هي:</a:t>
            </a:r>
          </a:p>
          <a:p>
            <a:pPr rtl="1"/>
            <a:r>
              <a:rPr lang="ar-SA" sz="3000" dirty="0" smtClean="0"/>
              <a:t>كان - ظل - بات - أصبح - أضحى - أمسى - صار - ليس - زال - برح - فتئ - انفك - دام. كلها تعمل عملاً نحوياً واحداً لكن معانيها مختلفة.</a:t>
            </a:r>
          </a:p>
          <a:p>
            <a:pPr rtl="1"/>
            <a:r>
              <a:rPr lang="ar-SA" sz="3000" u="sng" dirty="0" smtClean="0">
                <a:solidFill>
                  <a:srgbClr val="FF0000"/>
                </a:solidFill>
              </a:rPr>
              <a:t>أولاً- كان</a:t>
            </a:r>
            <a:r>
              <a:rPr lang="ar-SA" sz="3000" dirty="0" smtClean="0"/>
              <a:t>: وهي أم الباب، وعنوان الموضوع، ومعناها اتصاف المبتدأ بالخبر في زمن محدد، وتعمل سواء أكانت فعلا ماضيا أم مضارعا أم أمرا، تقول:</a:t>
            </a:r>
          </a:p>
          <a:p>
            <a:pPr rtl="1"/>
            <a:r>
              <a:rPr lang="ar-SA" sz="3000" dirty="0" smtClean="0"/>
              <a:t>كان </a:t>
            </a:r>
            <a:r>
              <a:rPr lang="ar-SA" sz="3000" dirty="0" smtClean="0">
                <a:solidFill>
                  <a:srgbClr val="FF0000"/>
                </a:solidFill>
              </a:rPr>
              <a:t>زيد</a:t>
            </a:r>
            <a:r>
              <a:rPr lang="ar-SA" sz="3000" dirty="0" smtClean="0"/>
              <a:t> </a:t>
            </a:r>
            <a:r>
              <a:rPr lang="ar-SA" sz="3000" dirty="0" smtClean="0">
                <a:solidFill>
                  <a:srgbClr val="0070C0"/>
                </a:solidFill>
              </a:rPr>
              <a:t>قائما</a:t>
            </a:r>
            <a:r>
              <a:rPr lang="ar-SA" sz="3000" dirty="0" smtClean="0"/>
              <a:t>. فـ(كان) فعل ماض ناقص مبني على الفتح.</a:t>
            </a:r>
          </a:p>
          <a:p>
            <a:pPr rtl="1"/>
            <a:r>
              <a:rPr lang="ar-SA" sz="3000" dirty="0" smtClean="0"/>
              <a:t>زيد: اسم كان مرفوع وعلامة رفعه الضمة الظاهرة.</a:t>
            </a:r>
          </a:p>
          <a:p>
            <a:pPr rtl="1"/>
            <a:r>
              <a:rPr lang="ar-SA" sz="3000" dirty="0" smtClean="0"/>
              <a:t>قائما: خبر كان منصوب وعلامة نصبه الفتحة الظاهرة.</a:t>
            </a:r>
          </a:p>
          <a:p>
            <a:pPr rtl="1"/>
            <a:endParaRPr lang="ar-SA" sz="3000" dirty="0" smtClean="0"/>
          </a:p>
          <a:p>
            <a:endParaRPr lang="ar-SA" sz="3000" dirty="0" smtClean="0"/>
          </a:p>
          <a:p>
            <a:endParaRPr lang="ar-SA" sz="3000" dirty="0" smtClean="0"/>
          </a:p>
          <a:p>
            <a:endParaRPr lang="ar-SA" sz="30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وقال تعالى:((وَلا تَكُنْ </a:t>
            </a:r>
            <a:r>
              <a:rPr lang="ar-SA" dirty="0" smtClean="0">
                <a:solidFill>
                  <a:srgbClr val="0070C0"/>
                </a:solidFill>
              </a:rPr>
              <a:t>لِلْخَائِنِينَ</a:t>
            </a:r>
            <a:r>
              <a:rPr lang="ar-SA" dirty="0" smtClean="0"/>
              <a:t> </a:t>
            </a:r>
            <a:r>
              <a:rPr lang="ar-SA" dirty="0" smtClean="0">
                <a:solidFill>
                  <a:srgbClr val="FF0000"/>
                </a:solidFill>
              </a:rPr>
              <a:t>خَصِيما</a:t>
            </a:r>
            <a:r>
              <a:rPr lang="ar-SA" dirty="0" smtClean="0"/>
              <a:t>))</a:t>
            </a:r>
          </a:p>
          <a:p>
            <a:pPr rtl="1"/>
            <a:r>
              <a:rPr lang="ar-SA" dirty="0" smtClean="0"/>
              <a:t>تكن: فعل مضارع ناقص مجزوم وعلامة جزمه السكون.</a:t>
            </a:r>
          </a:p>
          <a:p>
            <a:pPr rtl="1"/>
            <a:r>
              <a:rPr lang="ar-SA" dirty="0" smtClean="0"/>
              <a:t>واسمها ضمير مستتر تقديره أنت.</a:t>
            </a:r>
          </a:p>
          <a:p>
            <a:pPr rtl="1"/>
            <a:r>
              <a:rPr lang="ar-SA" dirty="0" smtClean="0"/>
              <a:t>للخائنين: جار ومجرور.</a:t>
            </a:r>
          </a:p>
          <a:p>
            <a:pPr rtl="1"/>
            <a:r>
              <a:rPr lang="ar-SA" dirty="0" err="1" smtClean="0"/>
              <a:t>خصيماً</a:t>
            </a:r>
            <a:r>
              <a:rPr lang="ar-SA" dirty="0" smtClean="0"/>
              <a:t>: خبر تكن منصوب وعلامة نصبه الفتحة الظاهرة. </a:t>
            </a:r>
          </a:p>
          <a:p>
            <a:pPr rtl="1"/>
            <a:r>
              <a:rPr lang="ar-SA" dirty="0" smtClean="0"/>
              <a:t>وقال تعالى:((كون</a:t>
            </a:r>
            <a:r>
              <a:rPr lang="ar-SA" dirty="0" smtClean="0">
                <a:solidFill>
                  <a:srgbClr val="FF0000"/>
                </a:solidFill>
              </a:rPr>
              <a:t>وا</a:t>
            </a:r>
            <a:r>
              <a:rPr lang="ar-SA" dirty="0" smtClean="0"/>
              <a:t> </a:t>
            </a:r>
            <a:r>
              <a:rPr lang="ar-SA" dirty="0" smtClean="0">
                <a:solidFill>
                  <a:srgbClr val="0070C0"/>
                </a:solidFill>
              </a:rPr>
              <a:t>حجارةً</a:t>
            </a:r>
            <a:r>
              <a:rPr lang="ar-SA" dirty="0" smtClean="0"/>
              <a:t>))كونوا: فعل أمر ناقص مبني على حذف النون، والواو ضمير متصل في محل رفع اسمه.وحجارة: خبر كونوا منصوب وعلامة نصبه الفتحة.</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وإضافة إلى كونها تعمل وهي فعل متصرف فهي كذلك تعمل وهي مصدر وتعمل وهي اسم فاعل، فتقول:</a:t>
            </a:r>
          </a:p>
          <a:p>
            <a:pPr rtl="1"/>
            <a:r>
              <a:rPr lang="ar-SA" dirty="0" smtClean="0"/>
              <a:t>أحبه لكونه </a:t>
            </a:r>
            <a:r>
              <a:rPr lang="ar-SA" dirty="0" smtClean="0">
                <a:solidFill>
                  <a:srgbClr val="0070C0"/>
                </a:solidFill>
              </a:rPr>
              <a:t>شجاعا</a:t>
            </a:r>
            <a:r>
              <a:rPr lang="ar-SA" dirty="0" smtClean="0"/>
              <a:t>.</a:t>
            </a:r>
          </a:p>
          <a:p>
            <a:pPr rtl="1"/>
            <a:r>
              <a:rPr lang="ar-SA" dirty="0" smtClean="0"/>
              <a:t>اللام: حرف جر مبني على الكسر لا محل له من الإعراب.</a:t>
            </a:r>
          </a:p>
          <a:p>
            <a:pPr rtl="1"/>
            <a:r>
              <a:rPr lang="ar-SA" dirty="0" smtClean="0"/>
              <a:t>كون اسم مجرور وهو مضاف، والهاء ضمير في محل جر مضاف إليه(وهو في الأصل اسم كون)وشجاعاً: خبر المصدر(كون) منصوب وعلامة نصبه الفتحة. </a:t>
            </a:r>
          </a:p>
          <a:p>
            <a:pPr rtl="1"/>
            <a:r>
              <a:rPr lang="ar-SA" dirty="0" smtClean="0"/>
              <a:t>وتقول: زيد كائنٌ </a:t>
            </a:r>
            <a:r>
              <a:rPr lang="ar-SA" dirty="0" smtClean="0">
                <a:solidFill>
                  <a:srgbClr val="0070C0"/>
                </a:solidFill>
              </a:rPr>
              <a:t>أخاك</a:t>
            </a:r>
            <a:r>
              <a:rPr lang="ar-SA" dirty="0" smtClean="0"/>
              <a:t>.</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زيد: مبتدأ مرفوع بالضمة الظاهرة.</a:t>
            </a:r>
          </a:p>
          <a:p>
            <a:pPr rtl="1"/>
            <a:r>
              <a:rPr lang="ar-SA" dirty="0" smtClean="0"/>
              <a:t>كائن: خبر مرفوع بالضمة الظاهرة "وهو من الناحية الصرفية اسم فاعل، واسم الفاعل يستتر فيه الضمير" وفيه ضمير مستتر تقديره هو عائد على المبتدأ في محل رفع اسم كائن.</a:t>
            </a:r>
          </a:p>
          <a:p>
            <a:pPr rtl="1"/>
            <a:r>
              <a:rPr lang="ar-SA" dirty="0" smtClean="0"/>
              <a:t>أخاك: خبر كائن منصوب بالألف، والكاف ضمير متصل مبني على الفتح في محل جر مضاف إليه.</a:t>
            </a:r>
          </a:p>
          <a:p>
            <a:pPr rtl="1"/>
            <a:r>
              <a:rPr lang="ar-SA" dirty="0" smtClean="0"/>
              <a:t> </a:t>
            </a:r>
          </a:p>
          <a:p>
            <a:pPr rtl="1"/>
            <a:endParaRPr lang="ar-SA"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dirty="0" smtClean="0"/>
              <a:t>ويجوز حذف نون كان بشرط أن تكون فعلا </a:t>
            </a:r>
            <a:r>
              <a:rPr lang="ar-SA" dirty="0" smtClean="0">
                <a:solidFill>
                  <a:srgbClr val="00B0F0"/>
                </a:solidFill>
              </a:rPr>
              <a:t>مضارعا</a:t>
            </a:r>
            <a:r>
              <a:rPr lang="ar-SA" dirty="0" smtClean="0"/>
              <a:t> </a:t>
            </a:r>
            <a:r>
              <a:rPr lang="ar-SA" dirty="0" smtClean="0">
                <a:solidFill>
                  <a:srgbClr val="FF0000"/>
                </a:solidFill>
              </a:rPr>
              <a:t>مجزوما</a:t>
            </a:r>
            <a:r>
              <a:rPr lang="ar-SA" dirty="0" smtClean="0"/>
              <a:t> </a:t>
            </a:r>
            <a:r>
              <a:rPr lang="ar-SA" dirty="0" smtClean="0">
                <a:solidFill>
                  <a:srgbClr val="FF0000"/>
                </a:solidFill>
              </a:rPr>
              <a:t>بالسكون</a:t>
            </a:r>
            <a:r>
              <a:rPr lang="ar-SA" dirty="0" smtClean="0"/>
              <a:t> </a:t>
            </a:r>
            <a:r>
              <a:rPr lang="ar-SA" dirty="0" smtClean="0">
                <a:solidFill>
                  <a:srgbClr val="66FF66"/>
                </a:solidFill>
              </a:rPr>
              <a:t>وليس بعدها ساكن أو ضمير متصل</a:t>
            </a:r>
            <a:r>
              <a:rPr lang="ar-SA" dirty="0" smtClean="0"/>
              <a:t>، قال تعالى:((وَلَمْ أَكُ بَغِيَّا)). لم: حرف نفي مبني على السكون لا محل له من الإعراب.</a:t>
            </a:r>
          </a:p>
          <a:p>
            <a:pPr rtl="1"/>
            <a:r>
              <a:rPr lang="ar-SA" dirty="0" smtClean="0"/>
              <a:t>أك: فعل مضارع مجزوم بلم وعلامة جزمه السكون على النون المحذوفة، واسمه ضمير مستتر وجوبا تقديره أنا.</a:t>
            </a:r>
          </a:p>
          <a:p>
            <a:pPr rtl="1"/>
            <a:r>
              <a:rPr lang="ar-SA" dirty="0" smtClean="0"/>
              <a:t>بغياً: خبر أك منصوب وعلامة نصبه الفتحة الظاهرة. </a:t>
            </a:r>
          </a:p>
          <a:p>
            <a:pPr rtl="1"/>
            <a:r>
              <a:rPr lang="ar-SA" dirty="0" smtClean="0"/>
              <a:t> وتستعمل (كان) تامة أي إنها تأخذ فاعلاً لا اسماً وخبراً وذلك إذا كانت بمعنى حدث أو وُجد، كما في قوله تعالى:((كن فيكون))</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كان</a:t>
            </a:r>
            <a:endParaRPr lang="ar-SA" dirty="0"/>
          </a:p>
        </p:txBody>
      </p:sp>
      <p:sp>
        <p:nvSpPr>
          <p:cNvPr id="3" name="عنصر نائب للمحتوى 2"/>
          <p:cNvSpPr>
            <a:spLocks noGrp="1"/>
          </p:cNvSpPr>
          <p:nvPr>
            <p:ph idx="1"/>
          </p:nvPr>
        </p:nvSpPr>
        <p:spPr/>
        <p:txBody>
          <a:bodyPr/>
          <a:lstStyle/>
          <a:p>
            <a:pPr rtl="1"/>
            <a:r>
              <a:rPr lang="ar-SA" sz="3000" dirty="0" smtClean="0"/>
              <a:t>فالمعنى احدث فيحدث، ف(كن) هنا فعل أمر مبني على السكون وفاعله ضمير مستتر تقديره أنت، ويكون فعل مضارع مرفوع وفاعله ضمير مستتر تقديره هو. ومثلها قوله تعالى:((فإن كان ذو عسرة فنظرة إلى ميسرة)) أي فإن وجد ذو...ف(ذو) فاعل كان مرفوع وعلامة رفعه الضمة.</a:t>
            </a:r>
          </a:p>
          <a:p>
            <a:pPr rtl="1"/>
            <a:r>
              <a:rPr lang="ar-SA" sz="3000" dirty="0" smtClean="0"/>
              <a:t>وتقول: عندما كنت في طريقي إلى الجامعة كان حادثٌ مخيف. أي وقع أو حدث، فكان هنا تامة </a:t>
            </a:r>
            <a:r>
              <a:rPr lang="ar-SA" sz="3000" dirty="0" err="1" smtClean="0"/>
              <a:t>و</a:t>
            </a:r>
            <a:r>
              <a:rPr lang="ar-SA" sz="3000" dirty="0" smtClean="0"/>
              <a:t>(حادث) فاعل مرفوع.</a:t>
            </a:r>
          </a:p>
          <a:p>
            <a:pPr rtl="1"/>
            <a:r>
              <a:rPr lang="ar-SA" sz="3000" dirty="0" smtClean="0"/>
              <a:t>حدد فاعل يكون في قول الشاعر:</a:t>
            </a:r>
          </a:p>
          <a:p>
            <a:pPr rtl="1"/>
            <a:r>
              <a:rPr lang="ar-SA" sz="3000" dirty="0" smtClean="0"/>
              <a:t>واسأَلْ عن </a:t>
            </a:r>
            <a:r>
              <a:rPr lang="ar-SA" sz="3000" dirty="0" err="1" smtClean="0"/>
              <a:t>الأَظْعانِ</a:t>
            </a:r>
            <a:r>
              <a:rPr lang="ar-SA" sz="3000" dirty="0" smtClean="0"/>
              <a:t> أينَ سَرتْ </a:t>
            </a:r>
            <a:r>
              <a:rPr lang="ar-SA" sz="3000" dirty="0" err="1" smtClean="0"/>
              <a:t>بها</a:t>
            </a:r>
            <a:r>
              <a:rPr lang="ar-SA" sz="3000" dirty="0" smtClean="0"/>
              <a:t>       آباؤها ومتَى يكونُ رجُوعُها</a:t>
            </a:r>
          </a:p>
          <a:p>
            <a:pPr rtl="1"/>
            <a:endParaRPr lang="ar-SA" sz="3000" dirty="0" smtClean="0"/>
          </a:p>
          <a:p>
            <a:pPr rtl="1"/>
            <a:endParaRPr lang="ar-SA" sz="30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ظل وأصبح</a:t>
            </a:r>
            <a:endParaRPr lang="ar-SA" dirty="0"/>
          </a:p>
        </p:txBody>
      </p:sp>
      <p:sp>
        <p:nvSpPr>
          <p:cNvPr id="3" name="عنصر نائب للمحتوى 2"/>
          <p:cNvSpPr>
            <a:spLocks noGrp="1"/>
          </p:cNvSpPr>
          <p:nvPr>
            <p:ph idx="1"/>
          </p:nvPr>
        </p:nvSpPr>
        <p:spPr>
          <a:xfrm>
            <a:off x="495300" y="1219200"/>
            <a:ext cx="8915400" cy="5105400"/>
          </a:xfrm>
        </p:spPr>
        <p:txBody>
          <a:bodyPr/>
          <a:lstStyle/>
          <a:p>
            <a:pPr rtl="1"/>
            <a:r>
              <a:rPr lang="ar-SA" sz="3000" dirty="0" smtClean="0"/>
              <a:t>ثانياً: ظل: وتفيد اتصاف المبتدأ بالخبر في النهار(وقت الظل)قال تعالى:((قَالُوا نَعْبُدُ أَصْنَامًا فَنَظَلُّ لَهَا عَاكِفِين))</a:t>
            </a:r>
          </a:p>
          <a:p>
            <a:pPr rtl="1"/>
            <a:r>
              <a:rPr lang="ar-SA" sz="3000" dirty="0" smtClean="0"/>
              <a:t>نظل:فعل مضارع ناقص مرفوع وعلامة رفعه الضمة.واسمه ضمير مستتر تقديره نحن، وعاكفين: خبر نظل منصوب وعلامة نصبه الياء لأنه جمع مذكر سالم.</a:t>
            </a:r>
          </a:p>
          <a:p>
            <a:pPr rtl="1"/>
            <a:r>
              <a:rPr lang="ar-SA" sz="3000" dirty="0" smtClean="0"/>
              <a:t>وقد تكون تامة إذا تغير معناها، مثل:ظلّ المسافر عن الطريق.</a:t>
            </a:r>
          </a:p>
          <a:p>
            <a:pPr rtl="1"/>
            <a:r>
              <a:rPr lang="ar-SA" sz="3000" dirty="0" smtClean="0"/>
              <a:t>ثالثاً:أصبح: وتفيد وقوع الخبر في وقت الصباح، مثل:</a:t>
            </a:r>
          </a:p>
          <a:p>
            <a:pPr rtl="1"/>
            <a:r>
              <a:rPr lang="ar-SA" sz="3000" dirty="0" smtClean="0"/>
              <a:t>أصبح الطفل رجلا.</a:t>
            </a:r>
          </a:p>
          <a:p>
            <a:pPr rtl="1"/>
            <a:r>
              <a:rPr lang="ar-SA" sz="3000" dirty="0" smtClean="0"/>
              <a:t>أصبح: فعل ماض ناقص مبني على الفتح. والطفل اسمها مرفوع ورجلاً خبرها منصوب. </a:t>
            </a:r>
            <a:endParaRPr lang="ar-SA" sz="30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أصبح-تامة</a:t>
            </a:r>
            <a:endParaRPr lang="ar-SA" dirty="0"/>
          </a:p>
        </p:txBody>
      </p:sp>
      <p:sp>
        <p:nvSpPr>
          <p:cNvPr id="3" name="عنصر نائب للمحتوى 2"/>
          <p:cNvSpPr>
            <a:spLocks noGrp="1"/>
          </p:cNvSpPr>
          <p:nvPr>
            <p:ph idx="1"/>
          </p:nvPr>
        </p:nvSpPr>
        <p:spPr/>
        <p:txBody>
          <a:bodyPr/>
          <a:lstStyle/>
          <a:p>
            <a:pPr rtl="1"/>
            <a:r>
              <a:rPr lang="ar-SA" dirty="0" smtClean="0"/>
              <a:t>وتستعمل "أصبح" فعلًا تامًّا يفيد معنى الدخول في وقت الصباح،مثل:</a:t>
            </a:r>
          </a:p>
          <a:p>
            <a:pPr rtl="1"/>
            <a:r>
              <a:rPr lang="ar-SA" dirty="0" smtClean="0"/>
              <a:t>ظل ساهرًا حتى </a:t>
            </a:r>
            <a:r>
              <a:rPr lang="ar-SA" dirty="0" smtClean="0">
                <a:solidFill>
                  <a:srgbClr val="FF3300"/>
                </a:solidFill>
              </a:rPr>
              <a:t>أصبح</a:t>
            </a:r>
            <a:r>
              <a:rPr lang="ar-SA" dirty="0" smtClean="0"/>
              <a:t> .أصبح: فعل ماضٍ تام مبني على الفتح، والفاعل ضمير مستتر تقديره هو. والتقدير: ظل ساهرًا حتى دخل في وقت الصباح.ومنه قوله تعالى:((فَسُبْحَانَ اللهِ حِينَ تُمْسُونَ وَحِينَ تُصْبِحُونَ )) أى : حين تَدْخُلوُن في الَمسَاء وحين تَدْخُلُونَ في الصَّبَاح ، فتصبحون: فعل مضارع مرفوع وعلامة رفعه ثبوت النون والواو ضمير في محل رفع فاعل.</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أضحى وأمسى وبات</a:t>
            </a:r>
            <a:endParaRPr lang="ar-SA" dirty="0"/>
          </a:p>
        </p:txBody>
      </p:sp>
      <p:sp>
        <p:nvSpPr>
          <p:cNvPr id="3" name="عنصر نائب للمحتوى 2"/>
          <p:cNvSpPr>
            <a:spLocks noGrp="1"/>
          </p:cNvSpPr>
          <p:nvPr>
            <p:ph idx="1"/>
          </p:nvPr>
        </p:nvSpPr>
        <p:spPr/>
        <p:txBody>
          <a:bodyPr/>
          <a:lstStyle/>
          <a:p>
            <a:pPr rtl="1"/>
            <a:r>
              <a:rPr lang="ar-SA" u="sng" dirty="0" smtClean="0">
                <a:solidFill>
                  <a:srgbClr val="FF0000"/>
                </a:solidFill>
              </a:rPr>
              <a:t>رابعاً- أضحى</a:t>
            </a:r>
            <a:r>
              <a:rPr lang="ar-SA" dirty="0" smtClean="0"/>
              <a:t>: وتفيد وقوع الخبر في وقت الضحى، مثل:</a:t>
            </a:r>
          </a:p>
          <a:p>
            <a:pPr rtl="1"/>
            <a:r>
              <a:rPr lang="ar-SA" dirty="0" smtClean="0"/>
              <a:t>أضحى </a:t>
            </a:r>
            <a:r>
              <a:rPr lang="ar-SA" dirty="0" smtClean="0">
                <a:solidFill>
                  <a:srgbClr val="FF3300"/>
                </a:solidFill>
              </a:rPr>
              <a:t>العامل</a:t>
            </a:r>
            <a:r>
              <a:rPr lang="ar-SA" dirty="0" smtClean="0"/>
              <a:t> </a:t>
            </a:r>
            <a:r>
              <a:rPr lang="ar-SA" dirty="0" smtClean="0">
                <a:solidFill>
                  <a:srgbClr val="00B0F0"/>
                </a:solidFill>
              </a:rPr>
              <a:t>مستغرقًا</a:t>
            </a:r>
            <a:r>
              <a:rPr lang="ar-SA" dirty="0" smtClean="0"/>
              <a:t> في عمله.</a:t>
            </a:r>
          </a:p>
          <a:p>
            <a:pPr rtl="1"/>
            <a:r>
              <a:rPr lang="ar-SA" u="sng" dirty="0" smtClean="0">
                <a:solidFill>
                  <a:srgbClr val="FF0000"/>
                </a:solidFill>
              </a:rPr>
              <a:t>خامساً- أمسى</a:t>
            </a:r>
            <a:r>
              <a:rPr lang="ar-SA" dirty="0" smtClean="0"/>
              <a:t>: تفيد وقوع الخبر في وقت المساء، مثل:</a:t>
            </a:r>
          </a:p>
          <a:p>
            <a:pPr rtl="1"/>
            <a:r>
              <a:rPr lang="ar-SA" dirty="0" smtClean="0"/>
              <a:t>أمسى </a:t>
            </a:r>
            <a:r>
              <a:rPr lang="ar-SA" dirty="0" smtClean="0">
                <a:solidFill>
                  <a:srgbClr val="FF3300"/>
                </a:solidFill>
              </a:rPr>
              <a:t>الرجل</a:t>
            </a:r>
            <a:r>
              <a:rPr lang="ar-SA" dirty="0" smtClean="0"/>
              <a:t> </a:t>
            </a:r>
            <a:r>
              <a:rPr lang="ar-SA" dirty="0" smtClean="0">
                <a:solidFill>
                  <a:srgbClr val="00B0F0"/>
                </a:solidFill>
              </a:rPr>
              <a:t>مهمومًا</a:t>
            </a:r>
            <a:r>
              <a:rPr lang="ar-SA" dirty="0" smtClean="0"/>
              <a:t>.وقد تكون تامة كما في((حين تمسون))</a:t>
            </a:r>
          </a:p>
          <a:p>
            <a:pPr rtl="1"/>
            <a:r>
              <a:rPr lang="ar-SA" u="sng" dirty="0" smtClean="0">
                <a:solidFill>
                  <a:srgbClr val="FF0000"/>
                </a:solidFill>
              </a:rPr>
              <a:t> سادساً- بات</a:t>
            </a:r>
            <a:r>
              <a:rPr lang="ar-SA" dirty="0" smtClean="0"/>
              <a:t>: وتفيد وقوع الخبر في وقت الليل بطوله، مثل:</a:t>
            </a:r>
          </a:p>
          <a:p>
            <a:pPr rtl="1"/>
            <a:r>
              <a:rPr lang="ar-SA" dirty="0" smtClean="0"/>
              <a:t>بات </a:t>
            </a:r>
            <a:r>
              <a:rPr lang="ar-SA" dirty="0" smtClean="0">
                <a:solidFill>
                  <a:srgbClr val="FF3300"/>
                </a:solidFill>
              </a:rPr>
              <a:t>الطالب</a:t>
            </a:r>
            <a:r>
              <a:rPr lang="ar-SA" dirty="0" smtClean="0"/>
              <a:t> </a:t>
            </a:r>
            <a:r>
              <a:rPr lang="ar-SA" dirty="0" smtClean="0">
                <a:solidFill>
                  <a:srgbClr val="00B0F0"/>
                </a:solidFill>
              </a:rPr>
              <a:t>ساهرا</a:t>
            </a:r>
            <a:r>
              <a:rPr lang="ar-SA" dirty="0" smtClean="0"/>
              <a:t>. وتستعمل (بات) تامة، مثل:</a:t>
            </a:r>
          </a:p>
          <a:p>
            <a:pPr rtl="1"/>
            <a:r>
              <a:rPr lang="ar-SA" dirty="0" smtClean="0"/>
              <a:t>بات الغريب في بيتنا. أي نام، فبات: فعل ماض تام مبني على الفتح.</a:t>
            </a:r>
          </a:p>
          <a:p>
            <a:pPr rtl="1"/>
            <a:r>
              <a:rPr lang="ar-SA" dirty="0" smtClean="0"/>
              <a:t>والغريب: فاعل مرفوع بالضمة الظاهرة.</a:t>
            </a:r>
          </a:p>
          <a:p>
            <a:pPr rtl="1"/>
            <a:endParaRPr lang="ar-SA" dirty="0" smtClean="0"/>
          </a:p>
          <a:p>
            <a:pPr rtl="1"/>
            <a:endParaRPr lang="ar-SA" dirty="0" smtClean="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صار</a:t>
            </a:r>
            <a:endParaRPr lang="ar-SA" dirty="0"/>
          </a:p>
        </p:txBody>
      </p:sp>
      <p:sp>
        <p:nvSpPr>
          <p:cNvPr id="3" name="عنصر نائب للمحتوى 2"/>
          <p:cNvSpPr>
            <a:spLocks noGrp="1"/>
          </p:cNvSpPr>
          <p:nvPr>
            <p:ph idx="1"/>
          </p:nvPr>
        </p:nvSpPr>
        <p:spPr/>
        <p:txBody>
          <a:bodyPr/>
          <a:lstStyle/>
          <a:p>
            <a:pPr rtl="1"/>
            <a:r>
              <a:rPr lang="ar-SA" sz="2800" u="sng" dirty="0" smtClean="0">
                <a:solidFill>
                  <a:srgbClr val="FF0000"/>
                </a:solidFill>
              </a:rPr>
              <a:t>سابعاً- صار</a:t>
            </a:r>
            <a:r>
              <a:rPr lang="ar-SA" sz="2800" dirty="0" smtClean="0"/>
              <a:t>: وتفيد معنى التحول، مثل: صار العبد حرا.</a:t>
            </a:r>
          </a:p>
          <a:p>
            <a:pPr rtl="1"/>
            <a:endParaRPr lang="ar-SA" sz="2800" dirty="0" smtClean="0"/>
          </a:p>
          <a:p>
            <a:pPr rtl="1"/>
            <a:r>
              <a:rPr lang="ar-SA" sz="2800" dirty="0" smtClean="0"/>
              <a:t>وهناك أفعال أخرى تفيد معنى "صار" وتعمل عملها، وأشهرها:</a:t>
            </a:r>
          </a:p>
          <a:p>
            <a:pPr rtl="1"/>
            <a:r>
              <a:rPr lang="ar-SA" sz="2800" dirty="0" err="1" smtClean="0">
                <a:solidFill>
                  <a:srgbClr val="FF0000"/>
                </a:solidFill>
              </a:rPr>
              <a:t>آض</a:t>
            </a:r>
            <a:r>
              <a:rPr lang="ar-SA" sz="2800" dirty="0" smtClean="0"/>
              <a:t> الغلام رجلا. فعل ماض ناقص والغلام اسمها ورجلاً خبرها.</a:t>
            </a:r>
          </a:p>
          <a:p>
            <a:pPr rtl="1"/>
            <a:r>
              <a:rPr lang="ar-SA" sz="2800" dirty="0" smtClean="0">
                <a:solidFill>
                  <a:srgbClr val="FF0000"/>
                </a:solidFill>
              </a:rPr>
              <a:t>عادت</a:t>
            </a:r>
            <a:r>
              <a:rPr lang="ar-SA" sz="2800" dirty="0" smtClean="0"/>
              <a:t> القرية مدينة.فعل ماض ناقص والقرية اسمها ومدينة خبرها.</a:t>
            </a:r>
          </a:p>
          <a:p>
            <a:pPr rtl="1"/>
            <a:r>
              <a:rPr lang="ar-SA" sz="2800" dirty="0" smtClean="0">
                <a:solidFill>
                  <a:srgbClr val="FF0000"/>
                </a:solidFill>
              </a:rPr>
              <a:t>رجع</a:t>
            </a:r>
            <a:r>
              <a:rPr lang="ar-SA" sz="2800" dirty="0" smtClean="0"/>
              <a:t> الضال مهديا....................................................</a:t>
            </a:r>
          </a:p>
          <a:p>
            <a:pPr rtl="1"/>
            <a:r>
              <a:rPr lang="ar-SA" sz="2800" dirty="0" smtClean="0">
                <a:solidFill>
                  <a:srgbClr val="FF0000"/>
                </a:solidFill>
              </a:rPr>
              <a:t>استحالت</a:t>
            </a:r>
            <a:r>
              <a:rPr lang="ar-SA" sz="2800" dirty="0" smtClean="0"/>
              <a:t> النار رمادا.................................................</a:t>
            </a:r>
          </a:p>
          <a:p>
            <a:pPr rtl="1"/>
            <a:r>
              <a:rPr lang="ar-SA" sz="2800" dirty="0" smtClean="0">
                <a:solidFill>
                  <a:srgbClr val="FF0000"/>
                </a:solidFill>
              </a:rPr>
              <a:t>تحول</a:t>
            </a:r>
            <a:r>
              <a:rPr lang="ar-SA" sz="2800" dirty="0" smtClean="0"/>
              <a:t> القمح خبزا.....................................................</a:t>
            </a:r>
          </a:p>
          <a:p>
            <a:pPr rtl="1"/>
            <a:r>
              <a:rPr lang="ar-SA" sz="2800" dirty="0" smtClean="0">
                <a:solidFill>
                  <a:srgbClr val="FF0000"/>
                </a:solidFill>
              </a:rPr>
              <a:t>غدا</a:t>
            </a:r>
            <a:r>
              <a:rPr lang="ar-SA" sz="2800" dirty="0" smtClean="0"/>
              <a:t> العمل مُرهقا...................................................(أكمل)</a:t>
            </a:r>
          </a:p>
          <a:p>
            <a:endParaRPr lang="ar-SA" sz="2800" dirty="0" smtClean="0"/>
          </a:p>
          <a:p>
            <a:pPr rtl="1"/>
            <a:endParaRPr lang="ar-SA" sz="2800" dirty="0" smtClean="0"/>
          </a:p>
          <a:p>
            <a:pPr rtl="1"/>
            <a:endParaRPr lang="ar-SA" sz="2800" dirty="0" smtClean="0"/>
          </a:p>
          <a:p>
            <a:endParaRPr lang="ar-SA" sz="2800" dirty="0" smtClean="0"/>
          </a:p>
          <a:p>
            <a:endParaRPr lang="ar-SA" sz="2800" dirty="0" smtClean="0"/>
          </a:p>
          <a:p>
            <a:endParaRPr lang="ar-SA" sz="2800" dirty="0" smtClean="0"/>
          </a:p>
          <a:p>
            <a:endParaRPr lang="ar-SA" sz="2800"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ليس</a:t>
            </a:r>
            <a:endParaRPr lang="ar-SA" dirty="0"/>
          </a:p>
        </p:txBody>
      </p:sp>
      <p:sp>
        <p:nvSpPr>
          <p:cNvPr id="3" name="عنصر نائب للمحتوى 2"/>
          <p:cNvSpPr>
            <a:spLocks noGrp="1"/>
          </p:cNvSpPr>
          <p:nvPr>
            <p:ph idx="1"/>
          </p:nvPr>
        </p:nvSpPr>
        <p:spPr/>
        <p:txBody>
          <a:bodyPr/>
          <a:lstStyle/>
          <a:p>
            <a:pPr rtl="1"/>
            <a:r>
              <a:rPr lang="ar-SA" b="1" dirty="0" smtClean="0">
                <a:solidFill>
                  <a:srgbClr val="FF0000"/>
                </a:solidFill>
              </a:rPr>
              <a:t>ثامناً- ليس</a:t>
            </a:r>
            <a:r>
              <a:rPr lang="ar-SA" dirty="0" smtClean="0"/>
              <a:t>: وهو فعل </a:t>
            </a:r>
            <a:r>
              <a:rPr lang="ar-SA" b="1" u="sng" dirty="0" smtClean="0">
                <a:solidFill>
                  <a:srgbClr val="FF0000"/>
                </a:solidFill>
              </a:rPr>
              <a:t>جامد</a:t>
            </a:r>
            <a:r>
              <a:rPr lang="ar-SA" dirty="0" smtClean="0"/>
              <a:t> يفيد نفي الخبر عن الاسم:</a:t>
            </a:r>
          </a:p>
          <a:p>
            <a:pPr rtl="1"/>
            <a:r>
              <a:rPr lang="ar-SA" dirty="0" smtClean="0"/>
              <a:t>ليس زيد قائما.ليس: فعل ماض ناقص مبني على الفتح.</a:t>
            </a:r>
          </a:p>
          <a:p>
            <a:pPr rtl="1"/>
            <a:r>
              <a:rPr lang="ar-SA" dirty="0" smtClean="0"/>
              <a:t>زيد: اسم ليس مرفوع بالضمة الظاهرة.</a:t>
            </a:r>
          </a:p>
          <a:p>
            <a:pPr rtl="1"/>
            <a:r>
              <a:rPr lang="ar-SA" dirty="0" smtClean="0"/>
              <a:t>قائما: خبر ليس منصوب بالفتحة الظاهرة.</a:t>
            </a:r>
          </a:p>
          <a:p>
            <a:pPr rtl="1"/>
            <a:r>
              <a:rPr lang="ar-SA" dirty="0" smtClean="0"/>
              <a:t>وكثيراً ما يقترن خبرها بالباء </a:t>
            </a:r>
            <a:r>
              <a:rPr lang="ar-SA" b="1" u="sng" dirty="0" smtClean="0">
                <a:solidFill>
                  <a:srgbClr val="FF0000"/>
                </a:solidFill>
              </a:rPr>
              <a:t>الزائدة</a:t>
            </a:r>
            <a:r>
              <a:rPr lang="ar-SA" dirty="0" smtClean="0"/>
              <a:t> كما في قوله تعالى:(( أليس اللهُ بأحكمِ الحاكمين)) الهمزة حرف استفهام لا محل له من الإعراب، والله اسم ليس مرفوع بالضمة والباء حرف جر زائد وأحكم اسم مجرور لفظاً منصوب محلاً لأنه خبر ليس.</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زال وانفك</a:t>
            </a:r>
            <a:endParaRPr lang="ar-SA" dirty="0"/>
          </a:p>
        </p:txBody>
      </p:sp>
      <p:sp>
        <p:nvSpPr>
          <p:cNvPr id="3" name="عنصر نائب للمحتوى 2"/>
          <p:cNvSpPr>
            <a:spLocks noGrp="1"/>
          </p:cNvSpPr>
          <p:nvPr>
            <p:ph idx="1"/>
          </p:nvPr>
        </p:nvSpPr>
        <p:spPr>
          <a:xfrm>
            <a:off x="495300" y="1371600"/>
            <a:ext cx="8915400" cy="4953000"/>
          </a:xfrm>
        </p:spPr>
        <p:txBody>
          <a:bodyPr/>
          <a:lstStyle/>
          <a:p>
            <a:pPr rtl="1"/>
            <a:r>
              <a:rPr lang="ar-SA" sz="3000" b="1" u="sng" dirty="0" smtClean="0">
                <a:solidFill>
                  <a:srgbClr val="FF0000"/>
                </a:solidFill>
              </a:rPr>
              <a:t>تاسعاً- زال</a:t>
            </a:r>
            <a:r>
              <a:rPr lang="ar-SA" sz="3000" dirty="0" smtClean="0"/>
              <a:t>: ومعناها ملازمة الخبر للمبتدأ، وهذا الفعل لا يعمل عمل كان إلا مسبوقا </a:t>
            </a:r>
            <a:r>
              <a:rPr lang="ar-SA" sz="3000" dirty="0" err="1" smtClean="0"/>
              <a:t>بـ</a:t>
            </a:r>
            <a:r>
              <a:rPr lang="ar-SA" sz="3000" dirty="0" smtClean="0"/>
              <a:t>"ما" </a:t>
            </a:r>
            <a:r>
              <a:rPr lang="ar-SA" sz="3000" b="1" u="sng" dirty="0" smtClean="0">
                <a:solidFill>
                  <a:srgbClr val="FF0000"/>
                </a:solidFill>
              </a:rPr>
              <a:t>النافية</a:t>
            </a:r>
            <a:r>
              <a:rPr lang="ar-SA" sz="3000" dirty="0" smtClean="0"/>
              <a:t>، نحو: ما زال زيد قائما.</a:t>
            </a:r>
          </a:p>
          <a:p>
            <a:pPr rtl="1"/>
            <a:r>
              <a:rPr lang="ar-SA" sz="3000" dirty="0" smtClean="0"/>
              <a:t>ما : حرف نفي لا محل له من الإعراب، وزال: فعل ماض ناقص مبني على الفتح. وزيد: اسم زال مرفوع بالضمة الظاهرة.</a:t>
            </a:r>
          </a:p>
          <a:p>
            <a:pPr rtl="1"/>
            <a:r>
              <a:rPr lang="ar-SA" sz="3000" dirty="0" smtClean="0"/>
              <a:t>وقائما: خبر زال منصوب بالفتحة الظاهرة.</a:t>
            </a:r>
          </a:p>
          <a:p>
            <a:pPr rtl="1"/>
            <a:r>
              <a:rPr lang="ar-SA" sz="3000" u="sng" dirty="0" smtClean="0">
                <a:solidFill>
                  <a:srgbClr val="FF0000"/>
                </a:solidFill>
              </a:rPr>
              <a:t>عاشراً- انفك</a:t>
            </a:r>
            <a:r>
              <a:rPr lang="ar-SA" sz="3000" dirty="0" smtClean="0"/>
              <a:t>: تستعمل مثل زال مسبوقة بنفي، وتدل أيضا على الاستمرار وملازمة الخبر للمبتدأ، نحو:ما انفك زيد قائما.</a:t>
            </a:r>
          </a:p>
          <a:p>
            <a:pPr rtl="1"/>
            <a:r>
              <a:rPr lang="ar-SA" sz="3000" b="1" u="sng" dirty="0" smtClean="0">
                <a:solidFill>
                  <a:srgbClr val="FF0000"/>
                </a:solidFill>
              </a:rPr>
              <a:t>ما: حرف نفي </a:t>
            </a:r>
            <a:r>
              <a:rPr lang="ar-SA" sz="3000" dirty="0" smtClean="0"/>
              <a:t>لا محل له من الإعراب، وانفك: فعل ماض ناقص مبني على الفتح. وزيد: اسم انفك مرفوع بالضمة الظاهرة.</a:t>
            </a:r>
          </a:p>
          <a:p>
            <a:pPr rtl="1"/>
            <a:r>
              <a:rPr lang="ar-SA" sz="3000" dirty="0" smtClean="0"/>
              <a:t>وقائما: خبر انفك منصوب بالفتحة الظاهرة.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فتئ</a:t>
            </a:r>
            <a:endParaRPr lang="ar-SA" dirty="0"/>
          </a:p>
        </p:txBody>
      </p:sp>
      <p:sp>
        <p:nvSpPr>
          <p:cNvPr id="3" name="عنصر نائب للمحتوى 2"/>
          <p:cNvSpPr>
            <a:spLocks noGrp="1"/>
          </p:cNvSpPr>
          <p:nvPr>
            <p:ph idx="1"/>
          </p:nvPr>
        </p:nvSpPr>
        <p:spPr/>
        <p:txBody>
          <a:bodyPr/>
          <a:lstStyle/>
          <a:p>
            <a:pPr algn="just" rtl="1"/>
            <a:r>
              <a:rPr lang="ar-SA" u="sng" dirty="0" smtClean="0">
                <a:solidFill>
                  <a:srgbClr val="FF0000"/>
                </a:solidFill>
              </a:rPr>
              <a:t>حادي عشر- فتئ</a:t>
            </a:r>
            <a:r>
              <a:rPr lang="ar-SA" dirty="0" smtClean="0"/>
              <a:t>: تعمل مسبوقة بنفي أيضا وتفيد الاستمرار:</a:t>
            </a:r>
          </a:p>
          <a:p>
            <a:pPr algn="just" rtl="1"/>
            <a:r>
              <a:rPr lang="ar-SA" dirty="0" smtClean="0"/>
              <a:t>ما فتئ الطالب يستذكر دروسه.ما: </a:t>
            </a:r>
            <a:r>
              <a:rPr lang="ar-SA" b="1" u="sng" dirty="0" smtClean="0">
                <a:solidFill>
                  <a:srgbClr val="FF0000"/>
                </a:solidFill>
              </a:rPr>
              <a:t>حرف نفي</a:t>
            </a:r>
            <a:r>
              <a:rPr lang="ar-SA" dirty="0" smtClean="0"/>
              <a:t>، وفتئ: فعل ماض ناقص مبني على الفتح، والطالب:اسم فتئ مرفوع بالضمة الظاهرة.ويستذكر: فعل مضارع مرفوع بالضمة الظاهرة، والفاعل ضمير مستتر تقديره هو، والجملة من الفعل والفاعل في محل نصب خبر ما فتئ.</a:t>
            </a:r>
          </a:p>
          <a:p>
            <a:pPr algn="just" rtl="1"/>
            <a:r>
              <a:rPr lang="ar-SA" dirty="0" smtClean="0"/>
              <a:t>وقد استعملت في القرآن مسبوقة بحرف نفي مقدر((تالله تفتأ تذكر يوسف)) أي لا تفتأ.</a:t>
            </a:r>
            <a:endParaRPr lang="ar-SA" dirty="0"/>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برح ودام</a:t>
            </a:r>
            <a:endParaRPr lang="ar-SA" dirty="0"/>
          </a:p>
        </p:txBody>
      </p:sp>
      <p:sp>
        <p:nvSpPr>
          <p:cNvPr id="3" name="عنصر نائب للمحتوى 2"/>
          <p:cNvSpPr>
            <a:spLocks noGrp="1"/>
          </p:cNvSpPr>
          <p:nvPr>
            <p:ph idx="1"/>
          </p:nvPr>
        </p:nvSpPr>
        <p:spPr>
          <a:xfrm>
            <a:off x="495300" y="1371600"/>
            <a:ext cx="8915400" cy="5105400"/>
          </a:xfrm>
        </p:spPr>
        <p:txBody>
          <a:bodyPr/>
          <a:lstStyle/>
          <a:p>
            <a:pPr algn="just" rtl="1"/>
            <a:r>
              <a:rPr lang="ar-SA" sz="2800" u="sng" dirty="0" smtClean="0">
                <a:solidFill>
                  <a:srgbClr val="FF0000"/>
                </a:solidFill>
              </a:rPr>
              <a:t>ثاني عشر- برح</a:t>
            </a:r>
            <a:r>
              <a:rPr lang="ar-SA" sz="2800" dirty="0" smtClean="0"/>
              <a:t>: وتعمل مسبوقة بنفي وتفيد الاستمرار أيضا.</a:t>
            </a:r>
          </a:p>
          <a:p>
            <a:pPr algn="just" rtl="1"/>
            <a:r>
              <a:rPr lang="ar-SA" sz="2800" dirty="0" smtClean="0"/>
              <a:t>ما برح الحارس واقفا.</a:t>
            </a:r>
          </a:p>
          <a:p>
            <a:pPr rtl="1"/>
            <a:r>
              <a:rPr lang="ar-SA" sz="2800" u="sng" dirty="0" smtClean="0">
                <a:solidFill>
                  <a:srgbClr val="FF0000"/>
                </a:solidFill>
              </a:rPr>
              <a:t>ثالث عشر- دام</a:t>
            </a:r>
            <a:r>
              <a:rPr lang="ar-SA" sz="2800" dirty="0" smtClean="0"/>
              <a:t>: وتعمل بشرط أن يسبقها </a:t>
            </a:r>
            <a:r>
              <a:rPr lang="ar-SA" sz="2800" b="1" u="sng" dirty="0" smtClean="0">
                <a:solidFill>
                  <a:srgbClr val="FF0000"/>
                </a:solidFill>
              </a:rPr>
              <a:t>"ما" المصدرية الظرفية</a:t>
            </a:r>
            <a:r>
              <a:rPr lang="ar-SA" sz="2800" dirty="0" smtClean="0"/>
              <a:t>، ومعنى كونها مصدرية أي أنها يصح أن ينسبك منها ومن الفعل (دام) مصدر "دوام"، ومعنى كونها ظرفية دلالتها على مدة معينة، فتقول:ينجح الطالب ما دام مجدا.</a:t>
            </a:r>
          </a:p>
          <a:p>
            <a:pPr rtl="1"/>
            <a:r>
              <a:rPr lang="ar-SA" sz="2800" b="1" u="sng" dirty="0" smtClean="0">
                <a:solidFill>
                  <a:srgbClr val="FF0000"/>
                </a:solidFill>
              </a:rPr>
              <a:t>ما:مصدرية ظرفية</a:t>
            </a:r>
            <a:r>
              <a:rPr lang="ar-SA" sz="2800" dirty="0" smtClean="0"/>
              <a:t>، ودام: فعل ماض مبني على الفتح، واسمه ضمير مستتر تقديره هو.ومجدا: خبر دام منصوب بالفتحة الظاهرة.</a:t>
            </a:r>
          </a:p>
          <a:p>
            <a:pPr rtl="1"/>
            <a:r>
              <a:rPr lang="ar-SA" sz="2800" dirty="0" smtClean="0"/>
              <a:t>وتقدير الكلام: ينجح الطالب مدة دوامه مجدا.</a:t>
            </a:r>
          </a:p>
          <a:p>
            <a:pPr rtl="1"/>
            <a:r>
              <a:rPr lang="ar-SA" sz="2800" b="1" dirty="0" smtClean="0">
                <a:solidFill>
                  <a:srgbClr val="FF0000"/>
                </a:solidFill>
              </a:rPr>
              <a:t>انتبه: (ما) التي </a:t>
            </a:r>
            <a:r>
              <a:rPr lang="ar-SA" sz="2800" b="1" smtClean="0">
                <a:solidFill>
                  <a:srgbClr val="FF0000"/>
                </a:solidFill>
              </a:rPr>
              <a:t>تسبق </a:t>
            </a:r>
            <a:r>
              <a:rPr lang="ar-SA" sz="2800" b="1" smtClean="0">
                <a:solidFill>
                  <a:srgbClr val="FF0000"/>
                </a:solidFill>
              </a:rPr>
              <a:t>دام هي </a:t>
            </a:r>
            <a:r>
              <a:rPr lang="ar-SA" sz="2800" b="1" dirty="0" smtClean="0">
                <a:solidFill>
                  <a:srgbClr val="FF0000"/>
                </a:solidFill>
              </a:rPr>
              <a:t>ظرفية مصدرية والتي تسبق برح </a:t>
            </a:r>
            <a:r>
              <a:rPr lang="ar-SA" sz="2800" b="1" smtClean="0">
                <a:solidFill>
                  <a:srgbClr val="FF0000"/>
                </a:solidFill>
              </a:rPr>
              <a:t>وانفك </a:t>
            </a:r>
            <a:r>
              <a:rPr lang="ar-SA" sz="2800" b="1" smtClean="0">
                <a:solidFill>
                  <a:srgbClr val="FF0000"/>
                </a:solidFill>
              </a:rPr>
              <a:t>وفتئ وزال </a:t>
            </a:r>
            <a:r>
              <a:rPr lang="ar-SA" sz="2800" b="1" dirty="0" smtClean="0">
                <a:solidFill>
                  <a:srgbClr val="FF0000"/>
                </a:solidFill>
              </a:rPr>
              <a:t>هي النافية.</a:t>
            </a:r>
          </a:p>
        </p:txBody>
      </p:sp>
      <p:sp>
        <p:nvSpPr>
          <p:cNvPr id="4" name="عنصر نائب لرقم الشريحة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تدريب</a:t>
            </a:r>
            <a:endParaRPr lang="ar-SA" dirty="0"/>
          </a:p>
        </p:txBody>
      </p:sp>
      <p:sp>
        <p:nvSpPr>
          <p:cNvPr id="3" name="عنصر نائب للمحتوى 2"/>
          <p:cNvSpPr>
            <a:spLocks noGrp="1"/>
          </p:cNvSpPr>
          <p:nvPr>
            <p:ph idx="1"/>
          </p:nvPr>
        </p:nvSpPr>
        <p:spPr/>
        <p:txBody>
          <a:bodyPr/>
          <a:lstStyle/>
          <a:p>
            <a:r>
              <a:rPr lang="ar-SA" dirty="0" smtClean="0"/>
              <a:t>استخرج الفعال الناقصة </a:t>
            </a:r>
            <a:r>
              <a:rPr lang="ar-SA" dirty="0" err="1" smtClean="0"/>
              <a:t>واعرب</a:t>
            </a:r>
            <a:r>
              <a:rPr lang="ar-SA" dirty="0" smtClean="0"/>
              <a:t> اسمها وخبرها في كل مما يلي:</a:t>
            </a:r>
          </a:p>
          <a:p>
            <a:r>
              <a:rPr lang="ar-SA" dirty="0" smtClean="0"/>
              <a:t>وسَيفي كان في </a:t>
            </a:r>
            <a:r>
              <a:rPr lang="ar-SA" dirty="0" err="1" smtClean="0"/>
              <a:t>الهيْجا</a:t>
            </a:r>
            <a:r>
              <a:rPr lang="ar-SA" dirty="0" smtClean="0"/>
              <a:t> طَبيباً      يداوي رأسَ من يشكو الصداع</a:t>
            </a:r>
          </a:p>
          <a:p>
            <a:r>
              <a:rPr lang="ar-SA" dirty="0" smtClean="0"/>
              <a:t>سليه كيف كان لهمْ جوابي      إذا ما قال ظنكِ في مقالي</a:t>
            </a:r>
          </a:p>
          <a:p>
            <a:r>
              <a:rPr lang="ar-SA" dirty="0" smtClean="0"/>
              <a:t>خليليَّ أمسى حبُّ عبلة قاتلي     وبأْسِي شديدٌ والحُسامُ مُهَنَّدُ</a:t>
            </a:r>
            <a:endParaRPr lang="en-US" dirty="0" smtClean="0"/>
          </a:p>
          <a:p>
            <a:r>
              <a:rPr lang="ar-SA" dirty="0" smtClean="0"/>
              <a:t>إما تَرَيْني قد نَحَلْتُ وَمَنْ يكنْ    غَرَضاً لأَطْرافِ الأَسِنَّة </a:t>
            </a:r>
            <a:r>
              <a:rPr lang="ar-SA" dirty="0" err="1" smtClean="0"/>
              <a:t>ِ</a:t>
            </a:r>
            <a:r>
              <a:rPr lang="ar-SA" dirty="0" smtClean="0"/>
              <a:t> يَنْحَلِ</a:t>
            </a:r>
            <a:endParaRPr lang="en-US" dirty="0" smtClean="0"/>
          </a:p>
          <a:p>
            <a:r>
              <a:rPr lang="ar-SA" dirty="0" smtClean="0"/>
              <a:t>يَسُرُّ الفتى دهْرٌ وقد كانَ </a:t>
            </a:r>
            <a:r>
              <a:rPr lang="ar-SA" smtClean="0"/>
              <a:t>ساءَهُ     وتَخْدُمُهُ </a:t>
            </a:r>
            <a:r>
              <a:rPr lang="ar-SA" dirty="0" smtClean="0"/>
              <a:t>الأَيَّامُ وهو لها عَبْدُ</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1667</TotalTime>
  <Words>1658</Words>
  <Application>Microsoft Office PowerPoint</Application>
  <PresentationFormat>A4 Paper (210x297 mm)‎</PresentationFormat>
  <Paragraphs>170</Paragraphs>
  <Slides>23</Slides>
  <Notes>0</Notes>
  <HiddenSlides>0</HiddenSlides>
  <MMClips>0</MMClips>
  <ScaleCrop>false</ScaleCrop>
  <HeadingPairs>
    <vt:vector size="4" baseType="variant">
      <vt:variant>
        <vt:lpstr>سمة</vt:lpstr>
      </vt:variant>
      <vt:variant>
        <vt:i4>1</vt:i4>
      </vt:variant>
      <vt:variant>
        <vt:lpstr>عناوين الشرائح</vt:lpstr>
      </vt:variant>
      <vt:variant>
        <vt:i4>23</vt:i4>
      </vt:variant>
    </vt:vector>
  </HeadingPairs>
  <TitlesOfParts>
    <vt:vector size="24" baseType="lpstr">
      <vt:lpstr>Office Theme</vt:lpstr>
      <vt:lpstr>الشريحة 1</vt:lpstr>
      <vt:lpstr>المحاضرة الرابعة</vt:lpstr>
      <vt:lpstr>عناصر المحاضرة</vt:lpstr>
      <vt:lpstr>المقدمة</vt:lpstr>
      <vt:lpstr>عمل كان وأخواتها</vt:lpstr>
      <vt:lpstr>عمل كان وأخواتها</vt:lpstr>
      <vt:lpstr>أنواع خبرها</vt:lpstr>
      <vt:lpstr>أخوات كان</vt:lpstr>
      <vt:lpstr>كان</vt:lpstr>
      <vt:lpstr>كان</vt:lpstr>
      <vt:lpstr>كان</vt:lpstr>
      <vt:lpstr>كان</vt:lpstr>
      <vt:lpstr>كان</vt:lpstr>
      <vt:lpstr>ظل وأصبح</vt:lpstr>
      <vt:lpstr>أصبح-تامة</vt:lpstr>
      <vt:lpstr>أضحى وأمسى وبات</vt:lpstr>
      <vt:lpstr>صار</vt:lpstr>
      <vt:lpstr>ليس</vt:lpstr>
      <vt:lpstr>زال وانفك</vt:lpstr>
      <vt:lpstr>فتئ</vt:lpstr>
      <vt:lpstr>برح ودام</vt:lpstr>
      <vt:lpstr>تدريب</vt:lpstr>
      <vt:lpstr>الشريحة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122</cp:revision>
  <dcterms:created xsi:type="dcterms:W3CDTF">2009-10-14T19:14:34Z</dcterms:created>
  <dcterms:modified xsi:type="dcterms:W3CDTF">2011-03-06T09:11:27Z</dcterms:modified>
</cp:coreProperties>
</file>