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59" r:id="rId5"/>
    <p:sldId id="268" r:id="rId6"/>
    <p:sldId id="269" r:id="rId7"/>
    <p:sldId id="270" r:id="rId8"/>
    <p:sldId id="271" r:id="rId9"/>
    <p:sldId id="272" r:id="rId10"/>
    <p:sldId id="273" r:id="rId11"/>
    <p:sldId id="274" r:id="rId12"/>
    <p:sldId id="275" r:id="rId13"/>
    <p:sldId id="276" r:id="rId14"/>
    <p:sldId id="277"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0066"/>
    <a:srgbClr val="009900"/>
    <a:srgbClr val="709256"/>
    <a:srgbClr val="AD9968"/>
    <a:srgbClr val="3B84AF"/>
    <a:srgbClr val="0000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6" d="100"/>
          <a:sy n="66" d="100"/>
        </p:scale>
        <p:origin x="-480" y="-19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2</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الخامسة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الأحرف العاملة عمل ليس</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عمل ما الحجازية.</a:t>
            </a:r>
          </a:p>
          <a:p>
            <a:pPr rtl="1" eaLnBrk="1" hangingPunct="1">
              <a:buFont typeface="Arial" pitchFamily="34" charset="0"/>
              <a:buChar char="•"/>
            </a:pPr>
            <a:r>
              <a:rPr lang="ar-SA" b="1" dirty="0" smtClean="0">
                <a:cs typeface="Arial" pitchFamily="34" charset="0"/>
              </a:rPr>
              <a:t>عمل لا.</a:t>
            </a:r>
          </a:p>
          <a:p>
            <a:pPr rtl="1" eaLnBrk="1" hangingPunct="1">
              <a:buFont typeface="Arial" pitchFamily="34" charset="0"/>
              <a:buChar char="•"/>
            </a:pPr>
            <a:r>
              <a:rPr lang="ar-SA" b="1" dirty="0" smtClean="0">
                <a:cs typeface="Arial" pitchFamily="34" charset="0"/>
              </a:rPr>
              <a:t>عمل لات.</a:t>
            </a:r>
          </a:p>
          <a:p>
            <a:pPr rtl="1" eaLnBrk="1" hangingPunct="1">
              <a:buFont typeface="Arial" pitchFamily="34" charset="0"/>
              <a:buChar char="•"/>
            </a:pPr>
            <a:r>
              <a:rPr lang="ar-SA" b="1" dirty="0" smtClean="0">
                <a:cs typeface="Arial" pitchFamily="34" charset="0"/>
              </a:rPr>
              <a:t>عمل إنْ</a:t>
            </a:r>
          </a:p>
          <a:p>
            <a:pPr rtl="1" eaLnBrk="1" hangingPunct="1"/>
            <a:r>
              <a:rPr lang="ar-SA" b="1" dirty="0" smtClean="0">
                <a:cs typeface="Arial" pitchFamily="34" charset="0"/>
              </a:rPr>
              <a:t>  </a:t>
            </a: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chemeClr val="tx2">
                    <a:lumMod val="75000"/>
                  </a:schemeClr>
                </a:solidFill>
                <a:cs typeface="Arial" pitchFamily="34" charset="0"/>
              </a:rPr>
              <a:t>المقدمة</a:t>
            </a: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SA" dirty="0" smtClean="0">
                <a:cs typeface="Arial" pitchFamily="34" charset="0"/>
              </a:rPr>
              <a:t> عرفت في المحاضرة السابقة أن (ليس) من أخوات كان وهي فعل ناقص معناه النفي، فبها ننفي الخبر عن المبتدأ، فعندما نقول: ليس عليّ قادماً، فإننا ننفي القدوم عن عليّ، هذا عن معناها أما عملها فقد عرفت أنها ترفع المبتدأ ويسمى اسمها وتنصب الخبر ويسمى خبرها.</a:t>
            </a:r>
          </a:p>
          <a:p>
            <a:pPr algn="just" rtl="1" eaLnBrk="1" hangingPunct="1"/>
            <a:r>
              <a:rPr lang="ar-SA" dirty="0" smtClean="0">
                <a:cs typeface="Arial" pitchFamily="34" charset="0"/>
              </a:rPr>
              <a:t>والآن سوف تتعرف إلى أربعة حروف تؤدي معنى ليس(النفي) وتعمل عملها(الرفع والنصب) هذه الحروف هي:(ما، لا، لات، إنْ)والفرق الوحيد بين هذه الحروف و(ليس) أن (ليس) فعل وهي حروف.</a:t>
            </a:r>
          </a:p>
          <a:p>
            <a:pPr algn="just" rtl="1" eaLnBrk="1" hangingPunct="1"/>
            <a:r>
              <a:rPr lang="ar-SA" dirty="0" smtClean="0">
                <a:cs typeface="Arial" pitchFamily="34" charset="0"/>
              </a:rPr>
              <a:t>ملاحظة: (إنْ) هذه تختلف عن إنّ التي هي حرف توكيد ونصب.</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ولاً: ما الحجازية وشروط إعمالها عمل ليس</a:t>
            </a:r>
            <a:br>
              <a:rPr lang="ar-SA" dirty="0" smtClean="0"/>
            </a:br>
            <a:endParaRPr lang="ar-SA" dirty="0"/>
          </a:p>
        </p:txBody>
      </p:sp>
      <p:sp>
        <p:nvSpPr>
          <p:cNvPr id="3" name="عنصر نائب للمحتوى 2"/>
          <p:cNvSpPr>
            <a:spLocks noGrp="1"/>
          </p:cNvSpPr>
          <p:nvPr>
            <p:ph idx="1"/>
          </p:nvPr>
        </p:nvSpPr>
        <p:spPr/>
        <p:txBody>
          <a:bodyPr/>
          <a:lstStyle/>
          <a:p>
            <a:pPr rtl="1"/>
            <a:r>
              <a:rPr lang="ar-SA" sz="2800" dirty="0" smtClean="0"/>
              <a:t>هي ما النافية، لكن التميميون لم يعملوها عمل ليس مطلقاً، وأما الحجازيون فأعملوها بشروط معينة، وبلغتهم جاء التنزيل، قال الله تعالى: {مَا هَذَا بَشَرًا}، {مَا هُنَّ أُمَّهَاتِهِم} ف(هذا) و(هن) ضمائر مبنية في محل رفع اسم ما العاملة عمل ليس، و(بشراً) وأمهاتهم) أخبار ل(ما) منصوبة. ولإعمالهم إياها أربعة شروط:</a:t>
            </a:r>
          </a:p>
          <a:p>
            <a:pPr rtl="1"/>
            <a:r>
              <a:rPr lang="ar-SA" sz="2800" dirty="0" smtClean="0"/>
              <a:t>أحدها: أن لا يقترن اسمها </a:t>
            </a:r>
            <a:r>
              <a:rPr lang="ar-SA" sz="2800" dirty="0" err="1" smtClean="0"/>
              <a:t>ب</a:t>
            </a:r>
            <a:r>
              <a:rPr lang="ar-SA" sz="2800" dirty="0" smtClean="0"/>
              <a:t>(إن) الزائدة، كقول الشاعر:</a:t>
            </a:r>
          </a:p>
          <a:p>
            <a:pPr rtl="1"/>
            <a:r>
              <a:rPr lang="ar-SA" sz="2800" dirty="0" smtClean="0"/>
              <a:t> بني </a:t>
            </a:r>
            <a:r>
              <a:rPr lang="ar-SA" sz="2800" dirty="0" err="1" smtClean="0"/>
              <a:t>غُدانة</a:t>
            </a:r>
            <a:r>
              <a:rPr lang="ar-SA" sz="2800" dirty="0" smtClean="0"/>
              <a:t> ما إن أنتم ذهبُ   ولا </a:t>
            </a:r>
            <a:r>
              <a:rPr lang="ar-SA" sz="2800" dirty="0" err="1" smtClean="0"/>
              <a:t>صريفٌ</a:t>
            </a:r>
            <a:r>
              <a:rPr lang="ar-SA" sz="2800" dirty="0" smtClean="0"/>
              <a:t>، ولكن أنتم الخَزَفُ</a:t>
            </a:r>
          </a:p>
          <a:p>
            <a:pPr rtl="1"/>
            <a:r>
              <a:rPr lang="ar-SA" sz="2400" dirty="0" smtClean="0"/>
              <a:t>يهجو بني </a:t>
            </a:r>
            <a:r>
              <a:rPr lang="ar-SA" sz="2400" dirty="0" err="1" smtClean="0"/>
              <a:t>غدانة</a:t>
            </a:r>
            <a:r>
              <a:rPr lang="ar-SA" sz="2400" dirty="0" smtClean="0"/>
              <a:t> ويقول لستم من كرام الناس، </a:t>
            </a:r>
            <a:r>
              <a:rPr lang="ar-SA" sz="2400" dirty="0" err="1" smtClean="0"/>
              <a:t>و</a:t>
            </a:r>
            <a:r>
              <a:rPr lang="ar-SA" sz="2400" dirty="0" smtClean="0"/>
              <a:t>(إن) هنا زائدة، إذ الأصل: ما أنتم ذهبٌ، لذا بطل عمل (ما) وصار ما بعدها مبتدأ(أنتم) وخبر(ذهب)، ولو أعملها لقال: ما أنتم ذهباً، بالنصب.</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الثاني: أن لا ينتقض نفي خبرها </a:t>
            </a:r>
            <a:r>
              <a:rPr lang="ar-SA" dirty="0" err="1" smtClean="0"/>
              <a:t>ب</a:t>
            </a:r>
            <a:r>
              <a:rPr lang="ar-SA" dirty="0" smtClean="0"/>
              <a:t>(إلا)، فلذلك لم تعمل في: {وَمَا أَمْرُنَا إِلَّا وَاحِدَةٌ} و:{وَمَا مُحَمَّدٌ إِلَّا رَسُولٌ} بسبب انتقاض نفيها بإلا</a:t>
            </a:r>
          </a:p>
          <a:p>
            <a:pPr rtl="1"/>
            <a:r>
              <a:rPr lang="ar-SA" dirty="0" smtClean="0"/>
              <a:t>الثالث: أن لا يتقدم الخبر على الاسم، كقولهم: "ما مسيءٌ من أعتب” فمسيء هي الخبر و(من) مبتدأ، وكقوله الشاعر:</a:t>
            </a:r>
          </a:p>
          <a:p>
            <a:pPr rtl="1"/>
            <a:r>
              <a:rPr lang="ar-SA" dirty="0" smtClean="0"/>
              <a:t> وما خُذُلٌ قومي فأخضع للعدى   ولكن إذا أدعوهم فهُمُ هُمُ</a:t>
            </a:r>
          </a:p>
          <a:p>
            <a:pPr rtl="1"/>
            <a:r>
              <a:rPr lang="ar-SA" dirty="0" smtClean="0"/>
              <a:t>فقد تقدم الخبر(خذل) على المبتدأ(قومي).</a:t>
            </a:r>
          </a:p>
          <a:p>
            <a:pPr rtl="1"/>
            <a:r>
              <a:rPr lang="ar-SA" dirty="0" smtClean="0"/>
              <a:t>الرابع: أن لا يتقدم معمول خبرها على اسمها، كقول الشاعر:</a:t>
            </a:r>
          </a:p>
          <a:p>
            <a:pPr rtl="1"/>
            <a:r>
              <a:rPr lang="ar-SA" dirty="0" smtClean="0"/>
              <a:t>وقالوا: تعرَّفْها المنازلَ من مِنىً  وما كل من وافى منىً أنا عارف</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أصل الشطر الثاني: وما أنا عارفٌ كلَّ من وافى منى</a:t>
            </a:r>
          </a:p>
          <a:p>
            <a:pPr rtl="1"/>
            <a:r>
              <a:rPr lang="ar-SA" dirty="0" smtClean="0"/>
              <a:t>أنا: مبتدأ، عارف: خبر، كل: مفعول </a:t>
            </a:r>
            <a:r>
              <a:rPr lang="ar-SA" dirty="0" err="1" smtClean="0"/>
              <a:t>به</a:t>
            </a:r>
            <a:r>
              <a:rPr lang="ar-SA" dirty="0" smtClean="0"/>
              <a:t> لاسم الفاعل (عارف) نلاحظ أن الخبر هنا عامل في اسم بعده، والخبر لم يتقدم على المبتدأ، لكن تقدم معموا الخبر(كل) لذا بطل عملها.</a:t>
            </a:r>
          </a:p>
          <a:p>
            <a:pPr rtl="1"/>
            <a:r>
              <a:rPr lang="ar-SA" dirty="0" smtClean="0"/>
              <a:t>إلا إن كان المعمول ظرفا أو مجرورا فيجوز، كقولك: ما كلَّ يومٍ أنا مسافرٌ، أو ما في الجامعة محمد ملاقيك.</a:t>
            </a:r>
          </a:p>
          <a:p>
            <a:pPr rtl="1"/>
            <a:endParaRPr lang="ar-SA" dirty="0" smtClean="0"/>
          </a:p>
          <a:p>
            <a:pPr rtl="1"/>
            <a:endParaRPr lang="ar-SA" dirty="0" smtClean="0"/>
          </a:p>
          <a:p>
            <a:pPr rtl="1"/>
            <a:endParaRPr lang="ar-SA" dirty="0" smtClean="0"/>
          </a:p>
          <a:p>
            <a:pPr rtl="1"/>
            <a:endParaRPr lang="ar-SA"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إعمال لا عمل ليس وشروطه</a:t>
            </a:r>
            <a:endParaRPr lang="ar-SA" dirty="0"/>
          </a:p>
        </p:txBody>
      </p:sp>
      <p:sp>
        <p:nvSpPr>
          <p:cNvPr id="3" name="عنصر نائب للمحتوى 2"/>
          <p:cNvSpPr>
            <a:spLocks noGrp="1"/>
          </p:cNvSpPr>
          <p:nvPr>
            <p:ph idx="1"/>
          </p:nvPr>
        </p:nvSpPr>
        <p:spPr/>
        <p:txBody>
          <a:bodyPr/>
          <a:lstStyle/>
          <a:p>
            <a:pPr rtl="1"/>
            <a:r>
              <a:rPr lang="ar-SA" dirty="0" smtClean="0"/>
              <a:t>وأما (لا) فإعمالها عمل ليس قليل، ويشترط له الشروط السابقة، ما عدا الشرط الأول، ويزاد شرط أن يكون اسمها وخبرها نكرتين، والغالب أن يكون خبرها محذوفا، حتى قيل بلزوم ذلك، كقول الشاعر:</a:t>
            </a:r>
          </a:p>
          <a:p>
            <a:pPr rtl="1"/>
            <a:r>
              <a:rPr lang="ar-SA" dirty="0" smtClean="0"/>
              <a:t>   من صدّ عن نيرانها    فأنا ابنُ قيس لا براح</a:t>
            </a:r>
          </a:p>
          <a:p>
            <a:pPr rtl="1"/>
            <a:r>
              <a:rPr lang="ar-SA" dirty="0" smtClean="0"/>
              <a:t>براح: اسم لا العاملة عمل ليس مرفوع، وخبرها محذوف تقديره (لي)</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ويجوز ذكر خبرها، كقوله:</a:t>
            </a:r>
          </a:p>
          <a:p>
            <a:pPr rtl="1"/>
            <a:r>
              <a:rPr lang="ar-SA" dirty="0" smtClean="0"/>
              <a:t>تعزَّ فلا شيءٌ على الأرض باقيا    ولا وَزَرٌ مما قضى الله واقِيَا</a:t>
            </a:r>
          </a:p>
          <a:p>
            <a:pPr rtl="1"/>
            <a:r>
              <a:rPr lang="ar-SA" dirty="0" smtClean="0"/>
              <a:t>شيء: اسم لا مرفوع وعلامة رفعه الضمة، باقياً: خبر لا منصوب وعلامة نصبه الفتحة.</a:t>
            </a:r>
          </a:p>
          <a:p>
            <a:pPr rtl="1"/>
            <a:r>
              <a:rPr lang="ar-SA" dirty="0" smtClean="0"/>
              <a:t>وفي عمل لا لم يشترط الشرط الأول الذي ذكرناه لعمل (ما) وذلك لأن (إنْ) لا تزاد بعد (لا) أصلا.</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إعمال لات عمل ليس وشروطه</a:t>
            </a:r>
            <a:endParaRPr lang="ar-SA" dirty="0"/>
          </a:p>
        </p:txBody>
      </p:sp>
      <p:sp>
        <p:nvSpPr>
          <p:cNvPr id="3" name="عنصر نائب للمحتوى 2"/>
          <p:cNvSpPr>
            <a:spLocks noGrp="1"/>
          </p:cNvSpPr>
          <p:nvPr>
            <p:ph idx="1"/>
          </p:nvPr>
        </p:nvSpPr>
        <p:spPr/>
        <p:txBody>
          <a:bodyPr/>
          <a:lstStyle/>
          <a:p>
            <a:pPr rtl="1"/>
            <a:r>
              <a:rPr lang="ar-SA" dirty="0" smtClean="0"/>
              <a:t>وأما (لات) فإن أصلها (لا) ثم زيدت التاء عليها، وعملها واجب، وله شرطان: أن يكون معمولاها(اسمها وخبرها) اسمي زمان، أي يدلان على زمان كاليوم والحين والوقت، وأن يحذف أحدهما، والغالب أن يحذف الاسم، نحو: {وَلاتَ حِينَ مَنَاص}3، أي: ليس الحين حين فرار، ف(حين) خبر لات منصوب واسمها محذوف تقديره الحين.</a:t>
            </a:r>
          </a:p>
          <a:p>
            <a:pPr rtl="1"/>
            <a:r>
              <a:rPr lang="ar-SA" dirty="0" smtClean="0"/>
              <a:t>ومنه قول الشاعر:</a:t>
            </a:r>
          </a:p>
          <a:p>
            <a:pPr rtl="1"/>
            <a:r>
              <a:rPr lang="ar-SA" smtClean="0"/>
              <a:t>ندم </a:t>
            </a:r>
            <a:r>
              <a:rPr lang="ar-SA" dirty="0" smtClean="0"/>
              <a:t>البغاة </a:t>
            </a:r>
            <a:r>
              <a:rPr lang="ar-SA" dirty="0" err="1" smtClean="0"/>
              <a:t>ولات</a:t>
            </a:r>
            <a:r>
              <a:rPr lang="ar-SA" dirty="0" smtClean="0"/>
              <a:t> ساعة </a:t>
            </a:r>
            <a:r>
              <a:rPr lang="ar-SA" dirty="0" err="1" smtClean="0"/>
              <a:t>مندم</a:t>
            </a:r>
            <a:r>
              <a:rPr lang="ar-SA" dirty="0" smtClean="0"/>
              <a:t>     والبغي مرتع مبتغيه وخيمُ</a:t>
            </a:r>
          </a:p>
          <a:p>
            <a:pPr rtl="1"/>
            <a:r>
              <a:rPr lang="ar-SA" dirty="0" smtClean="0"/>
              <a:t>ساعة: خبر لات منصوب بالفتحة واسمها محذوف تقديره الساعة</a:t>
            </a:r>
          </a:p>
          <a:p>
            <a:pPr rtl="1"/>
            <a:endParaRPr lang="ar-SA"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إعمال (إن) عمل ليس</a:t>
            </a:r>
            <a:endParaRPr lang="ar-SA" dirty="0"/>
          </a:p>
        </p:txBody>
      </p:sp>
      <p:sp>
        <p:nvSpPr>
          <p:cNvPr id="3" name="عنصر نائب للمحتوى 2"/>
          <p:cNvSpPr>
            <a:spLocks noGrp="1"/>
          </p:cNvSpPr>
          <p:nvPr>
            <p:ph idx="1"/>
          </p:nvPr>
        </p:nvSpPr>
        <p:spPr/>
        <p:txBody>
          <a:bodyPr/>
          <a:lstStyle/>
          <a:p>
            <a:pPr rtl="1"/>
            <a:r>
              <a:rPr lang="ar-SA" dirty="0" smtClean="0"/>
              <a:t>وأما "إنْ" فإعمالها نادر، وهو لغة أهل العالية، كقول بعضهم: "إنْ أحدٌ خيرا من أحد إلا بالعافية” أحد: اسم إنْ مرفوع وعلامة رفعه الضمة، وخيراً خبر إن منصوب وعلامة نصبه الفتحة.</a:t>
            </a:r>
          </a:p>
          <a:p>
            <a:pPr rtl="1"/>
            <a:r>
              <a:rPr lang="ar-SA" dirty="0" smtClean="0"/>
              <a:t>ومنه قراء سعيد: "إِنِ الَّذِينَ تَدْعُونَ مِنْ دُونِ اللَّهِ عِبَادًا أَمْثَالُكُمْ”</a:t>
            </a:r>
          </a:p>
          <a:p>
            <a:pPr rtl="1"/>
            <a:r>
              <a:rPr lang="ar-SA" dirty="0" smtClean="0"/>
              <a:t>فتكون (الذين) اسم موصول مبني في محل رفع اسم (إن) وعباداً خبر إن منصوب. ومن ذلك قول الشاعر:</a:t>
            </a:r>
          </a:p>
          <a:p>
            <a:pPr rtl="1"/>
            <a:r>
              <a:rPr lang="ar-SA" dirty="0" smtClean="0"/>
              <a:t>111- إن هو مستوليًا على أحد  إلا على أضعف المجانين</a:t>
            </a:r>
          </a:p>
          <a:p>
            <a:pPr rtl="1"/>
            <a:r>
              <a:rPr lang="ar-SA" dirty="0" smtClean="0"/>
              <a:t>هو: اسم إن مرفوع وعلامة رفعه الضمة، ومستولياً: خبرها منصوب وعلامة نصبه الفتحة.</a:t>
            </a:r>
          </a:p>
          <a:p>
            <a:pPr rtl="1"/>
            <a:endParaRPr lang="ar-SA" dirty="0" smtClean="0"/>
          </a:p>
          <a:p>
            <a:pPr rtl="1"/>
            <a:endParaRPr lang="ar-SA" dirty="0" smtClean="0"/>
          </a:p>
          <a:p>
            <a:endParaRPr lang="ar-SA"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إنَّ وإنْ</a:t>
            </a:r>
            <a:endParaRPr lang="ar-SA" dirty="0"/>
          </a:p>
        </p:txBody>
      </p:sp>
      <p:sp>
        <p:nvSpPr>
          <p:cNvPr id="3" name="عنصر نائب للمحتوى 2"/>
          <p:cNvSpPr>
            <a:spLocks noGrp="1"/>
          </p:cNvSpPr>
          <p:nvPr>
            <p:ph idx="1"/>
          </p:nvPr>
        </p:nvSpPr>
        <p:spPr/>
        <p:txBody>
          <a:bodyPr/>
          <a:lstStyle/>
          <a:p>
            <a:r>
              <a:rPr lang="ar-SA" dirty="0" smtClean="0"/>
              <a:t>يجب أن تفرق بين إنَّ وإنْ، وما يلي يساعدك على التفريق:</a:t>
            </a:r>
          </a:p>
          <a:p>
            <a:r>
              <a:rPr lang="ar-SA" dirty="0" smtClean="0"/>
              <a:t>أولاً: إنَّ مشددة النون وإنْ خفيفة النون ونونها ساكنة.</a:t>
            </a:r>
          </a:p>
          <a:p>
            <a:r>
              <a:rPr lang="ar-SA" dirty="0" smtClean="0"/>
              <a:t>ثانياً: إنْ تنفي فهي بمعنى (ما) أما إنّ فهي تؤكد.</a:t>
            </a:r>
          </a:p>
          <a:p>
            <a:r>
              <a:rPr lang="ar-SA" dirty="0" smtClean="0"/>
              <a:t>ثالثاً: إنْ اسمها مرفوع وخبرها منصوب، وإنَّ العكس اسمها منصوب وخبرها مرفوع.</a:t>
            </a:r>
          </a:p>
          <a:p>
            <a:r>
              <a:rPr lang="ar-SA" b="1" dirty="0" smtClean="0"/>
              <a:t>[إنَّ </a:t>
            </a:r>
            <a:r>
              <a:rPr lang="ar-SA" b="1" dirty="0" smtClean="0">
                <a:solidFill>
                  <a:srgbClr val="FF0000"/>
                </a:solidFill>
              </a:rPr>
              <a:t>اللهَ</a:t>
            </a:r>
            <a:r>
              <a:rPr lang="ar-SA" b="1" dirty="0" smtClean="0"/>
              <a:t> </a:t>
            </a:r>
            <a:r>
              <a:rPr lang="ar-SA" b="1" dirty="0" smtClean="0">
                <a:solidFill>
                  <a:srgbClr val="0070C0"/>
                </a:solidFill>
              </a:rPr>
              <a:t>خَبِيْرٌ</a:t>
            </a:r>
            <a:r>
              <a:rPr lang="ar-SA" b="1" dirty="0" smtClean="0"/>
              <a:t> بِمَا تَعْمَلُوْنَ].</a:t>
            </a:r>
          </a:p>
          <a:p>
            <a:r>
              <a:rPr lang="ar-SA" b="1" dirty="0" smtClean="0"/>
              <a:t>إنْ </a:t>
            </a:r>
            <a:r>
              <a:rPr lang="ar-SA" b="1" dirty="0" smtClean="0">
                <a:solidFill>
                  <a:srgbClr val="FF0000"/>
                </a:solidFill>
              </a:rPr>
              <a:t>أحدٌ</a:t>
            </a:r>
            <a:r>
              <a:rPr lang="ar-SA" b="1" dirty="0" smtClean="0"/>
              <a:t> </a:t>
            </a:r>
            <a:r>
              <a:rPr lang="ar-SA" b="1" dirty="0" smtClean="0">
                <a:solidFill>
                  <a:srgbClr val="0070C0"/>
                </a:solidFill>
              </a:rPr>
              <a:t>خيراً</a:t>
            </a:r>
            <a:r>
              <a:rPr lang="ar-SA" b="1" dirty="0" smtClean="0"/>
              <a:t> من أحدٍ إلا بالعافية.</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واحد مما يلي من شروط عمل (لات) عمل ليس:</a:t>
            </a:r>
          </a:p>
          <a:p>
            <a:r>
              <a:rPr lang="ar-SA" dirty="0" smtClean="0"/>
              <a:t>أ. ألا ينتقض نفيها </a:t>
            </a:r>
            <a:r>
              <a:rPr lang="ar-SA" dirty="0" err="1" smtClean="0"/>
              <a:t>بإلا</a:t>
            </a:r>
            <a:r>
              <a:rPr lang="ar-SA" dirty="0" smtClean="0"/>
              <a:t>.</a:t>
            </a:r>
          </a:p>
          <a:p>
            <a:r>
              <a:rPr lang="ar-SA" dirty="0" smtClean="0"/>
              <a:t>ب. أن يكون </a:t>
            </a:r>
            <a:r>
              <a:rPr lang="ar-SA" dirty="0" err="1" smtClean="0"/>
              <a:t>معمولاها</a:t>
            </a:r>
            <a:r>
              <a:rPr lang="ar-SA" dirty="0" smtClean="0"/>
              <a:t> نكرتين.</a:t>
            </a:r>
          </a:p>
          <a:p>
            <a:r>
              <a:rPr lang="ar-SA" dirty="0" smtClean="0"/>
              <a:t>ج. ألا يتقدم خبرها على اسمها.</a:t>
            </a:r>
          </a:p>
          <a:p>
            <a:r>
              <a:rPr lang="ar-SA" dirty="0" smtClean="0"/>
              <a:t>د. أن يكون </a:t>
            </a:r>
            <a:r>
              <a:rPr lang="ar-SA" dirty="0" err="1" smtClean="0"/>
              <a:t>معمولاها</a:t>
            </a:r>
            <a:r>
              <a:rPr lang="ar-SA" dirty="0" smtClean="0"/>
              <a:t> اسمي زمان.</a:t>
            </a:r>
            <a:endParaRPr lang="ar-SA" dirty="0"/>
          </a:p>
        </p:txBody>
      </p:sp>
      <p:sp>
        <p:nvSpPr>
          <p:cNvPr id="4" name="مستطيل 3"/>
          <p:cNvSpPr/>
          <p:nvPr/>
        </p:nvSpPr>
        <p:spPr>
          <a:xfrm>
            <a:off x="4876800" y="4038600"/>
            <a:ext cx="4419600" cy="457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بطل عمل (ما) عمل ليس في الآيةالتالية[</a:t>
            </a:r>
            <a:r>
              <a:rPr lang="ar-SA" b="1" dirty="0" smtClean="0"/>
              <a:t>وَمَا النَّصْرُ إِلاَّ مِنْ عِنْدِ اللَّهِ]</a:t>
            </a:r>
          </a:p>
          <a:p>
            <a:r>
              <a:rPr lang="ar-SA" dirty="0" smtClean="0"/>
              <a:t>والسبب:</a:t>
            </a:r>
          </a:p>
          <a:p>
            <a:r>
              <a:rPr lang="ar-SA" dirty="0" smtClean="0"/>
              <a:t>أ. انتقاض نفيها </a:t>
            </a:r>
            <a:r>
              <a:rPr lang="ar-SA" dirty="0" err="1" smtClean="0"/>
              <a:t>بإلا</a:t>
            </a:r>
            <a:r>
              <a:rPr lang="ar-SA" dirty="0" smtClean="0"/>
              <a:t>.</a:t>
            </a:r>
          </a:p>
          <a:p>
            <a:r>
              <a:rPr lang="ar-SA" dirty="0" smtClean="0"/>
              <a:t>ب. تقدم خبرها على اسمها.</a:t>
            </a:r>
          </a:p>
          <a:p>
            <a:r>
              <a:rPr lang="ar-SA" dirty="0" smtClean="0"/>
              <a:t>ج. حذف خبرها.</a:t>
            </a:r>
          </a:p>
          <a:p>
            <a:r>
              <a:rPr lang="ar-SA" dirty="0" smtClean="0"/>
              <a:t>د. أن اسمها جاء معرفة</a:t>
            </a:r>
            <a:r>
              <a:rPr lang="ar-SA" b="1" dirty="0" smtClean="0"/>
              <a:t>.</a:t>
            </a:r>
            <a:endParaRPr lang="ar-SA" dirty="0"/>
          </a:p>
        </p:txBody>
      </p:sp>
      <p:sp>
        <p:nvSpPr>
          <p:cNvPr id="4" name="مستطيل 3"/>
          <p:cNvSpPr/>
          <p:nvPr/>
        </p:nvSpPr>
        <p:spPr>
          <a:xfrm>
            <a:off x="6705600" y="2819400"/>
            <a:ext cx="2590800" cy="457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1737</TotalTime>
  <Words>974</Words>
  <Application>Microsoft Office PowerPoint</Application>
  <PresentationFormat>A4 Paper (210x297 mm)‎</PresentationFormat>
  <Paragraphs>86</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الخامسة</vt:lpstr>
      <vt:lpstr>عناصر المحاضرة</vt:lpstr>
      <vt:lpstr>المقدمة</vt:lpstr>
      <vt:lpstr>ولاً: ما الحجازية وشروط إعمالها عمل ليس </vt:lpstr>
      <vt:lpstr>الشريحة 6</vt:lpstr>
      <vt:lpstr>الشريحة 7</vt:lpstr>
      <vt:lpstr>إعمال لا عمل ليس وشروطه</vt:lpstr>
      <vt:lpstr>الشريحة 9</vt:lpstr>
      <vt:lpstr>إعمال لات عمل ليس وشروطه</vt:lpstr>
      <vt:lpstr>إعمال (إن) عمل ليس</vt:lpstr>
      <vt:lpstr>إنَّ وإنْ</vt:lpstr>
      <vt:lpstr>تدريب</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130</cp:revision>
  <dcterms:created xsi:type="dcterms:W3CDTF">2009-10-14T19:14:34Z</dcterms:created>
  <dcterms:modified xsi:type="dcterms:W3CDTF">2011-03-12T08:47:01Z</dcterms:modified>
</cp:coreProperties>
</file>