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7" r:id="rId3"/>
    <p:sldId id="267" r:id="rId4"/>
    <p:sldId id="259" r:id="rId5"/>
    <p:sldId id="268" r:id="rId6"/>
    <p:sldId id="269" r:id="rId7"/>
    <p:sldId id="270" r:id="rId8"/>
    <p:sldId id="271" r:id="rId9"/>
    <p:sldId id="272" r:id="rId10"/>
    <p:sldId id="273" r:id="rId11"/>
    <p:sldId id="274" r:id="rId12"/>
    <p:sldId id="275" r:id="rId13"/>
    <p:sldId id="276" r:id="rId14"/>
    <p:sldId id="277" r:id="rId15"/>
    <p:sldId id="278" r:id="rId16"/>
    <p:sldId id="279" r:id="rId17"/>
    <p:sldId id="266" r:id="rId1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FF0066"/>
    <a:srgbClr val="009900"/>
    <a:srgbClr val="709256"/>
    <a:srgbClr val="AD9968"/>
    <a:srgbClr val="3B84AF"/>
    <a:srgbClr val="000000"/>
  </p:clrMru>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بلا نمط، شبكة جدول">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90" d="100"/>
          <a:sy n="90" d="100"/>
        </p:scale>
        <p:origin x="612" y="564"/>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3/13/2011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31242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نحو 2</a:t>
            </a:r>
            <a:endParaRPr lang="en-US" sz="2800" b="1" dirty="0">
              <a:solidFill>
                <a:srgbClr val="7F7F7F"/>
              </a:solidFill>
              <a:latin typeface="Calibri" pitchFamily="34" charset="0"/>
            </a:endParaRPr>
          </a:p>
          <a:p>
            <a:pPr algn="ctr"/>
            <a:r>
              <a:rPr lang="ar-SA" sz="2600" b="1" dirty="0" smtClean="0">
                <a:solidFill>
                  <a:srgbClr val="7F7F7F"/>
                </a:solidFill>
                <a:latin typeface="Calibri" pitchFamily="34" charset="0"/>
                <a:cs typeface="Times New Roman" pitchFamily="18" charset="0"/>
              </a:rPr>
              <a:t>د</a:t>
            </a:r>
            <a:r>
              <a:rPr lang="en-US" sz="2600" b="1" dirty="0" smtClean="0">
                <a:solidFill>
                  <a:srgbClr val="7F7F7F"/>
                </a:solidFill>
                <a:latin typeface="Calibri" pitchFamily="34" charset="0"/>
                <a:cs typeface="Times New Roman" pitchFamily="18" charset="0"/>
              </a:rPr>
              <a:t> .</a:t>
            </a:r>
            <a:r>
              <a:rPr lang="ar-SA" sz="2600" b="1" dirty="0" smtClean="0">
                <a:solidFill>
                  <a:srgbClr val="7F7F7F"/>
                </a:solidFill>
                <a:latin typeface="Calibri" pitchFamily="34" charset="0"/>
                <a:cs typeface="Times New Roman" pitchFamily="18" charset="0"/>
              </a:rPr>
              <a:t>جزاء المصاروة</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السادسة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b="1" dirty="0" err="1" smtClean="0">
                <a:solidFill>
                  <a:schemeClr val="tx1"/>
                </a:solidFill>
                <a:cs typeface="Arial" pitchFamily="34" charset="0"/>
              </a:rPr>
              <a:t>النواسخ</a:t>
            </a:r>
            <a:endParaRPr lang="ar-SA" b="1" dirty="0" smtClean="0">
              <a:solidFill>
                <a:schemeClr val="tx1"/>
              </a:solidFill>
              <a:cs typeface="Arial" pitchFamily="34" charset="0"/>
            </a:endParaRPr>
          </a:p>
          <a:p>
            <a:pPr eaLnBrk="1" hangingPunct="1"/>
            <a:r>
              <a:rPr lang="ar-SA" b="1" dirty="0" smtClean="0">
                <a:solidFill>
                  <a:schemeClr val="tx1"/>
                </a:solidFill>
                <a:cs typeface="Arial" pitchFamily="34" charset="0"/>
              </a:rPr>
              <a:t>إنّ وأخواتها</a:t>
            </a:r>
            <a:endParaRPr lang="en-US"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solidFill>
                  <a:schemeClr val="tx2">
                    <a:lumMod val="75000"/>
                  </a:schemeClr>
                </a:solidFill>
              </a:rPr>
              <a:t>عناصر المحاضرة</a:t>
            </a:r>
            <a:endParaRPr lang="en-US" dirty="0">
              <a:solidFill>
                <a:schemeClr val="tx2">
                  <a:lumMod val="75000"/>
                </a:schemeClr>
              </a:solidFill>
            </a:endParaRPr>
          </a:p>
        </p:txBody>
      </p:sp>
      <p:sp>
        <p:nvSpPr>
          <p:cNvPr id="7171" name="Text Placeholder 5"/>
          <p:cNvSpPr>
            <a:spLocks noGrp="1"/>
          </p:cNvSpPr>
          <p:nvPr>
            <p:ph idx="1"/>
          </p:nvPr>
        </p:nvSpPr>
        <p:spPr/>
        <p:txBody>
          <a:bodyPr/>
          <a:lstStyle/>
          <a:p>
            <a:pPr rtl="1" eaLnBrk="1" hangingPunct="1">
              <a:buFont typeface="Arial" pitchFamily="34" charset="0"/>
              <a:buChar char="•"/>
            </a:pPr>
            <a:r>
              <a:rPr lang="ar-SA" b="1" dirty="0" smtClean="0">
                <a:cs typeface="Arial" pitchFamily="34" charset="0"/>
              </a:rPr>
              <a:t>مقدمة.</a:t>
            </a:r>
          </a:p>
          <a:p>
            <a:pPr rtl="1" eaLnBrk="1" hangingPunct="1">
              <a:buFont typeface="Arial" pitchFamily="34" charset="0"/>
              <a:buChar char="•"/>
            </a:pPr>
            <a:r>
              <a:rPr lang="ar-SA" b="1" dirty="0" smtClean="0">
                <a:cs typeface="Arial" pitchFamily="34" charset="0"/>
              </a:rPr>
              <a:t>أخوات إنّ.</a:t>
            </a:r>
          </a:p>
          <a:p>
            <a:pPr rtl="1" eaLnBrk="1" hangingPunct="1">
              <a:buFont typeface="Arial" pitchFamily="34" charset="0"/>
              <a:buChar char="•"/>
            </a:pPr>
            <a:r>
              <a:rPr lang="ar-SA" b="1" dirty="0" smtClean="0">
                <a:cs typeface="Arial" pitchFamily="34" charset="0"/>
              </a:rPr>
              <a:t>عمل إن وأخواتها.</a:t>
            </a:r>
          </a:p>
          <a:p>
            <a:pPr rtl="1" eaLnBrk="1" hangingPunct="1">
              <a:buFont typeface="Arial" pitchFamily="34" charset="0"/>
              <a:buChar char="•"/>
            </a:pPr>
            <a:r>
              <a:rPr lang="ar-SA" b="1" dirty="0" smtClean="0">
                <a:cs typeface="Arial" pitchFamily="34" charset="0"/>
              </a:rPr>
              <a:t>حذف خبرها.</a:t>
            </a:r>
          </a:p>
          <a:p>
            <a:pPr rtl="1" eaLnBrk="1" hangingPunct="1">
              <a:buFont typeface="Arial" pitchFamily="34" charset="0"/>
              <a:buChar char="•"/>
            </a:pPr>
            <a:r>
              <a:rPr lang="ar-SA" b="1" dirty="0" smtClean="0">
                <a:cs typeface="Arial" pitchFamily="34" charset="0"/>
              </a:rPr>
              <a:t>لام التوكيد.</a:t>
            </a:r>
          </a:p>
          <a:p>
            <a:pPr rtl="1" eaLnBrk="1" hangingPunct="1">
              <a:buFont typeface="Arial" pitchFamily="34" charset="0"/>
              <a:buChar char="•"/>
            </a:pPr>
            <a:r>
              <a:rPr lang="ar-SA" b="1" dirty="0" smtClean="0">
                <a:cs typeface="Arial" pitchFamily="34" charset="0"/>
              </a:rPr>
              <a:t>ما الكافة</a:t>
            </a:r>
          </a:p>
          <a:p>
            <a:pPr rtl="1" eaLnBrk="1" hangingPunct="1"/>
            <a:r>
              <a:rPr lang="ar-SA" b="1" dirty="0" smtClean="0">
                <a:cs typeface="Arial" pitchFamily="34" charset="0"/>
              </a:rPr>
              <a:t>  </a:t>
            </a:r>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ar-SA" dirty="0" smtClean="0">
                <a:solidFill>
                  <a:schemeClr val="tx2">
                    <a:lumMod val="75000"/>
                  </a:schemeClr>
                </a:solidFill>
                <a:cs typeface="Arial" pitchFamily="34" charset="0"/>
              </a:rPr>
              <a:t>المقدمة</a:t>
            </a:r>
          </a:p>
        </p:txBody>
      </p:sp>
      <p:sp>
        <p:nvSpPr>
          <p:cNvPr id="8195" name="Content Placeholder 2"/>
          <p:cNvSpPr>
            <a:spLocks noGrp="1"/>
          </p:cNvSpPr>
          <p:nvPr>
            <p:ph idx="1"/>
          </p:nvPr>
        </p:nvSpPr>
        <p:spPr>
          <a:xfrm>
            <a:off x="228600" y="1295400"/>
            <a:ext cx="9144000" cy="4678363"/>
          </a:xfrm>
        </p:spPr>
        <p:txBody>
          <a:bodyPr/>
          <a:lstStyle/>
          <a:p>
            <a:pPr rtl="1" eaLnBrk="1" hangingPunct="1"/>
            <a:r>
              <a:rPr lang="ar-SA" dirty="0" smtClean="0">
                <a:cs typeface="Arial" pitchFamily="34" charset="0"/>
              </a:rPr>
              <a:t>بدأنا في المحاضرة السابقة </a:t>
            </a:r>
            <a:r>
              <a:rPr lang="ar-SA" dirty="0" err="1" smtClean="0">
                <a:cs typeface="Arial" pitchFamily="34" charset="0"/>
              </a:rPr>
              <a:t>بالنواسخ</a:t>
            </a:r>
            <a:r>
              <a:rPr lang="ar-SA" dirty="0" smtClean="0">
                <a:cs typeface="Arial" pitchFamily="34" charset="0"/>
              </a:rPr>
              <a:t> وتناولنا </a:t>
            </a:r>
            <a:r>
              <a:rPr lang="ar-SA" dirty="0" err="1" smtClean="0">
                <a:cs typeface="Arial" pitchFamily="34" charset="0"/>
              </a:rPr>
              <a:t>النواسخ</a:t>
            </a:r>
            <a:r>
              <a:rPr lang="ar-SA" dirty="0" smtClean="0">
                <a:cs typeface="Arial" pitchFamily="34" charset="0"/>
              </a:rPr>
              <a:t> الفعلية وهي كان وأخواتها، ومن </a:t>
            </a:r>
            <a:r>
              <a:rPr lang="ar-SA" dirty="0" err="1" smtClean="0">
                <a:cs typeface="Arial" pitchFamily="34" charset="0"/>
              </a:rPr>
              <a:t>النواسخ</a:t>
            </a:r>
            <a:r>
              <a:rPr lang="ar-SA" dirty="0" smtClean="0">
                <a:cs typeface="Arial" pitchFamily="34" charset="0"/>
              </a:rPr>
              <a:t> الفعلية أيضاً كاد وأخواتها وهي أفعال </a:t>
            </a:r>
            <a:r>
              <a:rPr lang="ar-SA" dirty="0" smtClean="0">
                <a:solidFill>
                  <a:srgbClr val="FF0000"/>
                </a:solidFill>
                <a:cs typeface="Arial" pitchFamily="34" charset="0"/>
              </a:rPr>
              <a:t>المقاربة</a:t>
            </a:r>
            <a:r>
              <a:rPr lang="ar-SA" dirty="0" smtClean="0">
                <a:cs typeface="Arial" pitchFamily="34" charset="0"/>
              </a:rPr>
              <a:t> وأفعال </a:t>
            </a:r>
            <a:r>
              <a:rPr lang="ar-SA" dirty="0" smtClean="0">
                <a:solidFill>
                  <a:srgbClr val="FF0000"/>
                </a:solidFill>
                <a:cs typeface="Arial" pitchFamily="34" charset="0"/>
              </a:rPr>
              <a:t>الشروع</a:t>
            </a:r>
            <a:r>
              <a:rPr lang="ar-SA" dirty="0" smtClean="0">
                <a:cs typeface="Arial" pitchFamily="34" charset="0"/>
              </a:rPr>
              <a:t> وأفعال </a:t>
            </a:r>
            <a:r>
              <a:rPr lang="ar-SA" dirty="0" smtClean="0">
                <a:solidFill>
                  <a:srgbClr val="FF0000"/>
                </a:solidFill>
                <a:cs typeface="Arial" pitchFamily="34" charset="0"/>
              </a:rPr>
              <a:t>الرجاء</a:t>
            </a:r>
            <a:r>
              <a:rPr lang="ar-SA" dirty="0" smtClean="0">
                <a:cs typeface="Arial" pitchFamily="34" charset="0"/>
              </a:rPr>
              <a:t>، وهي تعمل عمل كان وأخواتها نفسه لكن أخبارها لا تكون إلا أفعالاً وقد </a:t>
            </a:r>
            <a:r>
              <a:rPr lang="ar-SA" dirty="0" err="1" smtClean="0">
                <a:cs typeface="Arial" pitchFamily="34" charset="0"/>
              </a:rPr>
              <a:t>أرجأنا</a:t>
            </a:r>
            <a:r>
              <a:rPr lang="ar-SA" dirty="0" smtClean="0">
                <a:cs typeface="Arial" pitchFamily="34" charset="0"/>
              </a:rPr>
              <a:t> بحثها لما بعد إنّ وأخواتها حتى تسهل المقارنة بين عمل </a:t>
            </a:r>
            <a:r>
              <a:rPr lang="ar-SA" dirty="0" err="1" smtClean="0">
                <a:cs typeface="Arial" pitchFamily="34" charset="0"/>
              </a:rPr>
              <a:t>النواسخ</a:t>
            </a:r>
            <a:r>
              <a:rPr lang="ar-SA" dirty="0" smtClean="0">
                <a:cs typeface="Arial" pitchFamily="34" charset="0"/>
              </a:rPr>
              <a:t> الحرفية وعمل </a:t>
            </a:r>
            <a:r>
              <a:rPr lang="ar-SA" dirty="0" err="1" smtClean="0">
                <a:cs typeface="Arial" pitchFamily="34" charset="0"/>
              </a:rPr>
              <a:t>النواسخ</a:t>
            </a:r>
            <a:r>
              <a:rPr lang="ar-SA" dirty="0" smtClean="0">
                <a:cs typeface="Arial" pitchFamily="34" charset="0"/>
              </a:rPr>
              <a:t> الفعلية.</a:t>
            </a:r>
          </a:p>
          <a:p>
            <a:pPr rtl="1" eaLnBrk="1" hangingPunct="1"/>
            <a:r>
              <a:rPr lang="ar-SA" dirty="0" smtClean="0">
                <a:cs typeface="Arial" pitchFamily="34" charset="0"/>
              </a:rPr>
              <a:t> وفي هذه المحاضرة سوف نتناول </a:t>
            </a:r>
            <a:r>
              <a:rPr lang="ar-SA" dirty="0" err="1" smtClean="0">
                <a:cs typeface="Arial" pitchFamily="34" charset="0"/>
              </a:rPr>
              <a:t>النواسخ</a:t>
            </a:r>
            <a:r>
              <a:rPr lang="ar-SA" dirty="0" smtClean="0">
                <a:cs typeface="Arial" pitchFamily="34" charset="0"/>
              </a:rPr>
              <a:t> الحرفية وهي إنّ وأخواتها.</a:t>
            </a:r>
          </a:p>
          <a:p>
            <a:pPr algn="just" rtl="1" eaLnBrk="1" hangingPunct="1"/>
            <a:endParaRPr lang="ar-SA" dirty="0"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إنّ وأخواتها</a:t>
            </a:r>
            <a:endParaRPr lang="ar-SA" dirty="0"/>
          </a:p>
        </p:txBody>
      </p:sp>
      <p:sp>
        <p:nvSpPr>
          <p:cNvPr id="3" name="عنصر نائب للمحتوى 2"/>
          <p:cNvSpPr>
            <a:spLocks noGrp="1"/>
          </p:cNvSpPr>
          <p:nvPr>
            <p:ph idx="1"/>
          </p:nvPr>
        </p:nvSpPr>
        <p:spPr/>
        <p:txBody>
          <a:bodyPr/>
          <a:lstStyle/>
          <a:p>
            <a:pPr rtl="1"/>
            <a:r>
              <a:rPr lang="ar-SA" dirty="0" smtClean="0"/>
              <a:t>إنّ وأخواتها ستَّة أحرف، هي "إنَّ وأنَّ وكأنَّ ولكنَّ وليتَ ولعلَّ".</a:t>
            </a:r>
          </a:p>
          <a:p>
            <a:pPr rtl="1"/>
            <a:r>
              <a:rPr lang="ar-SA" dirty="0" smtClean="0"/>
              <a:t>ومعنى </a:t>
            </a:r>
            <a:r>
              <a:rPr lang="ar-SA" dirty="0" smtClean="0">
                <a:solidFill>
                  <a:srgbClr val="FF0000"/>
                </a:solidFill>
              </a:rPr>
              <a:t>إنّ</a:t>
            </a:r>
            <a:r>
              <a:rPr lang="ar-SA" dirty="0" smtClean="0"/>
              <a:t> </a:t>
            </a:r>
            <a:r>
              <a:rPr lang="ar-SA" dirty="0" smtClean="0">
                <a:solidFill>
                  <a:srgbClr val="FF0000"/>
                </a:solidFill>
              </a:rPr>
              <a:t>وأنّ</a:t>
            </a:r>
            <a:r>
              <a:rPr lang="ar-SA" dirty="0" smtClean="0"/>
              <a:t>: التوكيد، ومعنى </a:t>
            </a:r>
            <a:r>
              <a:rPr lang="ar-SA" dirty="0" smtClean="0">
                <a:solidFill>
                  <a:srgbClr val="FF0000"/>
                </a:solidFill>
              </a:rPr>
              <a:t>كأنّ</a:t>
            </a:r>
            <a:r>
              <a:rPr lang="ar-SA" dirty="0" smtClean="0"/>
              <a:t>: التشبيه، ومعنى </a:t>
            </a:r>
            <a:r>
              <a:rPr lang="ar-SA" dirty="0" smtClean="0">
                <a:solidFill>
                  <a:srgbClr val="FF0000"/>
                </a:solidFill>
              </a:rPr>
              <a:t>لكنّ</a:t>
            </a:r>
            <a:r>
              <a:rPr lang="ar-SA" dirty="0" smtClean="0"/>
              <a:t>: الاستدراك، ومعنى </a:t>
            </a:r>
            <a:r>
              <a:rPr lang="ar-SA" dirty="0" smtClean="0">
                <a:solidFill>
                  <a:srgbClr val="FF0000"/>
                </a:solidFill>
              </a:rPr>
              <a:t>ليت</a:t>
            </a:r>
            <a:r>
              <a:rPr lang="ar-SA" dirty="0" smtClean="0"/>
              <a:t>: التمني، ومعنى </a:t>
            </a:r>
            <a:r>
              <a:rPr lang="ar-SA" dirty="0" smtClean="0">
                <a:solidFill>
                  <a:srgbClr val="FF0000"/>
                </a:solidFill>
              </a:rPr>
              <a:t>لعلّ</a:t>
            </a:r>
            <a:r>
              <a:rPr lang="ar-SA" dirty="0" smtClean="0"/>
              <a:t>: الترجّي.</a:t>
            </a:r>
          </a:p>
          <a:p>
            <a:pPr rtl="1"/>
            <a:r>
              <a:rPr lang="ar-SA" dirty="0" smtClean="0"/>
              <a:t>وسميت هذه الأحرف الأحرف المشبّهة بالفعل وذلك لفتح أواخرها، كالفعل الماضي، فهي كلها مبنية على الفتح، ولوجود معنى الفعل في كل واحدة منها. فإن التأكيد والتشبيه والاستدراك والتمني والترجي، هي من معاني الأفعال. </a:t>
            </a:r>
          </a:p>
          <a:p>
            <a:endParaRPr lang="ar-SA" dirty="0" smtClean="0"/>
          </a:p>
          <a:p>
            <a:endParaRPr lang="ar-SA"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عمل إنّ وأخواتها</a:t>
            </a:r>
            <a:endParaRPr lang="ar-SA" dirty="0"/>
          </a:p>
        </p:txBody>
      </p:sp>
      <p:sp>
        <p:nvSpPr>
          <p:cNvPr id="3" name="عنصر نائب للمحتوى 2"/>
          <p:cNvSpPr>
            <a:spLocks noGrp="1"/>
          </p:cNvSpPr>
          <p:nvPr>
            <p:ph idx="1"/>
          </p:nvPr>
        </p:nvSpPr>
        <p:spPr/>
        <p:txBody>
          <a:bodyPr/>
          <a:lstStyle/>
          <a:p>
            <a:r>
              <a:rPr lang="ar-SA" dirty="0" smtClean="0"/>
              <a:t>تدخلُ إنّ وأخواتُها على المبتدأ والخبرِ فتنصبُ المبتدأ، ويُسمّى اسمَها، وترفعُ الخبر، ويُسمّى خبرَها، نحو: </a:t>
            </a:r>
            <a:r>
              <a:rPr lang="ar-SA" dirty="0" smtClean="0">
                <a:solidFill>
                  <a:srgbClr val="FF0000"/>
                </a:solidFill>
              </a:rPr>
              <a:t>إنَّ</a:t>
            </a:r>
            <a:r>
              <a:rPr lang="ar-SA" dirty="0" smtClean="0"/>
              <a:t> </a:t>
            </a:r>
            <a:r>
              <a:rPr lang="ar-SA" dirty="0" smtClean="0">
                <a:solidFill>
                  <a:srgbClr val="00B0F0"/>
                </a:solidFill>
              </a:rPr>
              <a:t>اللهَ</a:t>
            </a:r>
            <a:r>
              <a:rPr lang="ar-SA" dirty="0" smtClean="0"/>
              <a:t> </a:t>
            </a:r>
            <a:r>
              <a:rPr lang="ar-SA" dirty="0" smtClean="0">
                <a:solidFill>
                  <a:srgbClr val="009900"/>
                </a:solidFill>
              </a:rPr>
              <a:t>رحيمٌ</a:t>
            </a:r>
            <a:r>
              <a:rPr lang="ar-SA" dirty="0" smtClean="0"/>
              <a:t>:</a:t>
            </a:r>
          </a:p>
          <a:p>
            <a:r>
              <a:rPr lang="ar-SA" dirty="0" smtClean="0"/>
              <a:t>إنّ: حرف توكيد ونصب مبني على الفتح.</a:t>
            </a:r>
          </a:p>
          <a:p>
            <a:r>
              <a:rPr lang="ar-SA" dirty="0" smtClean="0"/>
              <a:t>الله: اسم إنّ منصوب وعلامة نصبه الفتحة الظاهرة على آخره.</a:t>
            </a:r>
          </a:p>
          <a:p>
            <a:r>
              <a:rPr lang="ar-SA" dirty="0" smtClean="0"/>
              <a:t>رحيمٌ: خبر إنّ مرفوع وعلامة رفعه الضمة الظاهرة على آخره.</a:t>
            </a:r>
          </a:p>
          <a:p>
            <a:r>
              <a:rPr lang="ar-SA" dirty="0" smtClean="0"/>
              <a:t>وأصل الجملة قبل دخول إنّ(اللهُ رحيمٌ) الله: مبتدأ مرفوع وعلامة رفعه الضمة، ورحيمٌ: خبر مرفوع وعلامة رفعه الضمة.</a:t>
            </a:r>
          </a:p>
          <a:p>
            <a:endParaRPr lang="ar-SA" dirty="0" smtClean="0"/>
          </a:p>
          <a:p>
            <a:endParaRPr lang="ar-SA"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عمل إنّ وأخواتها</a:t>
            </a:r>
            <a:endParaRPr lang="ar-SA" dirty="0"/>
          </a:p>
        </p:txBody>
      </p:sp>
      <p:sp>
        <p:nvSpPr>
          <p:cNvPr id="3" name="عنصر نائب للمحتوى 2"/>
          <p:cNvSpPr>
            <a:spLocks noGrp="1"/>
          </p:cNvSpPr>
          <p:nvPr>
            <p:ph idx="1"/>
          </p:nvPr>
        </p:nvSpPr>
        <p:spPr/>
        <p:txBody>
          <a:bodyPr/>
          <a:lstStyle/>
          <a:p>
            <a:pPr rtl="1"/>
            <a:r>
              <a:rPr lang="ar-SA" b="1" dirty="0" smtClean="0"/>
              <a:t>انظر إلى الجمل التالية ولاحظ الفرق:</a:t>
            </a:r>
          </a:p>
          <a:p>
            <a:pPr rtl="1"/>
            <a:r>
              <a:rPr lang="ar-SA" b="1" dirty="0" smtClean="0"/>
              <a:t>العلمُ            نورٌ.                  إنّ    العلمَ           نورٌ.</a:t>
            </a:r>
          </a:p>
          <a:p>
            <a:pPr rtl="1"/>
            <a:endParaRPr lang="ar-SA" b="1" dirty="0" smtClean="0"/>
          </a:p>
          <a:p>
            <a:pPr rtl="1"/>
            <a:endParaRPr lang="ar-SA" b="1" dirty="0" smtClean="0"/>
          </a:p>
          <a:p>
            <a:pPr rtl="1"/>
            <a:r>
              <a:rPr lang="ar-SA" b="1" dirty="0" smtClean="0"/>
              <a:t>عندي          علمٌ            ليت       </a:t>
            </a:r>
            <a:r>
              <a:rPr lang="ar-SA" b="1" dirty="0" smtClean="0"/>
              <a:t>عندي           علماً</a:t>
            </a:r>
            <a:endParaRPr lang="ar-SA" b="1" dirty="0" smtClean="0"/>
          </a:p>
          <a:p>
            <a:pPr rtl="1"/>
            <a:endParaRPr lang="ar-SA" b="1" dirty="0" smtClean="0"/>
          </a:p>
          <a:p>
            <a:endParaRPr lang="ar-SA" dirty="0"/>
          </a:p>
        </p:txBody>
      </p:sp>
      <p:sp>
        <p:nvSpPr>
          <p:cNvPr id="4" name="وسيلة شرح مع سهم إلى الأعلى 3"/>
          <p:cNvSpPr/>
          <p:nvPr/>
        </p:nvSpPr>
        <p:spPr>
          <a:xfrm>
            <a:off x="8153400" y="2667000"/>
            <a:ext cx="1600200" cy="609600"/>
          </a:xfrm>
          <a:prstGeom prst="upArrowCallou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solidFill>
                  <a:srgbClr val="FF0000"/>
                </a:solidFill>
              </a:rPr>
              <a:t>مبتدأ مرفوع</a:t>
            </a:r>
            <a:endParaRPr lang="ar-SA" dirty="0">
              <a:solidFill>
                <a:srgbClr val="FF0000"/>
              </a:solidFill>
            </a:endParaRPr>
          </a:p>
        </p:txBody>
      </p:sp>
      <p:sp>
        <p:nvSpPr>
          <p:cNvPr id="5" name="وسيلة شرح مع سهم إلى الأعلى 4"/>
          <p:cNvSpPr/>
          <p:nvPr/>
        </p:nvSpPr>
        <p:spPr>
          <a:xfrm>
            <a:off x="6477000" y="2667000"/>
            <a:ext cx="1600200" cy="609600"/>
          </a:xfrm>
          <a:prstGeom prst="upArrowCallou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err="1" smtClean="0">
                <a:solidFill>
                  <a:srgbClr val="FF0000"/>
                </a:solidFill>
              </a:rPr>
              <a:t>خبرمرفوع</a:t>
            </a:r>
            <a:endParaRPr lang="ar-SA" dirty="0" smtClean="0">
              <a:solidFill>
                <a:srgbClr val="FF0000"/>
              </a:solidFill>
            </a:endParaRPr>
          </a:p>
        </p:txBody>
      </p:sp>
      <p:sp>
        <p:nvSpPr>
          <p:cNvPr id="6" name="وسيلة شرح مع سهم إلى الأعلى 5"/>
          <p:cNvSpPr/>
          <p:nvPr/>
        </p:nvSpPr>
        <p:spPr>
          <a:xfrm>
            <a:off x="2971800" y="2667000"/>
            <a:ext cx="1600200" cy="609600"/>
          </a:xfrm>
          <a:prstGeom prst="upArrowCallou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solidFill>
                  <a:srgbClr val="FF0000"/>
                </a:solidFill>
              </a:rPr>
              <a:t>اسم إنّ منصوب</a:t>
            </a:r>
            <a:endParaRPr lang="ar-SA" dirty="0">
              <a:solidFill>
                <a:srgbClr val="FF0000"/>
              </a:solidFill>
            </a:endParaRPr>
          </a:p>
        </p:txBody>
      </p:sp>
      <p:sp>
        <p:nvSpPr>
          <p:cNvPr id="7" name="وسيلة شرح مع سهم إلى الأعلى 6"/>
          <p:cNvSpPr/>
          <p:nvPr/>
        </p:nvSpPr>
        <p:spPr>
          <a:xfrm>
            <a:off x="1143000" y="2667000"/>
            <a:ext cx="1600200" cy="609600"/>
          </a:xfrm>
          <a:prstGeom prst="upArrowCallou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solidFill>
                  <a:srgbClr val="FF0000"/>
                </a:solidFill>
              </a:rPr>
              <a:t>خبر إنّ مرفوع</a:t>
            </a:r>
            <a:endParaRPr lang="ar-SA" dirty="0">
              <a:solidFill>
                <a:srgbClr val="FF0000"/>
              </a:solidFill>
            </a:endParaRPr>
          </a:p>
        </p:txBody>
      </p:sp>
      <p:sp>
        <p:nvSpPr>
          <p:cNvPr id="8" name="وسيلة شرح مع سهم إلى الأعلى 7"/>
          <p:cNvSpPr/>
          <p:nvPr/>
        </p:nvSpPr>
        <p:spPr>
          <a:xfrm>
            <a:off x="6324600" y="4495800"/>
            <a:ext cx="1600200" cy="609600"/>
          </a:xfrm>
          <a:prstGeom prst="upArrowCallou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solidFill>
                  <a:srgbClr val="FF0000"/>
                </a:solidFill>
              </a:rPr>
              <a:t>مبتدأ مؤخر مرفوع</a:t>
            </a:r>
          </a:p>
        </p:txBody>
      </p:sp>
      <p:sp>
        <p:nvSpPr>
          <p:cNvPr id="9" name="وسيلة شرح مع سهم إلى الأعلى 8"/>
          <p:cNvSpPr/>
          <p:nvPr/>
        </p:nvSpPr>
        <p:spPr>
          <a:xfrm>
            <a:off x="8305800" y="4495800"/>
            <a:ext cx="1600200" cy="609600"/>
          </a:xfrm>
          <a:prstGeom prst="upArrowCallou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solidFill>
                  <a:srgbClr val="FF0000"/>
                </a:solidFill>
              </a:rPr>
              <a:t>في محل رفع خبر مقدم</a:t>
            </a:r>
          </a:p>
        </p:txBody>
      </p:sp>
      <p:sp>
        <p:nvSpPr>
          <p:cNvPr id="10" name="وسيلة شرح مع سهم إلى الأعلى 9"/>
          <p:cNvSpPr/>
          <p:nvPr/>
        </p:nvSpPr>
        <p:spPr>
          <a:xfrm>
            <a:off x="1219200" y="4495800"/>
            <a:ext cx="1600200" cy="609600"/>
          </a:xfrm>
          <a:prstGeom prst="upArrowCallou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solidFill>
                  <a:srgbClr val="FF0000"/>
                </a:solidFill>
              </a:rPr>
              <a:t>اسم ليت مؤخر منصوب</a:t>
            </a:r>
          </a:p>
        </p:txBody>
      </p:sp>
      <p:sp>
        <p:nvSpPr>
          <p:cNvPr id="11" name="وسيلة شرح مع سهم إلى الأعلى 10"/>
          <p:cNvSpPr/>
          <p:nvPr/>
        </p:nvSpPr>
        <p:spPr>
          <a:xfrm>
            <a:off x="3429000" y="4495800"/>
            <a:ext cx="1600200" cy="609600"/>
          </a:xfrm>
          <a:prstGeom prst="upArrowCallou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solidFill>
                  <a:srgbClr val="FF0000"/>
                </a:solidFill>
              </a:rPr>
              <a:t>في محل رفع خبر ليت مقدم</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عمل إنّ وأخواتها</a:t>
            </a:r>
            <a:endParaRPr lang="ar-SA" dirty="0"/>
          </a:p>
        </p:txBody>
      </p:sp>
      <p:sp>
        <p:nvSpPr>
          <p:cNvPr id="3" name="عنصر نائب للمحتوى 2"/>
          <p:cNvSpPr>
            <a:spLocks noGrp="1"/>
          </p:cNvSpPr>
          <p:nvPr>
            <p:ph idx="1"/>
          </p:nvPr>
        </p:nvSpPr>
        <p:spPr/>
        <p:txBody>
          <a:bodyPr/>
          <a:lstStyle/>
          <a:p>
            <a:r>
              <a:rPr lang="ar-SA" dirty="0" smtClean="0"/>
              <a:t>أَلا </a:t>
            </a:r>
            <a:r>
              <a:rPr lang="ar-SA" dirty="0" smtClean="0">
                <a:solidFill>
                  <a:srgbClr val="FF0000"/>
                </a:solidFill>
              </a:rPr>
              <a:t>لَيْتَ</a:t>
            </a:r>
            <a:r>
              <a:rPr lang="ar-SA" dirty="0" smtClean="0"/>
              <a:t> </a:t>
            </a:r>
            <a:r>
              <a:rPr lang="ar-SA" dirty="0" smtClean="0">
                <a:solidFill>
                  <a:srgbClr val="00B0F0"/>
                </a:solidFill>
              </a:rPr>
              <a:t>الشَّبابَ</a:t>
            </a:r>
            <a:r>
              <a:rPr lang="ar-SA" dirty="0" smtClean="0"/>
              <a:t> </a:t>
            </a:r>
            <a:r>
              <a:rPr lang="ar-SA" dirty="0" smtClean="0">
                <a:solidFill>
                  <a:srgbClr val="00B050"/>
                </a:solidFill>
              </a:rPr>
              <a:t>يَعُودُ</a:t>
            </a:r>
            <a:r>
              <a:rPr lang="ar-SA" dirty="0" smtClean="0"/>
              <a:t> يَوماً    فأُخبرَهُ بما فَعَل المَشِيب</a:t>
            </a:r>
          </a:p>
          <a:p>
            <a:r>
              <a:rPr lang="ar-SA" dirty="0" smtClean="0"/>
              <a:t>ليت: حرف تمنٍّ ونصب مبنيٌّ على الفتح، الشباب: اسم ليت منصوب وعلامة نصبه الفتحة، يعود: فعل مضارع مرفوع والفاعل ضمير مستتر تقديره هو والجملة الفعلية(يعود) في محل رفع خبر ليت.</a:t>
            </a:r>
          </a:p>
          <a:p>
            <a:r>
              <a:rPr lang="ar-SA" dirty="0" smtClean="0"/>
              <a:t>((</a:t>
            </a:r>
            <a:r>
              <a:rPr lang="ar-SA" dirty="0" smtClean="0">
                <a:solidFill>
                  <a:srgbClr val="FF0000"/>
                </a:solidFill>
              </a:rPr>
              <a:t>لعلّ</a:t>
            </a:r>
            <a:r>
              <a:rPr lang="ar-SA" dirty="0" smtClean="0"/>
              <a:t> </a:t>
            </a:r>
            <a:r>
              <a:rPr lang="ar-SA" dirty="0" smtClean="0">
                <a:solidFill>
                  <a:srgbClr val="00B0F0"/>
                </a:solidFill>
              </a:rPr>
              <a:t>الساعة</a:t>
            </a:r>
            <a:r>
              <a:rPr lang="ar-SA" dirty="0" smtClean="0"/>
              <a:t> </a:t>
            </a:r>
            <a:r>
              <a:rPr lang="ar-SA" dirty="0" smtClean="0">
                <a:solidFill>
                  <a:srgbClr val="00B050"/>
                </a:solidFill>
              </a:rPr>
              <a:t>قريبٌ</a:t>
            </a:r>
            <a:r>
              <a:rPr lang="ar-SA" dirty="0" smtClean="0"/>
              <a:t>))</a:t>
            </a:r>
          </a:p>
          <a:p>
            <a:r>
              <a:rPr lang="ar-SA" dirty="0" smtClean="0"/>
              <a:t>لعلّ: حرف ترجٍّ ونصب مبني على الفتح، الساعةَ: اسم لعل منصوب وعلامة نصبه الفتحة. قريب خبر لعلّ مرفوع وعلامة رفعه الضمة.</a:t>
            </a:r>
          </a:p>
          <a:p>
            <a:endParaRPr lang="ar-SA"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أنواع أخبارها</a:t>
            </a:r>
            <a:endParaRPr lang="ar-SA" dirty="0"/>
          </a:p>
        </p:txBody>
      </p:sp>
      <p:sp>
        <p:nvSpPr>
          <p:cNvPr id="3" name="عنصر نائب للمحتوى 2"/>
          <p:cNvSpPr>
            <a:spLocks noGrp="1"/>
          </p:cNvSpPr>
          <p:nvPr>
            <p:ph idx="1"/>
          </p:nvPr>
        </p:nvSpPr>
        <p:spPr/>
        <p:txBody>
          <a:bodyPr/>
          <a:lstStyle/>
          <a:p>
            <a:pPr rtl="1"/>
            <a:r>
              <a:rPr lang="ar-SA" sz="2800" dirty="0" smtClean="0"/>
              <a:t>يقع خبر الأحرف المشبّهة بالفعل كخبر المبتدأ على الأنواع الثلاثة: المفرد(أي غيرَ جملةٍ ولا شبْهَها) نحو: </a:t>
            </a:r>
            <a:r>
              <a:rPr lang="ar-SA" sz="2800" dirty="0" smtClean="0">
                <a:solidFill>
                  <a:srgbClr val="FF0000"/>
                </a:solidFill>
              </a:rPr>
              <a:t>كأنَّ</a:t>
            </a:r>
            <a:r>
              <a:rPr lang="ar-SA" sz="2800" dirty="0" smtClean="0"/>
              <a:t> </a:t>
            </a:r>
            <a:r>
              <a:rPr lang="ar-SA" sz="2800" dirty="0" smtClean="0">
                <a:solidFill>
                  <a:srgbClr val="00B0F0"/>
                </a:solidFill>
              </a:rPr>
              <a:t>سواد</a:t>
            </a:r>
            <a:r>
              <a:rPr lang="ar-SA" sz="2800" dirty="0" smtClean="0"/>
              <a:t> شعرها </a:t>
            </a:r>
            <a:r>
              <a:rPr lang="ar-SA" sz="2800" dirty="0" smtClean="0">
                <a:solidFill>
                  <a:srgbClr val="00B050"/>
                </a:solidFill>
              </a:rPr>
              <a:t>ليلٌ</a:t>
            </a:r>
            <a:r>
              <a:rPr lang="ar-SA" sz="2800" dirty="0" smtClean="0"/>
              <a:t>.</a:t>
            </a:r>
          </a:p>
          <a:p>
            <a:pPr rtl="1"/>
            <a:r>
              <a:rPr lang="ar-SA" sz="2800" dirty="0" smtClean="0"/>
              <a:t>كأنّ: حرف تشبيه ونصب، وسود: اسمها منصوب وعلامة نصبه الفتحة، وهو مضاف وشعر: مضاف إليه مجرور، وهو مضاف </a:t>
            </a:r>
            <a:r>
              <a:rPr lang="ar-SA" sz="2800" dirty="0" err="1" smtClean="0"/>
              <a:t>واهاء</a:t>
            </a:r>
            <a:r>
              <a:rPr lang="ar-SA" sz="2800" dirty="0" smtClean="0"/>
              <a:t> ضمير في محل جر مضاف إليه، وليلٌ: خبر كأنّ مرفوع وعلامة رفعه الضمة.</a:t>
            </a:r>
          </a:p>
          <a:p>
            <a:pPr rtl="1"/>
            <a:r>
              <a:rPr lang="ar-SA" sz="2800" dirty="0" smtClean="0"/>
              <a:t>ويأتي خبرها كذلك جملةً فعليّةً، نحو: </a:t>
            </a:r>
            <a:r>
              <a:rPr lang="ar-SA" sz="2800" dirty="0" smtClean="0">
                <a:solidFill>
                  <a:srgbClr val="FF0000"/>
                </a:solidFill>
              </a:rPr>
              <a:t>لعل</a:t>
            </a:r>
            <a:r>
              <a:rPr lang="ar-SA" sz="2800" dirty="0" smtClean="0">
                <a:solidFill>
                  <a:srgbClr val="00B0F0"/>
                </a:solidFill>
              </a:rPr>
              <a:t>ك</a:t>
            </a:r>
            <a:r>
              <a:rPr lang="ar-SA" sz="2800" dirty="0" smtClean="0"/>
              <a:t> </a:t>
            </a:r>
            <a:r>
              <a:rPr lang="ar-SA" sz="2800" dirty="0" smtClean="0">
                <a:solidFill>
                  <a:srgbClr val="00B050"/>
                </a:solidFill>
              </a:rPr>
              <a:t>اجتهدتَ</a:t>
            </a:r>
            <a:r>
              <a:rPr lang="ar-SA" sz="2800" dirty="0" smtClean="0"/>
              <a:t>. </a:t>
            </a:r>
            <a:r>
              <a:rPr lang="ar-SA" sz="2800" dirty="0" smtClean="0">
                <a:solidFill>
                  <a:srgbClr val="FF0000"/>
                </a:solidFill>
              </a:rPr>
              <a:t>وإنَّ</a:t>
            </a:r>
            <a:r>
              <a:rPr lang="ar-SA" sz="2800" dirty="0" smtClean="0"/>
              <a:t> </a:t>
            </a:r>
            <a:r>
              <a:rPr lang="ar-SA" sz="2800" dirty="0" smtClean="0">
                <a:solidFill>
                  <a:srgbClr val="00B0F0"/>
                </a:solidFill>
              </a:rPr>
              <a:t>العلمَ</a:t>
            </a:r>
            <a:r>
              <a:rPr lang="ar-SA" sz="2800" dirty="0" smtClean="0"/>
              <a:t> </a:t>
            </a:r>
            <a:r>
              <a:rPr lang="ar-SA" sz="2800" dirty="0" smtClean="0">
                <a:solidFill>
                  <a:srgbClr val="00B050"/>
                </a:solidFill>
              </a:rPr>
              <a:t>يُعَزَّزُ صاحبهُ</a:t>
            </a:r>
            <a:r>
              <a:rPr lang="ar-SA" sz="2800" dirty="0" smtClean="0"/>
              <a:t>، وجملة اسمية، نحو:</a:t>
            </a:r>
            <a:r>
              <a:rPr lang="ar-SA" sz="2800" dirty="0" smtClean="0">
                <a:solidFill>
                  <a:srgbClr val="FF0000"/>
                </a:solidFill>
              </a:rPr>
              <a:t>إنَّ</a:t>
            </a:r>
            <a:r>
              <a:rPr lang="ar-SA" sz="2800" dirty="0" smtClean="0"/>
              <a:t> </a:t>
            </a:r>
            <a:r>
              <a:rPr lang="ar-SA" sz="2800" dirty="0" smtClean="0">
                <a:solidFill>
                  <a:srgbClr val="00B0F0"/>
                </a:solidFill>
              </a:rPr>
              <a:t>العالمَ</a:t>
            </a:r>
            <a:r>
              <a:rPr lang="ar-SA" sz="2800" dirty="0" smtClean="0"/>
              <a:t> </a:t>
            </a:r>
            <a:r>
              <a:rPr lang="ar-SA" sz="2800" dirty="0" smtClean="0">
                <a:solidFill>
                  <a:srgbClr val="00B050"/>
                </a:solidFill>
              </a:rPr>
              <a:t>قدرُهُ مرتفعٌ</a:t>
            </a:r>
            <a:r>
              <a:rPr lang="ar-SA" sz="2800" dirty="0" smtClean="0"/>
              <a:t>، وكأنّ الغرفةَ نوافذُها ضيقةٌ. ويأتي شِبْهَ جُملةٍ من الجار والمجرور نحو: </a:t>
            </a:r>
            <a:r>
              <a:rPr lang="ar-SA" sz="2800" dirty="0" smtClean="0">
                <a:solidFill>
                  <a:srgbClr val="FF0000"/>
                </a:solidFill>
              </a:rPr>
              <a:t>إنّ</a:t>
            </a:r>
            <a:r>
              <a:rPr lang="ar-SA" sz="2800" dirty="0" smtClean="0"/>
              <a:t> </a:t>
            </a:r>
            <a:r>
              <a:rPr lang="ar-SA" sz="2800" dirty="0" smtClean="0">
                <a:solidFill>
                  <a:srgbClr val="00B0F0"/>
                </a:solidFill>
              </a:rPr>
              <a:t>الكتابَ</a:t>
            </a:r>
            <a:r>
              <a:rPr lang="ar-SA" sz="2800" dirty="0" smtClean="0"/>
              <a:t> </a:t>
            </a:r>
            <a:r>
              <a:rPr lang="ar-SA" sz="2800" dirty="0" smtClean="0">
                <a:solidFill>
                  <a:srgbClr val="00B050"/>
                </a:solidFill>
              </a:rPr>
              <a:t>في المكتبة</a:t>
            </a:r>
            <a:r>
              <a:rPr lang="ar-SA" sz="2800" dirty="0" smtClean="0"/>
              <a:t>، وشبه جملة ظرفية، نحو: </a:t>
            </a:r>
            <a:r>
              <a:rPr lang="ar-SA" sz="2800" dirty="0" smtClean="0">
                <a:solidFill>
                  <a:srgbClr val="FF0000"/>
                </a:solidFill>
              </a:rPr>
              <a:t>ليت</a:t>
            </a:r>
            <a:r>
              <a:rPr lang="ar-SA" sz="2800" dirty="0" smtClean="0"/>
              <a:t> </a:t>
            </a:r>
            <a:r>
              <a:rPr lang="ar-SA" sz="2800" dirty="0" smtClean="0">
                <a:solidFill>
                  <a:srgbClr val="00B0F0"/>
                </a:solidFill>
              </a:rPr>
              <a:t>أخي</a:t>
            </a:r>
            <a:r>
              <a:rPr lang="ar-SA" sz="2800" dirty="0" smtClean="0"/>
              <a:t> </a:t>
            </a:r>
            <a:r>
              <a:rPr lang="ar-SA" sz="2800" dirty="0" smtClean="0">
                <a:solidFill>
                  <a:srgbClr val="00B050"/>
                </a:solidFill>
              </a:rPr>
              <a:t>بيننا</a:t>
            </a:r>
            <a:r>
              <a:rPr lang="ar-SA" sz="2800" dirty="0" smtClean="0"/>
              <a:t>.</a:t>
            </a:r>
          </a:p>
          <a:p>
            <a:pPr rtl="1"/>
            <a:r>
              <a:rPr lang="ar-SA" sz="2800" dirty="0" smtClean="0"/>
              <a:t>ولا يجوز تقديم خبرها على اسمها إلا إذا كان شبه جملة نحو: </a:t>
            </a:r>
            <a:r>
              <a:rPr lang="ar-SA" sz="2800" dirty="0" smtClean="0">
                <a:solidFill>
                  <a:srgbClr val="FF0000"/>
                </a:solidFill>
              </a:rPr>
              <a:t>إنّ</a:t>
            </a:r>
            <a:r>
              <a:rPr lang="ar-SA" sz="2800" dirty="0" smtClean="0"/>
              <a:t> </a:t>
            </a:r>
            <a:r>
              <a:rPr lang="ar-SA" sz="2800" dirty="0" smtClean="0">
                <a:solidFill>
                  <a:srgbClr val="00B050"/>
                </a:solidFill>
              </a:rPr>
              <a:t>من البيان </a:t>
            </a:r>
            <a:r>
              <a:rPr lang="ar-SA" sz="2800" dirty="0" smtClean="0">
                <a:solidFill>
                  <a:srgbClr val="00B0F0"/>
                </a:solidFill>
              </a:rPr>
              <a:t>لسحرا</a:t>
            </a:r>
            <a:r>
              <a:rPr lang="ar-SA" sz="2800" dirty="0" smtClean="0"/>
              <a:t>.</a:t>
            </a:r>
          </a:p>
          <a:p>
            <a:endParaRPr lang="ar-SA" sz="28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حذف الخبر</a:t>
            </a:r>
            <a:endParaRPr lang="ar-SA" dirty="0"/>
          </a:p>
        </p:txBody>
      </p:sp>
      <p:sp>
        <p:nvSpPr>
          <p:cNvPr id="3" name="عنصر نائب للمحتوى 2"/>
          <p:cNvSpPr>
            <a:spLocks noGrp="1"/>
          </p:cNvSpPr>
          <p:nvPr>
            <p:ph idx="1"/>
          </p:nvPr>
        </p:nvSpPr>
        <p:spPr/>
        <p:txBody>
          <a:bodyPr/>
          <a:lstStyle/>
          <a:p>
            <a:pPr rtl="1"/>
            <a:r>
              <a:rPr lang="ar-SA" dirty="0" smtClean="0"/>
              <a:t>يجوز حذف خبرِ هذه الأحرفِ فيُحذَفُ جوازاً، بشرطِ أن يدُلَّ عليه دليلٌ، كقوله تعالى ((</a:t>
            </a:r>
            <a:r>
              <a:rPr lang="ar-SA" dirty="0" smtClean="0">
                <a:solidFill>
                  <a:srgbClr val="FF0000"/>
                </a:solidFill>
              </a:rPr>
              <a:t>إنَّ</a:t>
            </a:r>
            <a:r>
              <a:rPr lang="ar-SA" dirty="0" smtClean="0"/>
              <a:t> </a:t>
            </a:r>
            <a:r>
              <a:rPr lang="ar-SA" dirty="0" smtClean="0">
                <a:solidFill>
                  <a:srgbClr val="00B0F0"/>
                </a:solidFill>
              </a:rPr>
              <a:t>الذينَ</a:t>
            </a:r>
            <a:r>
              <a:rPr lang="ar-SA" dirty="0" smtClean="0"/>
              <a:t> كفروا بالذّكر لمّا جاءهم. وانهُ لكتابٌ عزيزٌ)). والتقدير: إن الذين كذبوا بالذكر معاندون، أو هالكون، أو معذبون.</a:t>
            </a:r>
          </a:p>
          <a:p>
            <a:pPr rtl="1"/>
            <a:r>
              <a:rPr lang="ar-SA" dirty="0" smtClean="0"/>
              <a:t>وقال جميل </a:t>
            </a:r>
            <a:r>
              <a:rPr lang="ar-SA" dirty="0" err="1" smtClean="0"/>
              <a:t>بثينة</a:t>
            </a:r>
            <a:r>
              <a:rPr lang="ar-SA" dirty="0" smtClean="0"/>
              <a:t>:</a:t>
            </a:r>
          </a:p>
          <a:p>
            <a:pPr rtl="1"/>
            <a:r>
              <a:rPr lang="ar-SA" dirty="0" smtClean="0"/>
              <a:t>أَتَوْنِي، فَقالوا يا جَميلُ، تَبَدَّلتْ   </a:t>
            </a:r>
            <a:r>
              <a:rPr lang="ar-SA" dirty="0" err="1" smtClean="0"/>
              <a:t>بُثَيْنَةُ</a:t>
            </a:r>
            <a:r>
              <a:rPr lang="ar-SA" dirty="0" smtClean="0"/>
              <a:t> أَبْدالاً، فَقُلْتُ </a:t>
            </a:r>
            <a:r>
              <a:rPr lang="ar-SA" dirty="0" smtClean="0">
                <a:solidFill>
                  <a:srgbClr val="FF0000"/>
                </a:solidFill>
              </a:rPr>
              <a:t>لَعَلَّ</a:t>
            </a:r>
            <a:r>
              <a:rPr lang="ar-SA" dirty="0" smtClean="0">
                <a:solidFill>
                  <a:srgbClr val="00B0F0"/>
                </a:solidFill>
              </a:rPr>
              <a:t>ها</a:t>
            </a:r>
          </a:p>
          <a:p>
            <a:pPr rtl="1"/>
            <a:r>
              <a:rPr lang="ar-SA" dirty="0" smtClean="0"/>
              <a:t>(أي ل</a:t>
            </a:r>
            <a:r>
              <a:rPr lang="ar-SA" dirty="0" smtClean="0">
                <a:solidFill>
                  <a:srgbClr val="FF0000"/>
                </a:solidFill>
              </a:rPr>
              <a:t>عل</a:t>
            </a:r>
            <a:r>
              <a:rPr lang="ar-SA" dirty="0" smtClean="0">
                <a:solidFill>
                  <a:srgbClr val="00B0F0"/>
                </a:solidFill>
              </a:rPr>
              <a:t>ها</a:t>
            </a:r>
            <a:r>
              <a:rPr lang="ar-SA" dirty="0" smtClean="0"/>
              <a:t> </a:t>
            </a:r>
            <a:r>
              <a:rPr lang="ar-SA" dirty="0" smtClean="0">
                <a:solidFill>
                  <a:srgbClr val="66FF66"/>
                </a:solidFill>
              </a:rPr>
              <a:t>تبدَّلت</a:t>
            </a:r>
            <a:r>
              <a:rPr lang="ar-SA" dirty="0" smtClean="0"/>
              <a:t>، أو لعلها فعلت ذلك).</a:t>
            </a:r>
          </a:p>
          <a:p>
            <a:endParaRPr lang="ar-SA" dirty="0" smtClean="0"/>
          </a:p>
          <a:p>
            <a:endParaRPr lang="ar-SA"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لام التوكيد بعد إنّ</a:t>
            </a:r>
            <a:endParaRPr lang="ar-SA" dirty="0"/>
          </a:p>
        </p:txBody>
      </p:sp>
      <p:sp>
        <p:nvSpPr>
          <p:cNvPr id="3" name="عنصر نائب للمحتوى 2"/>
          <p:cNvSpPr>
            <a:spLocks noGrp="1"/>
          </p:cNvSpPr>
          <p:nvPr>
            <p:ph idx="1"/>
          </p:nvPr>
        </p:nvSpPr>
        <p:spPr/>
        <p:txBody>
          <a:bodyPr/>
          <a:lstStyle/>
          <a:p>
            <a:pPr rtl="1"/>
            <a:r>
              <a:rPr lang="ar-SA" dirty="0" smtClean="0"/>
              <a:t>تختصُّ (إنَّ) المكسورةُ الهمزةِ، دونَ سائرِ أخواتها، بجوازِ دخولِ لامِ التأكيد، وهي التي تسمى(لامَ الابتداءِ) على اسمها، ولا تدخل على اسمها إلا إذا كان الخبر شبه جملة نحو: </a:t>
            </a:r>
            <a:r>
              <a:rPr lang="ar-SA" dirty="0" smtClean="0">
                <a:solidFill>
                  <a:srgbClr val="FF0000"/>
                </a:solidFill>
              </a:rPr>
              <a:t>إنَّ</a:t>
            </a:r>
            <a:r>
              <a:rPr lang="ar-SA" dirty="0" smtClean="0"/>
              <a:t> </a:t>
            </a:r>
            <a:r>
              <a:rPr lang="ar-SA" dirty="0" smtClean="0">
                <a:solidFill>
                  <a:srgbClr val="00B050"/>
                </a:solidFill>
              </a:rPr>
              <a:t>في السماءِ </a:t>
            </a:r>
            <a:r>
              <a:rPr lang="ar-SA" dirty="0" smtClean="0"/>
              <a:t>ل</a:t>
            </a:r>
            <a:r>
              <a:rPr lang="ar-SA" dirty="0" smtClean="0">
                <a:solidFill>
                  <a:srgbClr val="00B0F0"/>
                </a:solidFill>
              </a:rPr>
              <a:t>خَبَراً</a:t>
            </a:r>
            <a:r>
              <a:rPr lang="ar-SA" dirty="0" smtClean="0"/>
              <a:t>، وإنَّ </a:t>
            </a:r>
            <a:r>
              <a:rPr lang="ar-SA" dirty="0" smtClean="0">
                <a:solidFill>
                  <a:srgbClr val="00B050"/>
                </a:solidFill>
              </a:rPr>
              <a:t>في الارض </a:t>
            </a:r>
            <a:r>
              <a:rPr lang="ar-SA" dirty="0" smtClean="0">
                <a:solidFill>
                  <a:srgbClr val="00B0F0"/>
                </a:solidFill>
              </a:rPr>
              <a:t>لَعِبَراً.</a:t>
            </a:r>
          </a:p>
          <a:p>
            <a:pPr rtl="1"/>
            <a:r>
              <a:rPr lang="ar-SA" dirty="0" smtClean="0"/>
              <a:t>كما تدخل هذه اللام على خبرها نحو:إنَّ الحقَّ لمنصورٌ. وتسمى حينئذ اللام المزحلقة، وتدخل على الخبر سواء أكان اسماً مفرداً أم جملة فعلية بشرط ألا يكون فعلاً ماضياً، نحو:((</a:t>
            </a:r>
            <a:r>
              <a:rPr lang="ar-SA" dirty="0" smtClean="0">
                <a:solidFill>
                  <a:srgbClr val="FF0000"/>
                </a:solidFill>
              </a:rPr>
              <a:t>إن</a:t>
            </a:r>
            <a:r>
              <a:rPr lang="ar-SA" dirty="0" smtClean="0"/>
              <a:t> </a:t>
            </a:r>
            <a:r>
              <a:rPr lang="ar-SA" dirty="0" smtClean="0">
                <a:solidFill>
                  <a:srgbClr val="00B0F0"/>
                </a:solidFill>
              </a:rPr>
              <a:t>ربي</a:t>
            </a:r>
            <a:r>
              <a:rPr lang="ar-SA" dirty="0" smtClean="0"/>
              <a:t> ل</a:t>
            </a:r>
            <a:r>
              <a:rPr lang="ar-SA" dirty="0" smtClean="0">
                <a:solidFill>
                  <a:srgbClr val="00B050"/>
                </a:solidFill>
              </a:rPr>
              <a:t>سميع</a:t>
            </a:r>
            <a:r>
              <a:rPr lang="ar-SA" dirty="0" smtClean="0"/>
              <a:t> الدُّعاء))، و((</a:t>
            </a:r>
            <a:r>
              <a:rPr lang="ar-SA" dirty="0" smtClean="0">
                <a:solidFill>
                  <a:srgbClr val="FF0000"/>
                </a:solidFill>
              </a:rPr>
              <a:t>وإنَّ</a:t>
            </a:r>
            <a:r>
              <a:rPr lang="ar-SA" dirty="0" smtClean="0"/>
              <a:t> </a:t>
            </a:r>
            <a:r>
              <a:rPr lang="ar-SA" dirty="0" smtClean="0">
                <a:solidFill>
                  <a:srgbClr val="00B0F0"/>
                </a:solidFill>
              </a:rPr>
              <a:t>رَبَّكَ</a:t>
            </a:r>
            <a:r>
              <a:rPr lang="ar-SA" dirty="0" smtClean="0"/>
              <a:t> ل</a:t>
            </a:r>
            <a:r>
              <a:rPr lang="ar-SA" dirty="0" smtClean="0">
                <a:solidFill>
                  <a:srgbClr val="00B050"/>
                </a:solidFill>
              </a:rPr>
              <a:t>يحكم</a:t>
            </a:r>
            <a:r>
              <a:rPr lang="ar-SA" dirty="0" smtClean="0"/>
              <a:t> بينهم)). أم جملةً اسميَّة، نحو: </a:t>
            </a:r>
            <a:r>
              <a:rPr lang="ar-SA" dirty="0" smtClean="0">
                <a:solidFill>
                  <a:srgbClr val="FF0000"/>
                </a:solidFill>
              </a:rPr>
              <a:t>إنَّ</a:t>
            </a:r>
            <a:r>
              <a:rPr lang="ar-SA" dirty="0" smtClean="0"/>
              <a:t> </a:t>
            </a:r>
            <a:r>
              <a:rPr lang="ar-SA" dirty="0" smtClean="0">
                <a:solidFill>
                  <a:srgbClr val="00B0F0"/>
                </a:solidFill>
              </a:rPr>
              <a:t>الحقَّ</a:t>
            </a:r>
            <a:r>
              <a:rPr lang="ar-SA" dirty="0" smtClean="0"/>
              <a:t> </a:t>
            </a:r>
            <a:r>
              <a:rPr lang="ar-SA" dirty="0" smtClean="0">
                <a:solidFill>
                  <a:srgbClr val="009900"/>
                </a:solidFill>
              </a:rPr>
              <a:t>لصَوتُهُ مرتفعٌ</a:t>
            </a:r>
            <a:r>
              <a:rPr lang="ar-SA" dirty="0" smtClean="0"/>
              <a:t>.</a:t>
            </a:r>
          </a:p>
          <a:p>
            <a:endParaRPr lang="ar-SA"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دخول ما الكافة على هذه الأحرف</a:t>
            </a:r>
            <a:endParaRPr lang="ar-SA" dirty="0"/>
          </a:p>
        </p:txBody>
      </p:sp>
      <p:sp>
        <p:nvSpPr>
          <p:cNvPr id="3" name="عنصر نائب للمحتوى 2"/>
          <p:cNvSpPr>
            <a:spLocks noGrp="1"/>
          </p:cNvSpPr>
          <p:nvPr>
            <p:ph idx="1"/>
          </p:nvPr>
        </p:nvSpPr>
        <p:spPr/>
        <p:txBody>
          <a:bodyPr/>
          <a:lstStyle/>
          <a:p>
            <a:pPr rtl="1"/>
            <a:r>
              <a:rPr lang="ar-SA" dirty="0" smtClean="0"/>
              <a:t>إذا لحقت (ما) الزائدةُ الأحرفَ المُشبّهةَ بالفعل، كفتّها عن العمل، فيرجعُ ما بعدها مبتدأً وخبراً. وتُسمّى (ما) هذه (ما الكافةَ) لأنها تَكُفُّ ما تلحقُهُ عن العمل، كقوله تعالى:((إنّما المؤمنون أخوةٌ)) إنّ: حرف توكيد ونصب بطل عملها لدخول ما الكافة عليها، وما زائدة كافة عن العمل، والمؤمنون مبتدأ مرفوع وعلامة رفعه الواو لأنه جمع مذكر سالم، وأخوة خبر مرفوع وعلامة رفعه الضمة، ويمكن توضيح ذلك كما يلي:</a:t>
            </a:r>
          </a:p>
          <a:p>
            <a:pPr rtl="1"/>
            <a:r>
              <a:rPr lang="ar-SA" dirty="0" smtClean="0"/>
              <a:t>المؤمنون أخوةٌ(مبتدأ وخبر) عند دخول إنّ تصبح: إنّ المؤمنين أخوة(اسم إن وخبرها) عند دخول ما الكافة تصبح: إنما المؤمنون أخوة، فبطل عمل إنّ فعادت الجملة مبتدأ وخبراً كما كانت.</a:t>
            </a:r>
          </a:p>
          <a:p>
            <a:endParaRPr lang="ar-SA"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ما الكافة</a:t>
            </a:r>
            <a:endParaRPr lang="ar-SA" dirty="0"/>
          </a:p>
        </p:txBody>
      </p:sp>
      <p:sp>
        <p:nvSpPr>
          <p:cNvPr id="3" name="عنصر نائب للمحتوى 2"/>
          <p:cNvSpPr>
            <a:spLocks noGrp="1"/>
          </p:cNvSpPr>
          <p:nvPr>
            <p:ph idx="1"/>
          </p:nvPr>
        </p:nvSpPr>
        <p:spPr/>
        <p:txBody>
          <a:bodyPr/>
          <a:lstStyle/>
          <a:p>
            <a:pPr rtl="1"/>
            <a:r>
              <a:rPr lang="ar-SA" dirty="0" smtClean="0"/>
              <a:t> أما عند دخولها على (ليتَ) فيجوزُ فيها الإِعمالُ والإِهمالُ، تقولُ: (ليتما الشبابَ يعودُ) و (ليتما الشبابُ يعودُ). وإعمالُها حينئذ أحسنُ من إهمالها. وقد رُوِيَ بالوجهينِ، نصبِ (الحمام) ورفعه في  قولُ الشاعرِ:</a:t>
            </a:r>
          </a:p>
          <a:p>
            <a:pPr rtl="1"/>
            <a:r>
              <a:rPr lang="ar-SA" dirty="0" smtClean="0"/>
              <a:t>        قالتْ أَلاَ لَيتَما هذا الحمامَ لنا  إلى حَمامَتِنا، أو نِصْفَهُ فَقَدِ</a:t>
            </a:r>
          </a:p>
          <a:p>
            <a:pPr rtl="1"/>
            <a:r>
              <a:rPr lang="ar-SA" dirty="0" smtClean="0"/>
              <a:t>(فالنصب على أن (ليتما) عاملة، و (ذا) اسمها منصوب، والحمام بدل منه منصوب. والرفع على أنها مهملة مكفوفة بما، </a:t>
            </a:r>
            <a:r>
              <a:rPr lang="ar-SA" dirty="0" err="1" smtClean="0"/>
              <a:t>و</a:t>
            </a:r>
            <a:r>
              <a:rPr lang="ar-SA" dirty="0" smtClean="0"/>
              <a:t>(ذا) مبتدأ مرفوع، والحمام بدل منه مرفوع. </a:t>
            </a:r>
          </a:p>
          <a:p>
            <a:endParaRPr lang="ar-SA"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ما الكافّة</a:t>
            </a:r>
            <a:endParaRPr lang="ar-SA" dirty="0"/>
          </a:p>
        </p:txBody>
      </p:sp>
      <p:sp>
        <p:nvSpPr>
          <p:cNvPr id="3" name="عنصر نائب للمحتوى 2"/>
          <p:cNvSpPr>
            <a:spLocks noGrp="1"/>
          </p:cNvSpPr>
          <p:nvPr>
            <p:ph idx="1"/>
          </p:nvPr>
        </p:nvSpPr>
        <p:spPr/>
        <p:txBody>
          <a:bodyPr/>
          <a:lstStyle/>
          <a:p>
            <a:pPr rtl="1"/>
            <a:r>
              <a:rPr lang="ar-SA" dirty="0" smtClean="0"/>
              <a:t>ومتى لحقت ( ما الكافَّة) هذهِ الاحرفَ زالَ اختصاصُها بالأسماء. فَلِذا أُهملت، وجازَ دخولُها على الجملة الفعليّة، كما تدخلُ على الجملة الاسميَّة، كقولهُ تعالى ((كأنما يُساقونَ الى الموت)) وقول الشاعر:</a:t>
            </a:r>
          </a:p>
          <a:p>
            <a:pPr rtl="1"/>
            <a:r>
              <a:rPr lang="ar-SA" dirty="0" smtClean="0"/>
              <a:t>أَعِدْ نَظَراً يا عَبْدَ قَيْسٍ، لَعَلَّما   أَضاءَتْ لكَ النَّارُ الحِمارَ </a:t>
            </a:r>
            <a:r>
              <a:rPr lang="ar-SA" dirty="0" err="1" smtClean="0"/>
              <a:t>المُقَيَّدا</a:t>
            </a:r>
            <a:endParaRPr lang="ar-SA" dirty="0" smtClean="0"/>
          </a:p>
          <a:p>
            <a:pPr rtl="1"/>
            <a:r>
              <a:rPr lang="ar-SA" dirty="0" smtClean="0"/>
              <a:t>ومن دخولها على الجملة الاسميَّة قوله تعالى ((قل إنّما أنا بشرٌ مثلُكُم))، وقولهُ ((إنّما اللهُ إِلهٌ واحدٌ)).</a:t>
            </a:r>
          </a:p>
          <a:p>
            <a:pPr rtl="1"/>
            <a:r>
              <a:rPr lang="ar-SA" dirty="0" smtClean="0"/>
              <a:t>لذا سماها بعض العلماء (ما) المهيئة لنها تهيئ (إنّ) للدخول على الأفعال.</a:t>
            </a:r>
          </a:p>
          <a:p>
            <a:endParaRPr lang="ar-SA"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ما الموصولة وما المصدرية</a:t>
            </a:r>
            <a:endParaRPr lang="ar-SA" dirty="0"/>
          </a:p>
        </p:txBody>
      </p:sp>
      <p:sp>
        <p:nvSpPr>
          <p:cNvPr id="3" name="عنصر نائب للمحتوى 2"/>
          <p:cNvSpPr>
            <a:spLocks noGrp="1"/>
          </p:cNvSpPr>
          <p:nvPr>
            <p:ph idx="1"/>
          </p:nvPr>
        </p:nvSpPr>
        <p:spPr/>
        <p:txBody>
          <a:bodyPr/>
          <a:lstStyle/>
          <a:p>
            <a:pPr rtl="1"/>
            <a:r>
              <a:rPr lang="ar-SA" dirty="0" smtClean="0"/>
              <a:t> قد تدخل ما (الاسم الموصول) أو (ما) الحرف المصدري على إن وأخواتها وهذان لا يكفانها عن العمل، لذا يجب أن نفرق بين ما الكافة وما الموصولة أو المصدرية.</a:t>
            </a:r>
          </a:p>
          <a:p>
            <a:pPr rtl="1"/>
            <a:r>
              <a:rPr lang="ar-SA" dirty="0" smtClean="0"/>
              <a:t> فإن </a:t>
            </a:r>
            <a:r>
              <a:rPr lang="ar-SA" dirty="0" err="1" smtClean="0"/>
              <a:t>لحقتها</a:t>
            </a:r>
            <a:r>
              <a:rPr lang="ar-SA" dirty="0" smtClean="0"/>
              <a:t> (ما الموصولة) كانت (ما) اسماً موصولاً مبنياً في محل نصب اسمها، كقوله تعالى ((</a:t>
            </a:r>
            <a:r>
              <a:rPr lang="ar-SA" dirty="0" smtClean="0">
                <a:solidFill>
                  <a:srgbClr val="FF0000"/>
                </a:solidFill>
              </a:rPr>
              <a:t>إنّ</a:t>
            </a:r>
            <a:r>
              <a:rPr lang="ar-SA" dirty="0" smtClean="0"/>
              <a:t> </a:t>
            </a:r>
            <a:r>
              <a:rPr lang="ar-SA" dirty="0" smtClean="0">
                <a:solidFill>
                  <a:srgbClr val="0070C0"/>
                </a:solidFill>
              </a:rPr>
              <a:t>ما</a:t>
            </a:r>
            <a:r>
              <a:rPr lang="ar-SA" dirty="0" smtClean="0"/>
              <a:t> عندكم </a:t>
            </a:r>
            <a:r>
              <a:rPr lang="ar-SA" dirty="0" smtClean="0">
                <a:solidFill>
                  <a:srgbClr val="00B050"/>
                </a:solidFill>
              </a:rPr>
              <a:t>ينفد</a:t>
            </a:r>
            <a:r>
              <a:rPr lang="ar-SA" dirty="0" smtClean="0"/>
              <a:t>))، أي إن الذي عندكم ينفد. وإن </a:t>
            </a:r>
            <a:r>
              <a:rPr lang="ar-SA" dirty="0" err="1" smtClean="0"/>
              <a:t>لحقتها</a:t>
            </a:r>
            <a:r>
              <a:rPr lang="ar-SA" dirty="0" smtClean="0"/>
              <a:t> (ما المصدرية) كانت ما وما بعدها مصدراً مؤولاً في محل نصب اسمها نحو: </a:t>
            </a:r>
            <a:r>
              <a:rPr lang="ar-SA" dirty="0" smtClean="0">
                <a:solidFill>
                  <a:srgbClr val="FF0000"/>
                </a:solidFill>
              </a:rPr>
              <a:t>إنّ</a:t>
            </a:r>
            <a:r>
              <a:rPr lang="ar-SA" dirty="0" smtClean="0"/>
              <a:t> </a:t>
            </a:r>
            <a:r>
              <a:rPr lang="ar-SA" dirty="0" smtClean="0">
                <a:solidFill>
                  <a:srgbClr val="0070C0"/>
                </a:solidFill>
              </a:rPr>
              <a:t>ما تقول </a:t>
            </a:r>
            <a:r>
              <a:rPr lang="ar-SA" dirty="0" smtClean="0">
                <a:solidFill>
                  <a:srgbClr val="00B050"/>
                </a:solidFill>
              </a:rPr>
              <a:t>مهمٌّ</a:t>
            </a:r>
            <a:r>
              <a:rPr lang="ar-SA" dirty="0" smtClean="0"/>
              <a:t>. أي إنّ قولك مهمٌّ. وفي هاتين الحالتين تكتب (ما) منفصلة كما ترى، بخلاف (ما الكافة)، فانها تكتب متصلة كما رايت سابقاً.</a:t>
            </a:r>
            <a:endParaRPr lang="ar-SA"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ما الموصولة وما المصدرية</a:t>
            </a:r>
            <a:endParaRPr lang="ar-SA" dirty="0"/>
          </a:p>
        </p:txBody>
      </p:sp>
      <p:sp>
        <p:nvSpPr>
          <p:cNvPr id="3" name="عنصر نائب للمحتوى 2"/>
          <p:cNvSpPr>
            <a:spLocks noGrp="1"/>
          </p:cNvSpPr>
          <p:nvPr>
            <p:ph idx="1"/>
          </p:nvPr>
        </p:nvSpPr>
        <p:spPr/>
        <p:txBody>
          <a:bodyPr/>
          <a:lstStyle/>
          <a:p>
            <a:pPr rtl="1"/>
            <a:r>
              <a:rPr lang="ar-SA" dirty="0" smtClean="0"/>
              <a:t>وقد اجتمعت (ما) المصدرية و (ما) الكافة في قول امرئ القيس:</a:t>
            </a:r>
          </a:p>
          <a:p>
            <a:pPr rtl="1"/>
            <a:r>
              <a:rPr lang="ar-SA" dirty="0" smtClean="0"/>
              <a:t>فلو أن ما أسعى لأدنى معيشة    كفاني ولم أطلب، قليلٌ من المال</a:t>
            </a:r>
          </a:p>
          <a:p>
            <a:pPr rtl="1"/>
            <a:r>
              <a:rPr lang="ar-SA" dirty="0" smtClean="0"/>
              <a:t>ولكنما أسعى لمجد </a:t>
            </a:r>
            <a:r>
              <a:rPr lang="ar-SA" smtClean="0"/>
              <a:t>مؤثلٍ        </a:t>
            </a:r>
            <a:r>
              <a:rPr lang="ar-SA" dirty="0" smtClean="0"/>
              <a:t>وقد يدرك المجد </a:t>
            </a:r>
            <a:r>
              <a:rPr lang="ar-SA" dirty="0" err="1" smtClean="0"/>
              <a:t>المؤثل</a:t>
            </a:r>
            <a:r>
              <a:rPr lang="ar-SA" dirty="0" smtClean="0"/>
              <a:t> أمثالي</a:t>
            </a:r>
          </a:p>
          <a:p>
            <a:pPr rtl="1"/>
            <a:r>
              <a:rPr lang="ar-SA" dirty="0" smtClean="0"/>
              <a:t>فما في البيت الأول مصدرية، والتقدير لو أن سعيي. وفي البيت الآخر زائدة كافة، أي ولكني أسعى لمجد </a:t>
            </a:r>
            <a:r>
              <a:rPr lang="ar-SA" dirty="0" err="1" smtClean="0"/>
              <a:t>مؤثل</a:t>
            </a:r>
            <a:r>
              <a:rPr lang="ar-SA" dirty="0" smtClean="0"/>
              <a:t>.</a:t>
            </a:r>
          </a:p>
          <a:p>
            <a:pPr rtl="1"/>
            <a:r>
              <a:rPr lang="ar-SA" dirty="0" smtClean="0"/>
              <a:t>وفي قوله تعالى</a:t>
            </a:r>
            <a:r>
              <a:rPr lang="ar-SA" dirty="0" smtClean="0">
                <a:sym typeface="Wingdings" pitchFamily="2" charset="2"/>
              </a:rPr>
              <a:t>((إنّما صنعوا كيدَ ساحرٍ)) قرئت كيد بالرفع وبالنصب، وعلى الرفع تكون ما مصدرية وعلى النصب تكون كافة.  </a:t>
            </a:r>
            <a:r>
              <a:rPr lang="ar-SA" sz="4000" i="1" u="sng" dirty="0" smtClean="0">
                <a:solidFill>
                  <a:srgbClr val="FF0000"/>
                </a:solidFill>
                <a:sym typeface="Wingdings" pitchFamily="2" charset="2"/>
              </a:rPr>
              <a:t>وضّــــــــــــــــــح ذلك.</a:t>
            </a:r>
            <a:endParaRPr lang="ar-SA"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1758</TotalTime>
  <Words>1249</Words>
  <Application>Microsoft Office PowerPoint</Application>
  <PresentationFormat>A4 Paper (210x297 mm)‎</PresentationFormat>
  <Paragraphs>85</Paragraphs>
  <Slides>17</Slides>
  <Notes>0</Notes>
  <HiddenSlides>0</HiddenSlides>
  <MMClips>0</MMClips>
  <ScaleCrop>false</ScaleCrop>
  <HeadingPairs>
    <vt:vector size="4" baseType="variant">
      <vt:variant>
        <vt:lpstr>سمة</vt:lpstr>
      </vt:variant>
      <vt:variant>
        <vt:i4>1</vt:i4>
      </vt:variant>
      <vt:variant>
        <vt:lpstr>عناوين الشرائح</vt:lpstr>
      </vt:variant>
      <vt:variant>
        <vt:i4>17</vt:i4>
      </vt:variant>
    </vt:vector>
  </HeadingPairs>
  <TitlesOfParts>
    <vt:vector size="18" baseType="lpstr">
      <vt:lpstr>Office Theme</vt:lpstr>
      <vt:lpstr>الشريحة 1</vt:lpstr>
      <vt:lpstr>المحاضرة السادسة</vt:lpstr>
      <vt:lpstr>عناصر المحاضرة</vt:lpstr>
      <vt:lpstr>المقدمة</vt:lpstr>
      <vt:lpstr>إنّ وأخواتها</vt:lpstr>
      <vt:lpstr>عمل إنّ وأخواتها</vt:lpstr>
      <vt:lpstr>عمل إنّ وأخواتها</vt:lpstr>
      <vt:lpstr>عمل إنّ وأخواتها</vt:lpstr>
      <vt:lpstr>أنواع أخبارها</vt:lpstr>
      <vt:lpstr>حذف الخبر</vt:lpstr>
      <vt:lpstr>لام التوكيد بعد إنّ</vt:lpstr>
      <vt:lpstr>دخول ما الكافة على هذه الأحرف</vt:lpstr>
      <vt:lpstr>ما الكافة</vt:lpstr>
      <vt:lpstr>ما الكافّة</vt:lpstr>
      <vt:lpstr>ما الموصولة وما المصدرية</vt:lpstr>
      <vt:lpstr>ما الموصولة وما المصدرية</vt:lpstr>
      <vt:lpstr>الشريحة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adminuser</cp:lastModifiedBy>
  <cp:revision>133</cp:revision>
  <dcterms:created xsi:type="dcterms:W3CDTF">2009-10-14T19:14:34Z</dcterms:created>
  <dcterms:modified xsi:type="dcterms:W3CDTF">2011-03-13T08:48:55Z</dcterms:modified>
</cp:coreProperties>
</file>