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7" r:id="rId4"/>
    <p:sldId id="268" r:id="rId5"/>
    <p:sldId id="269" r:id="rId6"/>
    <p:sldId id="270" r:id="rId7"/>
    <p:sldId id="271" r:id="rId8"/>
    <p:sldId id="273" r:id="rId9"/>
    <p:sldId id="274" r:id="rId10"/>
    <p:sldId id="275" r:id="rId11"/>
    <p:sldId id="276" r:id="rId12"/>
    <p:sldId id="277" r:id="rId13"/>
    <p:sldId id="278" r:id="rId14"/>
    <p:sldId id="279" r:id="rId15"/>
    <p:sldId id="272"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444" y="78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كسر همزة إنّ </a:t>
            </a:r>
          </a:p>
          <a:p>
            <a:pPr eaLnBrk="1" hangingPunct="1"/>
            <a:r>
              <a:rPr lang="ar-SA" b="1" dirty="0" smtClean="0">
                <a:solidFill>
                  <a:schemeClr val="tx1"/>
                </a:solidFill>
                <a:cs typeface="Arial" pitchFamily="34" charset="0"/>
              </a:rPr>
              <a:t>لا النافية للجنس</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r>
              <a:rPr lang="ar-SA" dirty="0" smtClean="0">
                <a:solidFill>
                  <a:srgbClr val="FF0000"/>
                </a:solidFill>
              </a:rPr>
              <a:t>مهم</a:t>
            </a:r>
            <a:r>
              <a:rPr lang="ar-SA" dirty="0" smtClean="0"/>
              <a:t>)</a:t>
            </a:r>
            <a:endParaRPr lang="ar-SA" dirty="0"/>
          </a:p>
        </p:txBody>
      </p:sp>
      <p:sp>
        <p:nvSpPr>
          <p:cNvPr id="3" name="عنصر نائب للمحتوى 2"/>
          <p:cNvSpPr>
            <a:spLocks noGrp="1"/>
          </p:cNvSpPr>
          <p:nvPr>
            <p:ph idx="1"/>
          </p:nvPr>
        </p:nvSpPr>
        <p:spPr/>
        <p:txBody>
          <a:bodyPr/>
          <a:lstStyle/>
          <a:p>
            <a:pPr rtl="1"/>
            <a:r>
              <a:rPr lang="ar-SA" sz="3000" dirty="0" smtClean="0"/>
              <a:t>تُكسرُ همزةُ (إنَّ) وجوباً حيثُ لا يصحُّ أن يُؤَوّلَ ما بعدَها بمصدر، وذلك في </a:t>
            </a:r>
            <a:r>
              <a:rPr lang="ar-SA" sz="3000" dirty="0" smtClean="0"/>
              <a:t>عشر مواضع :</a:t>
            </a:r>
            <a:endParaRPr lang="ar-SA" sz="3000" dirty="0" smtClean="0"/>
          </a:p>
          <a:p>
            <a:pPr rtl="1"/>
            <a:r>
              <a:rPr lang="ar-SA" sz="3000" dirty="0" smtClean="0"/>
              <a:t>(1) أن تقعَ في ابتداءِ الكلام، إمَّا حقيقةً، كقوله تعالى ((إنّا انزلناهُ في ليلة القَدْرِ))، أو حُكماً، كقوله عَزَّ وجلَّ ((ألا إنَّ أولياءَ الله لا خوفٌ عليهم ولا هم يحزَنون)).</a:t>
            </a:r>
          </a:p>
          <a:p>
            <a:pPr rtl="1"/>
            <a:r>
              <a:rPr lang="ar-SA" sz="3000" dirty="0" smtClean="0"/>
              <a:t>ومعنى وقوعها في ابتداء الكلام حكماً أن تقع بعد تنبيه أو استفتاح، </a:t>
            </a:r>
            <a:r>
              <a:rPr lang="ar-SA" sz="3000" dirty="0" err="1" smtClean="0"/>
              <a:t>كألا</a:t>
            </a:r>
            <a:r>
              <a:rPr lang="ar-SA" sz="3000" dirty="0" smtClean="0"/>
              <a:t>، وأمَا، أو </a:t>
            </a:r>
            <a:r>
              <a:rPr lang="ar-SA" sz="3000" dirty="0" err="1" smtClean="0"/>
              <a:t>تحضيضٍ</a:t>
            </a:r>
            <a:r>
              <a:rPr lang="ar-SA" sz="3000" dirty="0" smtClean="0"/>
              <a:t> كهلّا، أو رَدْعٍ، </a:t>
            </a:r>
            <a:r>
              <a:rPr lang="ar-SA" sz="3000" dirty="0" err="1" smtClean="0"/>
              <a:t>كَكَلاَّ</a:t>
            </a:r>
            <a:r>
              <a:rPr lang="ar-SA" sz="3000" dirty="0" smtClean="0"/>
              <a:t>، أو جوابٍ، كنَعْم ولا.وكذا إن وقعت بعدَ (حتّى) الابتدائية، نحو:مَرِضَ زيدٌ، حتى إنهم لا يَرجونه، وقَلَّ مالُه، حتى إنهم لا يُكلّمونه. والجملة بعدَها لا محلَّ لها من </a:t>
            </a:r>
            <a:r>
              <a:rPr lang="ar-SA" sz="3000" dirty="0" err="1" smtClean="0"/>
              <a:t>الاعراب</a:t>
            </a:r>
            <a:r>
              <a:rPr lang="ar-SA" sz="3000" dirty="0" smtClean="0"/>
              <a:t> لأنها ابتدائيةٌ، أو </a:t>
            </a:r>
            <a:r>
              <a:rPr lang="ar-SA" sz="3000" dirty="0" err="1" smtClean="0"/>
              <a:t>استئنافيّة</a:t>
            </a:r>
            <a:r>
              <a:rPr lang="ar-SA" sz="3000" dirty="0" smtClean="0"/>
              <a:t>.</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endParaRPr lang="ar-SA" dirty="0"/>
          </a:p>
        </p:txBody>
      </p:sp>
      <p:sp>
        <p:nvSpPr>
          <p:cNvPr id="3" name="عنصر نائب للمحتوى 2"/>
          <p:cNvSpPr>
            <a:spLocks noGrp="1"/>
          </p:cNvSpPr>
          <p:nvPr>
            <p:ph idx="1"/>
          </p:nvPr>
        </p:nvSpPr>
        <p:spPr/>
        <p:txBody>
          <a:bodyPr/>
          <a:lstStyle/>
          <a:p>
            <a:pPr rtl="1"/>
            <a:r>
              <a:rPr lang="ar-SA" sz="2800" dirty="0" smtClean="0"/>
              <a:t>(2) (أن تقعَ بعد (حيث) نحو:اجلِسْ حيث إنَّ العلم موجود.</a:t>
            </a:r>
          </a:p>
          <a:p>
            <a:pPr rtl="1"/>
            <a:r>
              <a:rPr lang="ar-SA" sz="2800" dirty="0" smtClean="0"/>
              <a:t>(3) أن تقعَ بعد (إذْ) نحو:جئتُكَ إذْ إنِّ الشمسَ تطلُعُ.</a:t>
            </a:r>
          </a:p>
          <a:p>
            <a:pPr rtl="1"/>
            <a:r>
              <a:rPr lang="ar-SA" sz="2800" dirty="0" smtClean="0"/>
              <a:t>(4) أن تقعَ بعد اسم موصول نحو قولهِ تعالى:((وآتيناهُ من الكنوزِ ما إنّ مَفاتحَهُ لتَنوء بالعُصبةِ أولي القوَةِ)).ف(ما) اسم موصول.</a:t>
            </a:r>
          </a:p>
          <a:p>
            <a:pPr rtl="1"/>
            <a:r>
              <a:rPr lang="ar-SA" sz="2800" dirty="0" smtClean="0"/>
              <a:t>(5) أن تقعَ جواباً للقسَم، نحو: واللهِ إنَّ العلمَ نورٌ، ومنه قولهُ تعالى ((والقرْآنِ الحكيمِ، إنّكَ لَمنَ المُرسلينَ)).</a:t>
            </a:r>
          </a:p>
          <a:p>
            <a:pPr rtl="1"/>
            <a:r>
              <a:rPr lang="ar-SA" sz="2800" dirty="0" smtClean="0"/>
              <a:t>(6) أن تقعَ بعد الفعل (قال) ومشتقاته وما هو في معناه، كقوله تعالى ((قال إني عبدُ اللهِ))، وكقولنا: صاح الشرطيّ: إنك مخالف، فمعنى صاح هنا قال بصوت عال.</a:t>
            </a:r>
            <a:endParaRPr lang="ar-SA" sz="28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مواضع كسر همزة إنّ</a:t>
            </a:r>
            <a:endParaRPr lang="ar-SA" dirty="0"/>
          </a:p>
        </p:txBody>
      </p:sp>
      <p:sp>
        <p:nvSpPr>
          <p:cNvPr id="3" name="عنصر نائب للمحتوى 2"/>
          <p:cNvSpPr>
            <a:spLocks noGrp="1"/>
          </p:cNvSpPr>
          <p:nvPr>
            <p:ph idx="1"/>
          </p:nvPr>
        </p:nvSpPr>
        <p:spPr/>
        <p:txBody>
          <a:bodyPr/>
          <a:lstStyle/>
          <a:p>
            <a:pPr rtl="1"/>
            <a:r>
              <a:rPr lang="ar-SA" sz="2800" dirty="0" smtClean="0"/>
              <a:t>(7) أن تقعَ معَ ما بعدها حالاً، نحو "جئتُ وإِنَّ الشمس تَغرُبُ"، ومنه قولهُ تعالى ((كما أخرجَكَ رَبُّكَ من بيتكَ بالحقِّ، وإنّ فريقاً منَ المُؤمنينَ لكارهون)).</a:t>
            </a:r>
          </a:p>
          <a:p>
            <a:pPr rtl="1"/>
            <a:r>
              <a:rPr lang="ar-SA" sz="2800" dirty="0" smtClean="0"/>
              <a:t>(8) أن تقعَ معَ ما بعدَها صفةً لما قبلها، نحو:جاءَ رجلٌ إنه فاضل.</a:t>
            </a:r>
          </a:p>
          <a:p>
            <a:pPr rtl="1"/>
            <a:r>
              <a:rPr lang="ar-SA" sz="2800" dirty="0" smtClean="0"/>
              <a:t>(9) أن تقعَ في خبرِها لامُ الابتداء نحو:علمتُ إنكَ لمجتهدٌ. ومنه قولهُ تعالى ((واللهُ يَعلمُ إنكَ لرسولُه، واللهُ يشهدُ إنَّ المُنافقينَ لكاذبون)).</a:t>
            </a:r>
          </a:p>
          <a:p>
            <a:pPr rtl="1"/>
            <a:r>
              <a:rPr lang="ar-SA" sz="2800" smtClean="0"/>
              <a:t>(10) </a:t>
            </a:r>
            <a:r>
              <a:rPr lang="ar-SA" sz="2800" dirty="0" smtClean="0"/>
              <a:t>أن تقعَ مع ما بعدَها خبراً عن اسم عين يعني عن اسم لشيء مادي ملموس، نحو:خليلٌ إنه كريمٌ. والشمسُ إنّها طالعةٌ، ومنه قولهُ تعالى ((إنَّ الذين آمنوا والذين هادوا والصّابِئينَ والنَّصارى والمجُوسَ والذينَ اشركوا، إنَّ اللهَ يَفصِلُ بينهم يومَ بالقيامة)).</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النافية للجنس</a:t>
            </a:r>
            <a:endParaRPr lang="ar-SA" dirty="0"/>
          </a:p>
        </p:txBody>
      </p:sp>
      <p:sp>
        <p:nvSpPr>
          <p:cNvPr id="3" name="عنصر نائب للمحتوى 2"/>
          <p:cNvSpPr>
            <a:spLocks noGrp="1"/>
          </p:cNvSpPr>
          <p:nvPr>
            <p:ph idx="1"/>
          </p:nvPr>
        </p:nvSpPr>
        <p:spPr/>
        <p:txBody>
          <a:bodyPr/>
          <a:lstStyle/>
          <a:p>
            <a:pPr rtl="1"/>
            <a:r>
              <a:rPr lang="ar-SA" dirty="0" smtClean="0"/>
              <a:t>(لا) النافية للجنس هي التي تدلُّ على نفي الخبر عن الجنس الواقع بعدها على سبيل الاستغراق، أي يرادُ </a:t>
            </a:r>
            <a:r>
              <a:rPr lang="ar-SA" dirty="0" err="1" smtClean="0"/>
              <a:t>بها</a:t>
            </a:r>
            <a:r>
              <a:rPr lang="ar-SA" dirty="0" smtClean="0"/>
              <a:t> نفيُهُ عن جميع أفراد الجنس نصّاً؛ لا على سبيل الاحتمال. ونفيُ الخبرِ عن الجنس يَستلزمُ نفيَهُ عن جميع أفرادهِ.</a:t>
            </a:r>
          </a:p>
          <a:p>
            <a:pPr rtl="1"/>
            <a:r>
              <a:rPr lang="ar-SA" dirty="0" smtClean="0"/>
              <a:t>فإذا قلت (لا رجل في الدار)، كان المعنى لا من رجل فيها، أي ليس فيها أحد من الرجال، لا واحد ولا أكثر. لذلك لا يصح أن تقول (لا رجل في الدار، بل رجلان أو ثلاثة) مثلاً، لأن قولك (لا رجل في الدار) نص صريح على نفي جنس الرجل فقولك بعد ذلك (بل رجلان) تناقض. </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لا النافية للجنس</a:t>
            </a:r>
            <a:endParaRPr lang="ar-SA" dirty="0"/>
          </a:p>
        </p:txBody>
      </p:sp>
      <p:sp>
        <p:nvSpPr>
          <p:cNvPr id="3" name="عنصر نائب للمحتوى 2"/>
          <p:cNvSpPr>
            <a:spLocks noGrp="1"/>
          </p:cNvSpPr>
          <p:nvPr>
            <p:ph idx="1"/>
          </p:nvPr>
        </p:nvSpPr>
        <p:spPr/>
        <p:txBody>
          <a:bodyPr/>
          <a:lstStyle/>
          <a:p>
            <a:pPr rtl="1"/>
            <a:r>
              <a:rPr lang="ar-SA" dirty="0" smtClean="0"/>
              <a:t>وهي بخلاف (لا) العاملة عمل (ليس)، فإنها يصح أن ينفى بها الواحد، وأن ينفى بها الجنس لا على سبيل التنصيص، بل على سبيل الاحتمال فاذا قلت (لا رجلٌ مسافراً) صح أن تريد أن ليس رجل واحد مسافراً، فلك أن تقول بعد ذلك (بل رجلان) وصح أن تريد أنه ليس أحد من جنس الرجال مسافراً. </a:t>
            </a:r>
          </a:p>
          <a:p>
            <a:pPr rtl="1"/>
            <a:r>
              <a:rPr lang="ar-SA" dirty="0" smtClean="0"/>
              <a:t>وتعملُ (لا) النافيةُ للجنس عملَ (إنّ)، فتنصبُ الاسمَ وترفعُ الخبر، نحو: لا احدَ أغيرُ من الله.</a:t>
            </a:r>
          </a:p>
          <a:p>
            <a:pPr rtl="1"/>
            <a:r>
              <a:rPr lang="ar-SA" dirty="0" smtClean="0"/>
              <a:t>لا: النافية للجنس لا محل لها من الإعراب. و(أحد): اسمها مبني على الفتح في محل نصب </a:t>
            </a:r>
            <a:r>
              <a:rPr lang="ar-SA" dirty="0" err="1" smtClean="0"/>
              <a:t>و</a:t>
            </a:r>
            <a:r>
              <a:rPr lang="ar-SA" dirty="0" smtClean="0"/>
              <a:t>(أغيرُ): خبرها مرفوع بالضمة.</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عملها</a:t>
            </a:r>
            <a:endParaRPr lang="ar-SA" dirty="0"/>
          </a:p>
        </p:txBody>
      </p:sp>
      <p:sp>
        <p:nvSpPr>
          <p:cNvPr id="3" name="عنصر نائب للمحتوى 2"/>
          <p:cNvSpPr>
            <a:spLocks noGrp="1"/>
          </p:cNvSpPr>
          <p:nvPr>
            <p:ph idx="1"/>
          </p:nvPr>
        </p:nvSpPr>
        <p:spPr/>
        <p:txBody>
          <a:bodyPr/>
          <a:lstStyle/>
          <a:p>
            <a:r>
              <a:rPr lang="ar-SA" sz="2800" dirty="0" smtClean="0"/>
              <a:t>تعمل (لا) النافية للجنس عمل (إنّ) بثلاثة شروط:</a:t>
            </a:r>
          </a:p>
          <a:p>
            <a:pPr rtl="1"/>
            <a:r>
              <a:rPr lang="ar-SA" sz="2800" dirty="0" smtClean="0"/>
              <a:t>(1) أن يكون اسمها وخبرُها نكرتين.</a:t>
            </a:r>
          </a:p>
          <a:p>
            <a:pPr rtl="1"/>
            <a:r>
              <a:rPr lang="ar-SA" sz="2800" dirty="0" smtClean="0"/>
              <a:t>(فان كان اسمها معرفة أهملت ووجب تكرارها، نحو "لا سعيدٌ في الدار ولا خليل"). سعيد: مبتدأ </a:t>
            </a:r>
            <a:r>
              <a:rPr lang="ar-SA" sz="2800" dirty="0" err="1" smtClean="0"/>
              <a:t>و</a:t>
            </a:r>
            <a:r>
              <a:rPr lang="ar-SA" sz="2800" dirty="0" smtClean="0"/>
              <a:t>(في الدار) خبر.</a:t>
            </a:r>
          </a:p>
          <a:p>
            <a:pPr rtl="1"/>
            <a:r>
              <a:rPr lang="ar-SA" sz="2800" dirty="0" smtClean="0"/>
              <a:t>وقد يقعُ اسمُها معرفةً مُؤَوّلةً بنكرةٍ يرادُ </a:t>
            </a:r>
            <a:r>
              <a:rPr lang="ar-SA" sz="2800" dirty="0" err="1" smtClean="0"/>
              <a:t>بها</a:t>
            </a:r>
            <a:r>
              <a:rPr lang="ar-SA" sz="2800" dirty="0" smtClean="0"/>
              <a:t> الجنسُ، كأن يكونَ الاسمُ عَلَماً مُشتهراً بصفةٍ "كحاتمٍ المُشتهرُ بالجود، وعَنترةَ المشتهر بالشجاعة، وسَحبانَ المشتهرِ بالفصاحة، ونحوهم" فيُجعلُ العلمُ اسم جنسٍ لكل من اتصف بالمعنى الذي اشتهرَ بهِ ذلك العلَمُ، وذلك نحو "لا حاتم اليومَ، ولا عنترةَ، ولا سحَبانَ". والتأويلُ "لا جَوادَ كحاتم، ولا شجاعَ كعنترةَ، ولا فصيحَ كسَحبانَ”.</a:t>
            </a:r>
            <a:r>
              <a:rPr lang="ar-SA" dirty="0" smtClean="0"/>
              <a:t>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عملها</a:t>
            </a:r>
            <a:endParaRPr lang="ar-SA" dirty="0"/>
          </a:p>
        </p:txBody>
      </p:sp>
      <p:sp>
        <p:nvSpPr>
          <p:cNvPr id="3" name="عنصر نائب للمحتوى 2"/>
          <p:cNvSpPr>
            <a:spLocks noGrp="1"/>
          </p:cNvSpPr>
          <p:nvPr>
            <p:ph idx="1"/>
          </p:nvPr>
        </p:nvSpPr>
        <p:spPr/>
        <p:txBody>
          <a:bodyPr/>
          <a:lstStyle/>
          <a:p>
            <a:pPr rtl="1"/>
            <a:r>
              <a:rPr lang="ar-SA" dirty="0" smtClean="0"/>
              <a:t>(2) أن لا يُفصلَ بينها وبين اسمها بفاصل.</a:t>
            </a:r>
          </a:p>
          <a:p>
            <a:pPr rtl="1"/>
            <a:r>
              <a:rPr lang="ar-SA" dirty="0" smtClean="0"/>
              <a:t>فإذا فصل بينهما بشيء، ولو بالخبر، </a:t>
            </a:r>
            <a:r>
              <a:rPr lang="ar-SA" dirty="0" smtClean="0">
                <a:solidFill>
                  <a:srgbClr val="FF0000"/>
                </a:solidFill>
              </a:rPr>
              <a:t>أهملت</a:t>
            </a:r>
            <a:r>
              <a:rPr lang="ar-SA" dirty="0" smtClean="0"/>
              <a:t>، </a:t>
            </a:r>
            <a:r>
              <a:rPr lang="ar-SA" dirty="0" smtClean="0">
                <a:solidFill>
                  <a:srgbClr val="FF0000"/>
                </a:solidFill>
              </a:rPr>
              <a:t>ووجب تكرارها</a:t>
            </a:r>
            <a:r>
              <a:rPr lang="ar-SA" dirty="0" smtClean="0"/>
              <a:t>، نحو لا في الدار رجل ولا امرأة. وكان ما بعدها مبتدأ وخبراً).</a:t>
            </a:r>
          </a:p>
          <a:p>
            <a:pPr rtl="1"/>
            <a:r>
              <a:rPr lang="ar-SA" dirty="0" smtClean="0"/>
              <a:t>لا: حرف نفي مهمل. في الدار: خبر مقدم. رجل: مبتدأ مؤخر. </a:t>
            </a:r>
          </a:p>
          <a:p>
            <a:pPr rtl="1"/>
            <a:r>
              <a:rPr lang="ar-SA" dirty="0" smtClean="0"/>
              <a:t>(3) أن لا يدخل عليها حرفُ جرّ.</a:t>
            </a:r>
          </a:p>
          <a:p>
            <a:pPr rtl="1"/>
            <a:r>
              <a:rPr lang="ar-SA" dirty="0" smtClean="0"/>
              <a:t>(فإن سبقها حرف جر كانت مهملة، وكان ما بعدها مجروراً </a:t>
            </a:r>
            <a:r>
              <a:rPr lang="ar-SA" dirty="0" err="1" smtClean="0"/>
              <a:t>به</a:t>
            </a:r>
            <a:r>
              <a:rPr lang="ar-SA" dirty="0" smtClean="0"/>
              <a:t>، نحو "سافرت بلا زادٍ" و "فلان يخاف من لا شيءٍ").</a:t>
            </a:r>
          </a:p>
          <a:p>
            <a:pPr rtl="1"/>
            <a:r>
              <a:rPr lang="ar-SA" dirty="0" smtClean="0"/>
              <a:t>الباء حرف جر: لا حرف نفي مهمل. زاد: اسم مجرور.</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اسمها وأحكامُهُ</a:t>
            </a:r>
            <a:br>
              <a:rPr lang="ar-SA" dirty="0" smtClean="0"/>
            </a:br>
            <a:endParaRPr lang="ar-SA" dirty="0"/>
          </a:p>
        </p:txBody>
      </p:sp>
      <p:sp>
        <p:nvSpPr>
          <p:cNvPr id="3" name="عنصر نائب للمحتوى 2"/>
          <p:cNvSpPr>
            <a:spLocks noGrp="1"/>
          </p:cNvSpPr>
          <p:nvPr>
            <p:ph idx="1"/>
          </p:nvPr>
        </p:nvSpPr>
        <p:spPr/>
        <p:txBody>
          <a:bodyPr/>
          <a:lstStyle/>
          <a:p>
            <a:pPr rtl="1"/>
            <a:r>
              <a:rPr lang="ar-SA" dirty="0" smtClean="0"/>
              <a:t>اسمُ "لا" النافيةِ للجنس على ثلاثة أقسامٍ: مفردٍ، ومضافٍ، ومشبَّه بالمضاف.</a:t>
            </a:r>
          </a:p>
          <a:p>
            <a:pPr rtl="1"/>
            <a:r>
              <a:rPr lang="ar-SA" dirty="0" smtClean="0"/>
              <a:t>فالمفرد ما كانَ غيرَ مضافٍ ولا مشبّهٍ </a:t>
            </a:r>
            <a:r>
              <a:rPr lang="ar-SA" dirty="0" err="1" smtClean="0"/>
              <a:t>به</a:t>
            </a:r>
            <a:r>
              <a:rPr lang="ar-SA" dirty="0" smtClean="0"/>
              <a:t>. كقوله تعالى {ذلك الكتابُ لا رَيبَ}.وحُكمُهُ أن يُبنى على ما يُنصبُ به من فتحةٍ أو ياءٍ أو كسرةٍ، غيرَ مُنوَّنٍ </a:t>
            </a:r>
            <a:r>
              <a:rPr lang="ar-SA" dirty="0" smtClean="0">
                <a:solidFill>
                  <a:srgbClr val="00B0F0"/>
                </a:solidFill>
              </a:rPr>
              <a:t>ويكون في محل نصب </a:t>
            </a:r>
            <a:r>
              <a:rPr lang="ar-SA" dirty="0" smtClean="0"/>
              <a:t>نحو "لا </a:t>
            </a:r>
            <a:r>
              <a:rPr lang="ar-SA" dirty="0" smtClean="0">
                <a:solidFill>
                  <a:srgbClr val="FF0000"/>
                </a:solidFill>
              </a:rPr>
              <a:t>رجلَ</a:t>
            </a:r>
            <a:r>
              <a:rPr lang="ar-SA" dirty="0" smtClean="0"/>
              <a:t> في الدار، ولا </a:t>
            </a:r>
            <a:r>
              <a:rPr lang="ar-SA" dirty="0" smtClean="0">
                <a:solidFill>
                  <a:srgbClr val="FF0000"/>
                </a:solidFill>
              </a:rPr>
              <a:t>رجالَ</a:t>
            </a:r>
            <a:r>
              <a:rPr lang="ar-SA" dirty="0" smtClean="0"/>
              <a:t> فيها، ولا </a:t>
            </a:r>
            <a:r>
              <a:rPr lang="ar-SA" dirty="0" smtClean="0">
                <a:solidFill>
                  <a:srgbClr val="FF0000"/>
                </a:solidFill>
              </a:rPr>
              <a:t>رجلَيْنِ</a:t>
            </a:r>
            <a:r>
              <a:rPr lang="ar-SA" dirty="0" smtClean="0"/>
              <a:t> عندَنا، ولا </a:t>
            </a:r>
            <a:r>
              <a:rPr lang="ar-SA" dirty="0" smtClean="0">
                <a:solidFill>
                  <a:srgbClr val="FF0000"/>
                </a:solidFill>
              </a:rPr>
              <a:t>مذمومينَ</a:t>
            </a:r>
            <a:r>
              <a:rPr lang="ar-SA" dirty="0" smtClean="0"/>
              <a:t> في المدرسة، ولا </a:t>
            </a:r>
            <a:r>
              <a:rPr lang="ar-SA" dirty="0" smtClean="0">
                <a:solidFill>
                  <a:srgbClr val="FF0000"/>
                </a:solidFill>
              </a:rPr>
              <a:t>مذموماتِ</a:t>
            </a:r>
            <a:r>
              <a:rPr lang="ar-SA" dirty="0" smtClean="0"/>
              <a:t> محبوباتٌ”</a:t>
            </a:r>
          </a:p>
          <a:p>
            <a:pPr rtl="1"/>
            <a:r>
              <a:rPr lang="ar-SA" dirty="0" smtClean="0"/>
              <a:t>فاسمها مبني على الفتح في الأولى والثانية ومبني على الياء في </a:t>
            </a:r>
            <a:r>
              <a:rPr lang="ar-SA" dirty="0" err="1" smtClean="0"/>
              <a:t>الثاتلثة</a:t>
            </a:r>
            <a:r>
              <a:rPr lang="ar-SA" dirty="0" smtClean="0"/>
              <a:t> والرابعة وعلى الكسر في الخامسة. وكلها في محل نصب.</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اسمها المضاف والشبيه بالمضاف</a:t>
            </a:r>
            <a:endParaRPr lang="ar-SA" dirty="0"/>
          </a:p>
        </p:txBody>
      </p:sp>
      <p:sp>
        <p:nvSpPr>
          <p:cNvPr id="3" name="عنصر نائب للمحتوى 2"/>
          <p:cNvSpPr>
            <a:spLocks noGrp="1"/>
          </p:cNvSpPr>
          <p:nvPr>
            <p:ph idx="1"/>
          </p:nvPr>
        </p:nvSpPr>
        <p:spPr/>
        <p:txBody>
          <a:bodyPr/>
          <a:lstStyle/>
          <a:p>
            <a:pPr rtl="1"/>
            <a:r>
              <a:rPr lang="ar-SA" sz="2800" dirty="0" smtClean="0"/>
              <a:t>أما إذا كان اسمها مضافاً </a:t>
            </a:r>
            <a:r>
              <a:rPr lang="ar-SA" sz="2800" dirty="0" smtClean="0">
                <a:solidFill>
                  <a:srgbClr val="FF0000"/>
                </a:solidFill>
              </a:rPr>
              <a:t>فحكمه النصب  </a:t>
            </a:r>
            <a:r>
              <a:rPr lang="ar-SA" sz="2800" dirty="0" smtClean="0"/>
              <a:t>نحو "لا </a:t>
            </a:r>
            <a:r>
              <a:rPr lang="ar-SA" sz="2800" dirty="0" smtClean="0">
                <a:solidFill>
                  <a:srgbClr val="FF0000"/>
                </a:solidFill>
              </a:rPr>
              <a:t>رجلَ</a:t>
            </a:r>
            <a:r>
              <a:rPr lang="ar-SA" sz="2800" dirty="0" smtClean="0"/>
              <a:t> سُوءٍ عندنا. ولا </a:t>
            </a:r>
            <a:r>
              <a:rPr lang="ar-SA" sz="2800" dirty="0" smtClean="0">
                <a:solidFill>
                  <a:srgbClr val="FF0000"/>
                </a:solidFill>
              </a:rPr>
              <a:t>رَجلَيْ</a:t>
            </a:r>
            <a:r>
              <a:rPr lang="ar-SA" sz="2800" dirty="0" smtClean="0"/>
              <a:t> شرٍّ محبوبانِ. ولا </a:t>
            </a:r>
            <a:r>
              <a:rPr lang="ar-SA" sz="2800" dirty="0" smtClean="0">
                <a:solidFill>
                  <a:srgbClr val="FF0000"/>
                </a:solidFill>
              </a:rPr>
              <a:t>مهمِلي</a:t>
            </a:r>
            <a:r>
              <a:rPr lang="ar-SA" sz="2800" dirty="0" smtClean="0"/>
              <a:t> واجباتهم محبوبون. ولا </a:t>
            </a:r>
            <a:r>
              <a:rPr lang="ar-SA" sz="2800" dirty="0" smtClean="0">
                <a:solidFill>
                  <a:srgbClr val="FF0000"/>
                </a:solidFill>
              </a:rPr>
              <a:t>أخا</a:t>
            </a:r>
            <a:r>
              <a:rPr lang="ar-SA" sz="2800" dirty="0" smtClean="0"/>
              <a:t> جهلٍ مُكرَّمٌ. ولا </a:t>
            </a:r>
            <a:r>
              <a:rPr lang="ar-SA" sz="2800" dirty="0" smtClean="0">
                <a:solidFill>
                  <a:srgbClr val="FF0000"/>
                </a:solidFill>
              </a:rPr>
              <a:t>تاركاتِ</a:t>
            </a:r>
            <a:r>
              <a:rPr lang="ar-SA" sz="2800" dirty="0" smtClean="0"/>
              <a:t> واجبٍ مُكرَّماتٌ".ففي الأولى منصوب بالفتحة وفي الثانية والثالثة منصوب بالياء وفي الرابعة بالألف وفي الخامسة بالكسرة.</a:t>
            </a:r>
          </a:p>
          <a:p>
            <a:pPr rtl="1"/>
            <a:r>
              <a:rPr lang="ar-SA" sz="2800" dirty="0" smtClean="0"/>
              <a:t>والشبيهُ بالمضافِ هو ما اتصلَ </a:t>
            </a:r>
            <a:r>
              <a:rPr lang="ar-SA" sz="2800" dirty="0" err="1" smtClean="0"/>
              <a:t>به</a:t>
            </a:r>
            <a:r>
              <a:rPr lang="ar-SA" sz="2800" dirty="0" smtClean="0"/>
              <a:t> شيءٌ من تمامِ معناه. وضابطُهُ أن يكون عاملاً فيما بعده بأن يكون ما بعده فاعلاً له، نحو "لا </a:t>
            </a:r>
            <a:r>
              <a:rPr lang="ar-SA" sz="2800" dirty="0" smtClean="0">
                <a:solidFill>
                  <a:srgbClr val="FF0000"/>
                </a:solidFill>
              </a:rPr>
              <a:t>قبيحاً</a:t>
            </a:r>
            <a:r>
              <a:rPr lang="ar-SA" sz="2800" dirty="0" smtClean="0"/>
              <a:t> خُلقُه خاضرٌ"، أو نائبَ فاعلٍ، نحو "لا </a:t>
            </a:r>
            <a:r>
              <a:rPr lang="ar-SA" sz="2800" dirty="0" smtClean="0">
                <a:solidFill>
                  <a:srgbClr val="FF0000"/>
                </a:solidFill>
              </a:rPr>
              <a:t>مذموماً</a:t>
            </a:r>
            <a:r>
              <a:rPr lang="ar-SA" sz="2800" dirty="0" smtClean="0"/>
              <a:t> فعلُه عندنا"، أو مفعولاً، نحو "لا </a:t>
            </a:r>
            <a:r>
              <a:rPr lang="ar-SA" sz="2800" dirty="0" smtClean="0">
                <a:solidFill>
                  <a:srgbClr val="FF0000"/>
                </a:solidFill>
              </a:rPr>
              <a:t>فاعلاً</a:t>
            </a:r>
            <a:r>
              <a:rPr lang="ar-SA" sz="2800" dirty="0" smtClean="0"/>
              <a:t> شراً ممدوحٌ"، أو ظرفاً يُتعلّقُ به، نحو "لا </a:t>
            </a:r>
            <a:r>
              <a:rPr lang="ar-SA" sz="2800" dirty="0" smtClean="0">
                <a:solidFill>
                  <a:srgbClr val="FF0000"/>
                </a:solidFill>
              </a:rPr>
              <a:t>مسافراً</a:t>
            </a:r>
            <a:r>
              <a:rPr lang="ar-SA" sz="2800" dirty="0" smtClean="0"/>
              <a:t> اليومَ حاضرٌ" أو جاراً ومجروراً يتعلقانِ به، نحو "لا </a:t>
            </a:r>
            <a:r>
              <a:rPr lang="ar-SA" sz="2800" dirty="0" smtClean="0">
                <a:solidFill>
                  <a:srgbClr val="FF0000"/>
                </a:solidFill>
              </a:rPr>
              <a:t>راغباً</a:t>
            </a:r>
            <a:r>
              <a:rPr lang="ar-SA" sz="2800" dirty="0" smtClean="0"/>
              <a:t> في الشر بيننا"، أو تمييزاً له، نحو "لا </a:t>
            </a:r>
            <a:r>
              <a:rPr lang="ar-SA" sz="2800" dirty="0" smtClean="0">
                <a:solidFill>
                  <a:srgbClr val="FF0000"/>
                </a:solidFill>
              </a:rPr>
              <a:t>عشرين</a:t>
            </a:r>
            <a:r>
              <a:rPr lang="ar-SA" sz="2800" dirty="0" smtClean="0"/>
              <a:t> دِرهماً لك”.</a:t>
            </a:r>
            <a:r>
              <a:rPr lang="ar-SA" sz="2800" dirty="0" smtClean="0">
                <a:solidFill>
                  <a:srgbClr val="FF0000"/>
                </a:solidFill>
              </a:rPr>
              <a:t>وحكمُهُ أنه منصوب أيضاً</a:t>
            </a:r>
            <a:r>
              <a:rPr lang="ar-SA" sz="2800" dirty="0"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أحوالُ اسمِها وخَبرِها</a:t>
            </a:r>
            <a:endParaRPr lang="ar-SA" dirty="0"/>
          </a:p>
        </p:txBody>
      </p:sp>
      <p:sp>
        <p:nvSpPr>
          <p:cNvPr id="3" name="عنصر نائب للمحتوى 2"/>
          <p:cNvSpPr>
            <a:spLocks noGrp="1"/>
          </p:cNvSpPr>
          <p:nvPr>
            <p:ph idx="1"/>
          </p:nvPr>
        </p:nvSpPr>
        <p:spPr/>
        <p:txBody>
          <a:bodyPr/>
          <a:lstStyle/>
          <a:p>
            <a:pPr rtl="1"/>
            <a:r>
              <a:rPr lang="ar-SA" sz="2800" dirty="0" smtClean="0"/>
              <a:t> وقد يُحذَفُ اسمُ "لا" النافية للجنس، نحو "لا عليكَ"، أي لا بأسَ، أو لا جناحَ عليك. وذلك نادرٌ.</a:t>
            </a:r>
          </a:p>
          <a:p>
            <a:pPr rtl="1"/>
            <a:r>
              <a:rPr lang="ar-SA" sz="2800" dirty="0" smtClean="0"/>
              <a:t>والخبرُ إِن جُهِلَ وجبَ ذكرُهُ، كحديث "لا أحدَ أغيرُ من الله". وإذا عُلمَ فحذفُه كثيرٌ، نحو "لا بأسَ"، أي لا بأس عليك، ومنه قوله تعالى {قالوا لا ضَيرَ، إنّا إلى ربنا مُنقلبون}، أي لا ضَيرَ علينا، وقوله {ولو تَرى إِذْ فَزِعوا، فلا فَوْتَ}، أي فلا فَوتَ لهمْ.</a:t>
            </a:r>
          </a:p>
          <a:p>
            <a:pPr rtl="1"/>
            <a:r>
              <a:rPr lang="ar-SA" sz="2800" dirty="0" smtClean="0"/>
              <a:t>وقد جعل النحاة  "لا" النافيةَ للجنس واسمَها في محلّ رفع بالابتداءِ، فأجازوا رفعَ التابعِ لاسمِها، نحو "لا رجلَ في الدار وامرأةٌ" فامرأةٌ معطوف على محل لا واسمها و"لا رجلَ سفيهٌ عندنا".فسفيه نعت مرفوع لأن محل المنعوت الرفع. والأولى نصبهما على محل اسمها فقط لأن اسمها في محل نصب.</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تكرار لا(للاستزادة)</a:t>
            </a:r>
            <a:endParaRPr lang="ar-SA" dirty="0"/>
          </a:p>
        </p:txBody>
      </p:sp>
      <p:sp>
        <p:nvSpPr>
          <p:cNvPr id="3" name="عنصر نائب للمحتوى 2"/>
          <p:cNvSpPr>
            <a:spLocks noGrp="1"/>
          </p:cNvSpPr>
          <p:nvPr>
            <p:ph idx="1"/>
          </p:nvPr>
        </p:nvSpPr>
        <p:spPr/>
        <p:txBody>
          <a:bodyPr/>
          <a:lstStyle/>
          <a:p>
            <a:pPr rtl="1"/>
            <a:r>
              <a:rPr lang="ar-SA" dirty="0" smtClean="0"/>
              <a:t>إذا تكرَّرت "لا" في الكلام، جاز لك أن تُعمِلَ الأولى والثانية معاً كإنَّ، وأن تُعمِلَهما، كليسَ، وأن تُهمِلهما، وأن تُعملَ الأولى كإنّ أو كليْس وتُهمِلَ الأخرى، وأن تُعمِلَ الثانية كإنَّ أو كليس وتُهملَ الأولى.ولذا يجوز في نحو "لا حَولَ ولا قُوَّةَ إلا باللهِ" خمسةُ أوجهٍ</a:t>
            </a:r>
          </a:p>
          <a:p>
            <a:pPr rtl="1"/>
            <a:r>
              <a:rPr lang="ar-SA" dirty="0" smtClean="0"/>
              <a:t>(1) بناءُ الاسمين، على أنها عاملةٌ عملَ "إنَّ" نحو "لا حولَ ولا قوةَ إلاّ باللهِ".</a:t>
            </a:r>
          </a:p>
          <a:p>
            <a:pPr rtl="1"/>
            <a:r>
              <a:rPr lang="ar-SA" dirty="0" smtClean="0"/>
              <a:t>(2) رفعُهُما، على أنها عاملةَ عملَ "ليس"، أو على أنها مُهملةٌ، فما بعدها مبتدأٌ وخبر، "لا حولٌ ولا قوَّةٌ إلاّ بالله" ومنه قول الشاعر</a:t>
            </a:r>
          </a:p>
          <a:p>
            <a:pPr rtl="1"/>
            <a:r>
              <a:rPr lang="ar-SA" dirty="0" smtClean="0"/>
              <a:t>*وما هَجرْتُكِ، حَتَّى قُلتِ مُعْلِنَةً * لا ناقةٌ لي في هذا ولا جَملُ*</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sz="2800" dirty="0" smtClean="0"/>
              <a:t>(3) بناءُ الأوَّلِ على الفتح ورفعُ الثاني، نحو "لا حولَ ولا قوَّةٌ إلاّ باللهِ"، ومنهُ قولُ الشاعر</a:t>
            </a:r>
          </a:p>
          <a:p>
            <a:pPr rtl="1"/>
            <a:r>
              <a:rPr lang="ar-SA" sz="2800" dirty="0" smtClean="0"/>
              <a:t>*هذا، لَعَمْرُكُم، الصَّغارُ بِعَيْنِهِ * لا أُمَّ لي، إنْ كانَ ذاكَ، ولا أبُ*</a:t>
            </a:r>
          </a:p>
          <a:p>
            <a:pPr rtl="1"/>
            <a:r>
              <a:rPr lang="ar-SA" sz="2800" dirty="0" smtClean="0"/>
              <a:t>(4) رفعُ الأولِ وبناءُ الثاني على الفتح، نحو "لا حولٌ ولا قوةَ إلا باللهِ"، ومنه قول الشاعر</a:t>
            </a:r>
          </a:p>
          <a:p>
            <a:pPr rtl="1"/>
            <a:r>
              <a:rPr lang="ar-SA" sz="2800" dirty="0" smtClean="0"/>
              <a:t>*فلا لَغْوٌ ولا تَأْثيمَ فيها * وما فاهُوا بهِ أَبداً مُقتمٌ*</a:t>
            </a:r>
          </a:p>
          <a:p>
            <a:pPr rtl="1"/>
            <a:r>
              <a:rPr lang="ar-SA" sz="2800" dirty="0" smtClean="0"/>
              <a:t>(5) بناءُ الأولِ على الفتح ونصبُ الثاني، بالعطف على محلّ اسم (لا)، نحو "لا حولَ ولا قوةً إلاّ باللهِ" ومنه قولُ الشاعر</a:t>
            </a:r>
          </a:p>
          <a:p>
            <a:pPr rtl="1"/>
            <a:r>
              <a:rPr lang="ar-SA" sz="2800" dirty="0" smtClean="0"/>
              <a:t>*لا نَسَبَ اليَومَ ولا خُلةً * اتسَعَ الخرْقُ على الرَّاقع*</a:t>
            </a:r>
          </a:p>
          <a:p>
            <a:pPr rtl="1"/>
            <a:r>
              <a:rPr lang="ar-SA" sz="2800" dirty="0" smtClean="0"/>
              <a:t>وهذا الوجهُ هو أضعفُها وأقواها بناء </a:t>
            </a:r>
            <a:r>
              <a:rPr lang="ar-SA" sz="2800" dirty="0" err="1" smtClean="0"/>
              <a:t>الإسمينِ</a:t>
            </a:r>
            <a:r>
              <a:rPr lang="ar-SA" sz="2800" dirty="0" smtClean="0"/>
              <a:t>، ثم رفعُهما.</a:t>
            </a:r>
          </a:p>
          <a:p>
            <a:endParaRPr lang="ar-SA" sz="2800" dirty="0" smtClean="0"/>
          </a:p>
          <a:p>
            <a:endParaRPr lang="ar-SA" sz="2800" dirty="0" smtClean="0"/>
          </a:p>
          <a:p>
            <a:endParaRPr lang="ar-SA" sz="2800" dirty="0" smtClean="0"/>
          </a:p>
          <a:p>
            <a:endParaRPr lang="ar-SA" sz="2800" dirty="0" smtClean="0"/>
          </a:p>
          <a:p>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تطبيق</a:t>
            </a:r>
            <a:endParaRPr lang="ar-SA" dirty="0"/>
          </a:p>
        </p:txBody>
      </p:sp>
      <p:sp>
        <p:nvSpPr>
          <p:cNvPr id="3" name="عنصر نائب للمحتوى 2"/>
          <p:cNvSpPr>
            <a:spLocks noGrp="1"/>
          </p:cNvSpPr>
          <p:nvPr>
            <p:ph idx="1"/>
          </p:nvPr>
        </p:nvSpPr>
        <p:spPr/>
        <p:txBody>
          <a:bodyPr/>
          <a:lstStyle/>
          <a:p>
            <a:r>
              <a:rPr lang="ar-SA" sz="3000" dirty="0" smtClean="0"/>
              <a:t>أعرب ما تحته خط:</a:t>
            </a:r>
            <a:endParaRPr lang="en-US" sz="3000" dirty="0" smtClean="0"/>
          </a:p>
          <a:p>
            <a:r>
              <a:rPr lang="ar-SA" sz="2800" dirty="0" smtClean="0"/>
              <a:t>هذا، لَعَمْرُكُم، الصَّغارُ بِعَيْنِهِ * لا </a:t>
            </a:r>
            <a:r>
              <a:rPr lang="ar-SA" sz="2800" u="sng" dirty="0" smtClean="0"/>
              <a:t>أُمَّ</a:t>
            </a:r>
            <a:r>
              <a:rPr lang="ar-SA" sz="2800" dirty="0" smtClean="0"/>
              <a:t> لي، إنْ كانَ ذاكَ، ولا </a:t>
            </a:r>
            <a:r>
              <a:rPr lang="ar-SA" sz="2800" u="sng" dirty="0" smtClean="0"/>
              <a:t>أبُ</a:t>
            </a:r>
            <a:r>
              <a:rPr lang="ar-SA" sz="2800" dirty="0" smtClean="0"/>
              <a:t>*</a:t>
            </a:r>
            <a:endParaRPr lang="en-US" sz="2800" dirty="0" smtClean="0"/>
          </a:p>
          <a:p>
            <a:r>
              <a:rPr lang="ar-SA" sz="2800" b="1" dirty="0" smtClean="0"/>
              <a:t>تَعَزَّ فلا </a:t>
            </a:r>
            <a:r>
              <a:rPr lang="ar-SA" sz="2800" b="1" u="sng" dirty="0" smtClean="0"/>
              <a:t>إِلْفَيْنِ</a:t>
            </a:r>
            <a:r>
              <a:rPr lang="ar-SA" sz="2800" b="1" dirty="0" smtClean="0"/>
              <a:t> بالعيش مُتِّعَا ولكن </a:t>
            </a:r>
            <a:r>
              <a:rPr lang="ar-SA" sz="2800" b="1" dirty="0" err="1" smtClean="0"/>
              <a:t>لورَّادِ</a:t>
            </a:r>
            <a:r>
              <a:rPr lang="ar-SA" sz="2800" b="1" dirty="0" smtClean="0"/>
              <a:t> المنون تَتَابُعُ</a:t>
            </a:r>
            <a:endParaRPr lang="en-US" sz="2800" b="1" dirty="0" smtClean="0"/>
          </a:p>
          <a:p>
            <a:r>
              <a:rPr lang="ar-SA" sz="2800" b="1" dirty="0" smtClean="0"/>
              <a:t>لا </a:t>
            </a:r>
            <a:r>
              <a:rPr lang="ar-SA" sz="2800" b="1" u="sng" dirty="0" smtClean="0"/>
              <a:t>إله</a:t>
            </a:r>
            <a:r>
              <a:rPr lang="ar-SA" sz="2800" b="1" dirty="0" smtClean="0"/>
              <a:t> إلا الله.</a:t>
            </a:r>
            <a:endParaRPr lang="en-US" sz="2800" b="1" dirty="0" smtClean="0"/>
          </a:p>
          <a:p>
            <a:r>
              <a:rPr lang="ar-SA" sz="2800" b="1" dirty="0" smtClean="0"/>
              <a:t>{قَالُوا لَا </a:t>
            </a:r>
            <a:r>
              <a:rPr lang="ar-SA" sz="2800" b="1" u="sng" dirty="0" smtClean="0"/>
              <a:t>ضَيْرَ</a:t>
            </a:r>
            <a:r>
              <a:rPr lang="ar-SA" sz="2800" b="1" dirty="0" smtClean="0"/>
              <a:t> إِنَّا إِلَى رَبِّنَا مُنْقَلِبُونَ}</a:t>
            </a:r>
            <a:endParaRPr lang="en-US" sz="2800" b="1" dirty="0" smtClean="0"/>
          </a:p>
          <a:p>
            <a:r>
              <a:rPr lang="ar-SA" sz="2800" b="1" dirty="0" smtClean="0"/>
              <a:t>لا </a:t>
            </a:r>
            <a:r>
              <a:rPr lang="ar-SA" sz="2800" b="1" u="sng" dirty="0" smtClean="0"/>
              <a:t>طالبَ</a:t>
            </a:r>
            <a:r>
              <a:rPr lang="ar-SA" sz="2800" b="1" dirty="0" smtClean="0"/>
              <a:t> علمٍ خاسرٌ</a:t>
            </a:r>
            <a:endParaRPr lang="en-US" sz="2800" b="1" dirty="0" smtClean="0"/>
          </a:p>
          <a:p>
            <a:r>
              <a:rPr lang="ar-SA" sz="2800" b="1" dirty="0" smtClean="0"/>
              <a:t>لا </a:t>
            </a:r>
            <a:r>
              <a:rPr lang="ar-SA" sz="2800" b="1" u="sng" dirty="0" smtClean="0"/>
              <a:t>حولَ</a:t>
            </a:r>
            <a:r>
              <a:rPr lang="ar-SA" sz="2800" b="1" dirty="0" smtClean="0"/>
              <a:t> ولا </a:t>
            </a:r>
            <a:r>
              <a:rPr lang="ar-SA" sz="2800" b="1" u="sng" dirty="0" smtClean="0"/>
              <a:t>قوةٌ</a:t>
            </a:r>
            <a:r>
              <a:rPr lang="ar-SA" sz="2800" b="1" dirty="0" smtClean="0"/>
              <a:t> إلا بالله.</a:t>
            </a:r>
          </a:p>
          <a:p>
            <a:endParaRPr lang="ar-SA" sz="3000" dirty="0" smtClean="0"/>
          </a:p>
          <a:p>
            <a:endParaRPr lang="ar-SA" sz="30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1800</TotalTime>
  <Words>1607</Words>
  <Application>Microsoft Office PowerPoint</Application>
  <PresentationFormat>A4 Paper (210x297 mm)‎</PresentationFormat>
  <Paragraphs>86</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السابعة</vt:lpstr>
      <vt:lpstr>مواضع كسر همزة إنّ(مهم)</vt:lpstr>
      <vt:lpstr>مواضع كسر همزة إنّ</vt:lpstr>
      <vt:lpstr>مواضع كسر همزة إنّ</vt:lpstr>
      <vt:lpstr>لا النافية للجنس</vt:lpstr>
      <vt:lpstr>لا النافية للجنس</vt:lpstr>
      <vt:lpstr>شروط عملها</vt:lpstr>
      <vt:lpstr>شروط عملها</vt:lpstr>
      <vt:lpstr>أَقسامُ اسمها وأحكامُهُ </vt:lpstr>
      <vt:lpstr>اسمها المضاف والشبيه بالمضاف</vt:lpstr>
      <vt:lpstr>أحوالُ اسمِها وخَبرِها</vt:lpstr>
      <vt:lpstr>تكرار لا(للاستزادة)</vt:lpstr>
      <vt:lpstr>الشريحة 14</vt:lpstr>
      <vt:lpstr>تطبيق</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136</cp:revision>
  <dcterms:created xsi:type="dcterms:W3CDTF">2009-10-14T19:14:34Z</dcterms:created>
  <dcterms:modified xsi:type="dcterms:W3CDTF">2011-03-20T08:53:07Z</dcterms:modified>
</cp:coreProperties>
</file>