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F0066"/>
    <a:srgbClr val="009900"/>
    <a:srgbClr val="709256"/>
    <a:srgbClr val="AD9968"/>
    <a:srgbClr val="3B84AF"/>
    <a:srgbClr val="000000"/>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75" d="100"/>
          <a:sy n="75" d="100"/>
        </p:scale>
        <p:origin x="-186" y="9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3124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نحو 2</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الثامنة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أفعال المقاربة</a:t>
            </a:r>
            <a:endParaRPr lang="en-US" b="1" dirty="0" smtClean="0">
              <a:solidFill>
                <a:schemeClr val="tx1"/>
              </a:solidFill>
              <a:cs typeface="Arial" pitchFamily="34" charset="0"/>
            </a:endParaRPr>
          </a:p>
          <a:p>
            <a:pPr eaLnBrk="1" hangingPunct="1"/>
            <a:r>
              <a:rPr lang="ar-SA" b="1" smtClean="0">
                <a:solidFill>
                  <a:schemeClr val="tx1"/>
                </a:solidFill>
                <a:cs typeface="Arial" pitchFamily="34" charset="0"/>
              </a:rPr>
              <a:t>(1)</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أنواعها من حيث المعنى</a:t>
            </a:r>
            <a:endParaRPr lang="ar-SA" dirty="0"/>
          </a:p>
        </p:txBody>
      </p:sp>
      <p:sp>
        <p:nvSpPr>
          <p:cNvPr id="3" name="عنصر نائب للمحتوى 2"/>
          <p:cNvSpPr>
            <a:spLocks noGrp="1"/>
          </p:cNvSpPr>
          <p:nvPr>
            <p:ph idx="1"/>
          </p:nvPr>
        </p:nvSpPr>
        <p:spPr/>
        <p:txBody>
          <a:bodyPr/>
          <a:lstStyle/>
          <a:p>
            <a:pPr algn="just" rtl="1"/>
            <a:r>
              <a:rPr lang="ar-SA" sz="2400" dirty="0" smtClean="0"/>
              <a:t>(كادَ وأخواتُها) تعملُ عملَ(كان)، فترفعُ المبتدأ، ويُسمّى اسمها، وتنصبُ الخبرَ، ويُسمّى خبرها. وتُسمّى أفعالُ المقاربة.</a:t>
            </a:r>
          </a:p>
          <a:p>
            <a:pPr algn="just" rtl="1"/>
            <a:r>
              <a:rPr lang="ar-SA" sz="2400" dirty="0" smtClean="0"/>
              <a:t>وليست كلها تفيد المقاربة، وقد سُمّي مجموعها بذلك تغليباً لنوع من أنواع هذا الباب على غيره. لشهرته وكثرة استعماله).</a:t>
            </a:r>
          </a:p>
          <a:p>
            <a:pPr algn="just" rtl="1"/>
            <a:r>
              <a:rPr lang="ar-SA" sz="2400" dirty="0" smtClean="0"/>
              <a:t>و(كادَ وأخواتها) على ثلاثة أقسام:</a:t>
            </a:r>
          </a:p>
          <a:p>
            <a:pPr marL="514350" indent="-514350" algn="just" rtl="1">
              <a:buAutoNum type="arabicParenBoth"/>
            </a:pPr>
            <a:r>
              <a:rPr lang="ar-SA" sz="2400" dirty="0" smtClean="0"/>
              <a:t>أفعال المقارَبة، وهيَ ما تَدُل على قُرب وقوع الخبر، </a:t>
            </a:r>
            <a:r>
              <a:rPr lang="ar-SA" sz="2400" dirty="0" err="1" smtClean="0"/>
              <a:t>وبها</a:t>
            </a:r>
            <a:r>
              <a:rPr lang="ar-SA" sz="2400" dirty="0" smtClean="0"/>
              <a:t> سميت المجموعة كلها. وهي ثلاثةٌ (كادَ وأوشكَ وكرَبَ)، تقولُ: كادَ المطرُ يَهطِلُ. بمعنى اقترب وقوع المطر و: أوشكَ الوقتُ أن ينتهي. و: كرَبَ الصبحُ أن يَنبلج.(كاد: فعل ماض ناقص مبني على الفتح. المطر: اسم كاد مرفوع وعلامة رفعه الضمة. يهطل: فعل مضارع مرفوع وعلامة رفعه الضمة وفاعله ضمير مستتر تقديره هو والجملة الفعلية في محل نصب خبر كاد)</a:t>
            </a:r>
            <a:endParaRPr lang="ar-SA"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أقسامها</a:t>
            </a:r>
            <a:endParaRPr lang="ar-SA" dirty="0"/>
          </a:p>
        </p:txBody>
      </p:sp>
      <p:sp>
        <p:nvSpPr>
          <p:cNvPr id="3" name="عنصر نائب للمحتوى 2"/>
          <p:cNvSpPr>
            <a:spLocks noGrp="1"/>
          </p:cNvSpPr>
          <p:nvPr>
            <p:ph idx="1"/>
          </p:nvPr>
        </p:nvSpPr>
        <p:spPr/>
        <p:txBody>
          <a:bodyPr/>
          <a:lstStyle/>
          <a:p>
            <a:pPr algn="just" rtl="1"/>
            <a:r>
              <a:rPr lang="ar-SA" sz="2400" dirty="0" smtClean="0"/>
              <a:t>(2)أفعالُ الرَّجاءِ، وهي ما تَدُل على رجاءِ وقُوع الخبر.وهي ثلاثةٌ</a:t>
            </a:r>
          </a:p>
          <a:p>
            <a:pPr algn="just" rtl="1"/>
            <a:r>
              <a:rPr lang="ar-SA" sz="2400" dirty="0" smtClean="0"/>
              <a:t>أيضاً:(عَسى، وحرَى، واخلولقَ)،نحو:عسى الله أن يأتيَ بالفتح.وقول الشاعر</a:t>
            </a:r>
          </a:p>
          <a:p>
            <a:pPr algn="just" rtl="1"/>
            <a:r>
              <a:rPr lang="ar-SA" sz="2400" dirty="0" smtClean="0"/>
              <a:t>عَسَى الْكرْبُ الْذي أمسَيْتُ فيه      يَكونُ وَراءَهُ فَرَجٌ قريبُ</a:t>
            </a:r>
          </a:p>
          <a:p>
            <a:pPr algn="just" rtl="1"/>
            <a:r>
              <a:rPr lang="ar-SA" sz="2400" dirty="0" smtClean="0"/>
              <a:t>ونحو:حَرَى المريضُ أن يشفى. و </a:t>
            </a:r>
            <a:r>
              <a:rPr lang="ar-SA" sz="2400" dirty="0" err="1" smtClean="0"/>
              <a:t>اخلولقَ</a:t>
            </a:r>
            <a:r>
              <a:rPr lang="ar-SA" sz="2400" dirty="0" smtClean="0"/>
              <a:t> الكسلانُ أن يجتهدَ.</a:t>
            </a:r>
          </a:p>
          <a:p>
            <a:pPr algn="just" rtl="1"/>
            <a:r>
              <a:rPr lang="ar-SA" sz="2400" dirty="0" smtClean="0"/>
              <a:t>(3)أفعالُ الشروع، وهي ما تدل على الشروعُ في العمل، أي البدء </a:t>
            </a:r>
            <a:r>
              <a:rPr lang="ar-SA" sz="2400" dirty="0" err="1" smtClean="0"/>
              <a:t>به</a:t>
            </a:r>
            <a:r>
              <a:rPr lang="ar-SA" sz="2400" dirty="0" smtClean="0"/>
              <a:t>، وهي كثيرةٌ، منها: أنشأ وعَلِقَ وطَفِقَ وأخذَ وهَبَّ وبَدأَ وابتدأ وجعلَ وقامَ وانبرى.</a:t>
            </a:r>
          </a:p>
          <a:p>
            <a:pPr algn="just" rtl="1"/>
            <a:r>
              <a:rPr lang="ar-SA" sz="2400" dirty="0" smtClean="0"/>
              <a:t>ومثلُها كلُّ فعلٍ يَدُلُّ على الابتداء بالعمل ولا يكتفي بفاعله، تقولُ "أنشأ خليلٌ يكتُبُ، عَلِقوا ينصرفون، وأخذُوا يَقرءُونَ، وهَبَّ القومُ يتسابقونَ، وبَدَءُوا يَتبارَونَ، وابتدءُوا يتقدَّمونَ، وجعلوا يَستيقظونَ، وقاموا يتنبَّهونَ، وانبَروْا يسترشدونَ”.وكلُّ ما تقدَّمَ للفاعل ونائبهِ واسم "كانَ"، من الأحكام والأقسام، يُعطَى لاسمِ "كادَ" وأخواتها.</a:t>
            </a:r>
          </a:p>
          <a:p>
            <a:pPr algn="just"/>
            <a:endParaRPr lang="ar-SA" sz="2400" dirty="0" smtClean="0"/>
          </a:p>
          <a:p>
            <a:endParaRPr lang="ar-SA"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شروط خبرها</a:t>
            </a:r>
            <a:endParaRPr lang="ar-SA" dirty="0"/>
          </a:p>
        </p:txBody>
      </p:sp>
      <p:sp>
        <p:nvSpPr>
          <p:cNvPr id="3" name="عنصر نائب للمحتوى 2"/>
          <p:cNvSpPr>
            <a:spLocks noGrp="1"/>
          </p:cNvSpPr>
          <p:nvPr>
            <p:ph idx="1"/>
          </p:nvPr>
        </p:nvSpPr>
        <p:spPr/>
        <p:txBody>
          <a:bodyPr/>
          <a:lstStyle/>
          <a:p>
            <a:pPr algn="just" rtl="1"/>
            <a:r>
              <a:rPr lang="ar-SA" dirty="0" smtClean="0"/>
              <a:t>يُشترَطُ في خبر (كاد وأخواتها) ثلاثةُ شروطٍ:</a:t>
            </a:r>
          </a:p>
          <a:p>
            <a:pPr algn="just" rtl="1"/>
            <a:r>
              <a:rPr lang="ar-SA" dirty="0" smtClean="0"/>
              <a:t>(1)أن يكون </a:t>
            </a:r>
            <a:r>
              <a:rPr lang="ar-SA" dirty="0" smtClean="0"/>
              <a:t>خبرها فعلاً </a:t>
            </a:r>
            <a:r>
              <a:rPr lang="ar-SA" dirty="0" smtClean="0"/>
              <a:t>مضارعاً مُسنَداً إلى ضميرٍ يعودُ إلى اسمها، سواءٌ أكان مُقترناً </a:t>
            </a:r>
            <a:r>
              <a:rPr lang="ar-SA" dirty="0" err="1" smtClean="0"/>
              <a:t>بِـ</a:t>
            </a:r>
            <a:r>
              <a:rPr lang="ar-SA" dirty="0" smtClean="0"/>
              <a:t> "أنْ"، نحو ”أوشكَ النهارُ </a:t>
            </a:r>
            <a:r>
              <a:rPr lang="ar-SA" dirty="0" smtClean="0">
                <a:solidFill>
                  <a:srgbClr val="FF0000"/>
                </a:solidFill>
              </a:rPr>
              <a:t>أن ينقضيَ</a:t>
            </a:r>
            <a:r>
              <a:rPr lang="ar-SA" dirty="0" smtClean="0"/>
              <a:t>"، ففاعل (ينقضي) ضمير يعود على النهار.أم مُجرَّداً من (أن)، نحو "كادَ الليلُ </a:t>
            </a:r>
            <a:r>
              <a:rPr lang="ar-SA" dirty="0" smtClean="0">
                <a:solidFill>
                  <a:srgbClr val="FF0000"/>
                </a:solidFill>
              </a:rPr>
              <a:t>ينقضي</a:t>
            </a:r>
            <a:r>
              <a:rPr lang="ar-SA" dirty="0" smtClean="0"/>
              <a:t>"، ففاعل (ينقضي) ضمير يعود على الليل.ومن ذلك قولُه تعالى [لا يكادونَ </a:t>
            </a:r>
            <a:r>
              <a:rPr lang="ar-SA" dirty="0" smtClean="0">
                <a:solidFill>
                  <a:srgbClr val="FF0000"/>
                </a:solidFill>
              </a:rPr>
              <a:t>يفقهونَ</a:t>
            </a:r>
            <a:r>
              <a:rPr lang="ar-SA" dirty="0" smtClean="0"/>
              <a:t> حديثاً]،ففاعل يفقهون الواو وهي ضمير يعود على الاسم وقولهُ [وطفِقا </a:t>
            </a:r>
            <a:r>
              <a:rPr lang="ar-SA" dirty="0" smtClean="0">
                <a:solidFill>
                  <a:srgbClr val="FF0000"/>
                </a:solidFill>
              </a:rPr>
              <a:t>يخصِفانِ</a:t>
            </a:r>
            <a:r>
              <a:rPr lang="ar-SA" dirty="0" smtClean="0"/>
              <a:t> عليهما من وَرَقِ الجنَّةِ] ففاعل يخصفان ألف الاثنين وهي تعود على اسم (طفق).</a:t>
            </a: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شروط خبرها</a:t>
            </a:r>
            <a:endParaRPr lang="ar-SA" dirty="0"/>
          </a:p>
        </p:txBody>
      </p:sp>
      <p:sp>
        <p:nvSpPr>
          <p:cNvPr id="3" name="عنصر نائب للمحتوى 2"/>
          <p:cNvSpPr>
            <a:spLocks noGrp="1"/>
          </p:cNvSpPr>
          <p:nvPr>
            <p:ph idx="1"/>
          </p:nvPr>
        </p:nvSpPr>
        <p:spPr/>
        <p:txBody>
          <a:bodyPr/>
          <a:lstStyle/>
          <a:p>
            <a:pPr algn="just" rtl="1"/>
            <a:r>
              <a:rPr lang="ar-SA" sz="2800" dirty="0" smtClean="0"/>
              <a:t>ويجوزُ بعدَ (عسى) خاصَّة أن يُسنَدَ الفعل المضارع(الخبر) إلى اسمٍ ظاهرٍ، مُشتملٍ على ضميرٍ يعودُ الى اسمها، نحو "عسى العاملُ أن ينجحَ عملُه" نلاحظ هنا أن الفاعل ليس ضمير، لكنه مشتمل على ضمير يعود على اسمها. ومنه قولُ الشاعر</a:t>
            </a:r>
          </a:p>
          <a:p>
            <a:pPr algn="just" rtl="1"/>
            <a:r>
              <a:rPr lang="ar-SA" sz="2800" dirty="0" smtClean="0"/>
              <a:t>ومَاذا عَسى الحَجَّاجُ يَبْلُغُ </a:t>
            </a:r>
            <a:r>
              <a:rPr lang="ar-SA" sz="2800" dirty="0" smtClean="0">
                <a:solidFill>
                  <a:srgbClr val="FF0000"/>
                </a:solidFill>
              </a:rPr>
              <a:t>جُهْدُهُ</a:t>
            </a:r>
            <a:r>
              <a:rPr lang="ar-SA" sz="2800" dirty="0" smtClean="0"/>
              <a:t> * إِذا نحنُ جاوَزْنا حَفِيرَ زِيادِ</a:t>
            </a:r>
          </a:p>
          <a:p>
            <a:pPr algn="just" rtl="1"/>
            <a:r>
              <a:rPr lang="ar-SA" sz="2800" dirty="0" smtClean="0"/>
              <a:t>ولا يجوزُ أن يقَعَ خبرُها جملةً ماضيةً، ولا اسميةً، كما لا يجوزُ أن يكون اسماً. وما وَرَدَ من ذلكَ، فشاذٌّ لا يُلتفتُ إليه، نحو قول الشاعر:</a:t>
            </a:r>
          </a:p>
          <a:p>
            <a:pPr algn="just" rtl="1"/>
            <a:r>
              <a:rPr lang="ar-SA" sz="2800" dirty="0" smtClean="0"/>
              <a:t>فأبْتُ </a:t>
            </a:r>
            <a:r>
              <a:rPr lang="ar-SA" sz="2800" dirty="0" smtClean="0"/>
              <a:t>إلى فهمٍ </a:t>
            </a:r>
            <a:r>
              <a:rPr lang="ar-SA" sz="2800" dirty="0" smtClean="0"/>
              <a:t>وما كدتُ </a:t>
            </a:r>
            <a:r>
              <a:rPr lang="ar-SA" sz="2800" dirty="0" err="1" smtClean="0">
                <a:solidFill>
                  <a:srgbClr val="FF0000"/>
                </a:solidFill>
              </a:rPr>
              <a:t>آئباً</a:t>
            </a:r>
            <a:endParaRPr lang="ar-SA" sz="2800" dirty="0" smtClean="0">
              <a:solidFill>
                <a:srgbClr val="FF0000"/>
              </a:solidFill>
            </a:endParaRPr>
          </a:p>
          <a:p>
            <a:pPr algn="just" rtl="1"/>
            <a:r>
              <a:rPr lang="ar-SA" sz="2800" dirty="0" smtClean="0"/>
              <a:t>حيث جاء خبر كاد اسماً مفرداً، فهذا شاذ.</a:t>
            </a:r>
            <a:endParaRPr lang="ar-SA"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شروط خبرها</a:t>
            </a:r>
            <a:endParaRPr lang="ar-SA" dirty="0"/>
          </a:p>
        </p:txBody>
      </p:sp>
      <p:sp>
        <p:nvSpPr>
          <p:cNvPr id="3" name="عنصر نائب للمحتوى 2"/>
          <p:cNvSpPr>
            <a:spLocks noGrp="1"/>
          </p:cNvSpPr>
          <p:nvPr>
            <p:ph idx="1"/>
          </p:nvPr>
        </p:nvSpPr>
        <p:spPr/>
        <p:txBody>
          <a:bodyPr/>
          <a:lstStyle/>
          <a:p>
            <a:pPr algn="just" rtl="1"/>
            <a:r>
              <a:rPr lang="ar-SA" dirty="0" smtClean="0"/>
              <a:t> وأما قولهُ تعالى {فطَفِقَ مَسحاً بالسوق والأعناقِ}، فمسحاً ليس هو الخبرَ، وإنما هو مفعولٌ مطلقٌ لفعلٍ محذوفٍ هو الخبرُ، والتقديرُ "يمسح مسحاً”.</a:t>
            </a:r>
          </a:p>
          <a:p>
            <a:pPr algn="just" rtl="1"/>
            <a:r>
              <a:rPr lang="ar-SA" dirty="0" smtClean="0"/>
              <a:t>(2) أن يكون متأخراً عنها. أي أن يكون خبر هذه الأفعال بعدها لا يتقدم عليها، ويجوزُ أن يتوسَّطَ بينها وبينَ اسمها، نحو "يكادُ </a:t>
            </a:r>
            <a:r>
              <a:rPr lang="ar-SA" dirty="0" smtClean="0">
                <a:solidFill>
                  <a:srgbClr val="FF0000"/>
                </a:solidFill>
              </a:rPr>
              <a:t>ينقضي</a:t>
            </a:r>
            <a:r>
              <a:rPr lang="ar-SA" dirty="0" smtClean="0"/>
              <a:t> الوقتُ". ونحو "طَفِقَ </a:t>
            </a:r>
            <a:r>
              <a:rPr lang="ar-SA" dirty="0" smtClean="0">
                <a:solidFill>
                  <a:srgbClr val="FF0000"/>
                </a:solidFill>
              </a:rPr>
              <a:t>ينصرفون</a:t>
            </a:r>
            <a:r>
              <a:rPr lang="ar-SA" dirty="0" smtClean="0"/>
              <a:t> الناسُ".</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شروط خبرها</a:t>
            </a:r>
            <a:endParaRPr lang="ar-SA" dirty="0"/>
          </a:p>
        </p:txBody>
      </p:sp>
      <p:sp>
        <p:nvSpPr>
          <p:cNvPr id="3" name="عنصر نائب للمحتوى 2"/>
          <p:cNvSpPr>
            <a:spLocks noGrp="1"/>
          </p:cNvSpPr>
          <p:nvPr>
            <p:ph idx="1"/>
          </p:nvPr>
        </p:nvSpPr>
        <p:spPr/>
        <p:txBody>
          <a:bodyPr/>
          <a:lstStyle/>
          <a:p>
            <a:pPr algn="just" rtl="1"/>
            <a:r>
              <a:rPr lang="ar-SA" dirty="0" smtClean="0"/>
              <a:t>ويجوزُ حذفُ الخبرِ إذا عُلِمَ، ومنهُ قولهُ تعالى، الذي سبق ذكرهُ "فطفقَ مسحاً بالسُّوقِ والأعناقِ"، ومنه الحديثُ "من </a:t>
            </a:r>
            <a:r>
              <a:rPr lang="ar-SA" dirty="0" smtClean="0"/>
              <a:t>تأنَّ </a:t>
            </a:r>
            <a:r>
              <a:rPr lang="ar-SA" dirty="0" smtClean="0"/>
              <a:t>أصابَ أو كادَ. ومن عَجلَ أخطأ أو كادَ"، أي: أي كاد يصيب وكادَ </a:t>
            </a:r>
            <a:r>
              <a:rPr lang="ar-SA" dirty="0" smtClean="0"/>
              <a:t>يُخطئُ، </a:t>
            </a:r>
            <a:r>
              <a:rPr lang="ar-SA" dirty="0" smtClean="0"/>
              <a:t>فحذف الخبر في كليهما، ومنه قولُ الشاعر:</a:t>
            </a:r>
          </a:p>
          <a:p>
            <a:pPr algn="just" rtl="1"/>
            <a:r>
              <a:rPr lang="ar-SA" dirty="0" smtClean="0"/>
              <a:t>ما كانَ ذَنْبيَ في جارٍ جَعَلْتُ لهُ * عَيْشاً، وقدْ ذاقَ طَعْمَ المَوْتِ أو كَرَبا</a:t>
            </a:r>
          </a:p>
          <a:p>
            <a:pPr algn="just" rtl="1"/>
            <a:r>
              <a:rPr lang="ar-SA" dirty="0" smtClean="0"/>
              <a:t>أي كربَ يَذوقُهُ، وتقولُ "ما فعلَ، ولكنهُ كادَ"، أي كادَ يفعلُ.</a:t>
            </a:r>
          </a:p>
          <a:p>
            <a:pPr algn="just" rtl="1"/>
            <a:r>
              <a:rPr lang="ar-SA" dirty="0" smtClean="0"/>
              <a:t>(3) يُشترطُ في خبر "حَرَى واخلولقَ" أن يقترنَ بِـ ”أنْ". وهذا شرط خاص بهذين الفعلين فقط، فلا يجوز أن تقول: حرى الطالب ينجح، </a:t>
            </a:r>
            <a:r>
              <a:rPr lang="ar-SA" dirty="0" err="1" smtClean="0"/>
              <a:t>واخلولق</a:t>
            </a:r>
            <a:r>
              <a:rPr lang="ar-SA" dirty="0" smtClean="0"/>
              <a:t> الفصلُ ينتهي، بل تقول: أن ينجح وأن ينتهي.</a:t>
            </a: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اقتران الخبر </a:t>
            </a:r>
            <a:r>
              <a:rPr lang="ar-SA" dirty="0" err="1" smtClean="0"/>
              <a:t>بـ</a:t>
            </a:r>
            <a:r>
              <a:rPr lang="ar-SA" dirty="0" smtClean="0"/>
              <a:t>(أنْ)</a:t>
            </a:r>
            <a:endParaRPr lang="ar-SA" dirty="0"/>
          </a:p>
        </p:txBody>
      </p:sp>
      <p:sp>
        <p:nvSpPr>
          <p:cNvPr id="3" name="عنصر نائب للمحتوى 2"/>
          <p:cNvSpPr>
            <a:spLocks noGrp="1"/>
          </p:cNvSpPr>
          <p:nvPr>
            <p:ph idx="1"/>
          </p:nvPr>
        </p:nvSpPr>
        <p:spPr/>
        <p:txBody>
          <a:bodyPr/>
          <a:lstStyle/>
          <a:p>
            <a:pPr algn="just" rtl="1"/>
            <a:r>
              <a:rPr lang="ar-SA" dirty="0" smtClean="0"/>
              <a:t>(كادَ وأخواتُها) من حيثُ اقترانُ خبرِها </a:t>
            </a:r>
            <a:r>
              <a:rPr lang="ar-SA" dirty="0" err="1" smtClean="0"/>
              <a:t>بـ</a:t>
            </a:r>
            <a:r>
              <a:rPr lang="ar-SA" dirty="0" smtClean="0"/>
              <a:t>(أنْ) وعدَمُه على ثلاثة أقسام:</a:t>
            </a:r>
          </a:p>
          <a:p>
            <a:pPr algn="just" rtl="1"/>
            <a:r>
              <a:rPr lang="ar-SA" dirty="0" smtClean="0"/>
              <a:t>(1) ما يجب أن يقترنَ خبرُه </a:t>
            </a:r>
            <a:r>
              <a:rPr lang="ar-SA" dirty="0" err="1" smtClean="0"/>
              <a:t>بـ</a:t>
            </a:r>
            <a:r>
              <a:rPr lang="ar-SA" dirty="0" smtClean="0"/>
              <a:t>(أنْ)، وهما فعلان:(حرَى واخلولقَ)، من أفعالِ الرّجاءِ.</a:t>
            </a:r>
          </a:p>
          <a:p>
            <a:pPr algn="just" rtl="1"/>
            <a:r>
              <a:rPr lang="ar-SA" dirty="0" smtClean="0"/>
              <a:t>(2) ما يجبُ أن يتجرَّدَ من(أنْ)، وهي أفعالُ الشروع.</a:t>
            </a:r>
          </a:p>
          <a:p>
            <a:pPr algn="just" rtl="1"/>
            <a:r>
              <a:rPr lang="ar-SA" dirty="0" smtClean="0"/>
              <a:t>(وإنما لم يجز اقترانها بأن، لأنّ المقصود من هذه الأفعال وقوع الخبر في الحال، </a:t>
            </a:r>
            <a:r>
              <a:rPr lang="ar-SA" dirty="0" err="1" smtClean="0"/>
              <a:t>و</a:t>
            </a:r>
            <a:r>
              <a:rPr lang="ar-SA" dirty="0" smtClean="0"/>
              <a:t>(أن) تفيد الاستقبال، فيحصل التناقض باقتران خبرها </a:t>
            </a:r>
            <a:r>
              <a:rPr lang="ar-SA" dirty="0" err="1" smtClean="0"/>
              <a:t>بـ</a:t>
            </a:r>
            <a:r>
              <a:rPr lang="ar-SA" dirty="0" smtClean="0"/>
              <a:t>(أنْ)).</a:t>
            </a: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اقتران الخبر </a:t>
            </a:r>
            <a:r>
              <a:rPr lang="ar-SA" dirty="0" err="1" smtClean="0"/>
              <a:t>بـ</a:t>
            </a:r>
            <a:r>
              <a:rPr lang="ar-SA" dirty="0" smtClean="0"/>
              <a:t>(أنْ)</a:t>
            </a:r>
            <a:endParaRPr lang="ar-SA" dirty="0"/>
          </a:p>
        </p:txBody>
      </p:sp>
      <p:sp>
        <p:nvSpPr>
          <p:cNvPr id="3" name="عنصر نائب للمحتوى 2"/>
          <p:cNvSpPr>
            <a:spLocks noGrp="1"/>
          </p:cNvSpPr>
          <p:nvPr>
            <p:ph idx="1"/>
          </p:nvPr>
        </p:nvSpPr>
        <p:spPr/>
        <p:txBody>
          <a:bodyPr/>
          <a:lstStyle/>
          <a:p>
            <a:pPr algn="just" rtl="1"/>
            <a:r>
              <a:rPr lang="ar-SA" dirty="0" smtClean="0"/>
              <a:t>(3) ما يجوزُ فيه الوجهانِ: اقترانُ خبرهِ بأنْ، وتَجردُه منها، وهي أفعالُ المقارَبة(كاد وأوشك وكرب) </a:t>
            </a:r>
            <a:r>
              <a:rPr lang="ar-SA" dirty="0" err="1" smtClean="0"/>
              <a:t>و</a:t>
            </a:r>
            <a:r>
              <a:rPr lang="ar-SA" dirty="0" smtClean="0"/>
              <a:t>(عسى) من أفعال الرَّجاءِ، غير أنَّ الأكثرَ في "عسى وأوشكَ" أن يقترنَ خبرُهما بها، قال تعالى {عسى رَبُّكم </a:t>
            </a:r>
            <a:r>
              <a:rPr lang="ar-SA" dirty="0" smtClean="0">
                <a:solidFill>
                  <a:srgbClr val="FF0000"/>
                </a:solidFill>
              </a:rPr>
              <a:t>أن يرحمَكم</a:t>
            </a:r>
            <a:r>
              <a:rPr lang="ar-SA" dirty="0" smtClean="0"/>
              <a:t>}، وقال الشاعر:</a:t>
            </a:r>
          </a:p>
          <a:p>
            <a:pPr algn="just" rtl="1"/>
            <a:r>
              <a:rPr lang="ar-SA" dirty="0" smtClean="0"/>
              <a:t>ولَوْ سُئِلَ النّاسُ التُّرابَ لأَوشَكوا * إِذا قِيلَ هاتوا، </a:t>
            </a:r>
            <a:r>
              <a:rPr lang="ar-SA" dirty="0" smtClean="0">
                <a:solidFill>
                  <a:srgbClr val="FF0000"/>
                </a:solidFill>
              </a:rPr>
              <a:t>أنْ يَمَلّوا </a:t>
            </a:r>
            <a:r>
              <a:rPr lang="ar-SA" dirty="0" smtClean="0"/>
              <a:t>ويمنعُوا</a:t>
            </a:r>
          </a:p>
          <a:p>
            <a:pPr algn="just" rtl="1"/>
            <a:r>
              <a:rPr lang="ar-SA" dirty="0" smtClean="0"/>
              <a:t>وتجريدُه منها قليلٌ، ومنه قول الشاعر</a:t>
            </a:r>
          </a:p>
          <a:p>
            <a:pPr algn="just" rtl="1"/>
            <a:r>
              <a:rPr lang="ar-SA" dirty="0" smtClean="0"/>
              <a:t>عَسى الْكَرْبُ، الْذي أَمسَيْتُ فيهِ * </a:t>
            </a:r>
            <a:r>
              <a:rPr lang="ar-SA" dirty="0" smtClean="0">
                <a:solidFill>
                  <a:srgbClr val="FF0000"/>
                </a:solidFill>
              </a:rPr>
              <a:t>يَكُونُ</a:t>
            </a:r>
            <a:r>
              <a:rPr lang="ar-SA" dirty="0" smtClean="0"/>
              <a:t> وَراءَهُ فرجٌ قَريبُ</a:t>
            </a:r>
          </a:p>
          <a:p>
            <a:pPr algn="just" rtl="1"/>
            <a:r>
              <a:rPr lang="ar-SA" dirty="0" smtClean="0"/>
              <a:t>وقول الآخر:يُوشكُ مَنْ فَرَّ مِنْ مَنيَّتِهِ * في بَعْضِ غِرَّاتهِ </a:t>
            </a:r>
            <a:r>
              <a:rPr lang="ar-SA" dirty="0" smtClean="0">
                <a:solidFill>
                  <a:srgbClr val="FF0000"/>
                </a:solidFill>
              </a:rPr>
              <a:t>يُوافقُها</a:t>
            </a:r>
            <a:endParaRPr lang="ar-SA" dirty="0">
              <a:solidFill>
                <a:srgbClr val="FF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اقتران خبرها </a:t>
            </a:r>
            <a:r>
              <a:rPr lang="ar-SA" dirty="0" err="1" smtClean="0"/>
              <a:t>بـ</a:t>
            </a:r>
            <a:r>
              <a:rPr lang="ar-SA" dirty="0" smtClean="0"/>
              <a:t>(أن)</a:t>
            </a:r>
            <a:endParaRPr lang="ar-SA" dirty="0"/>
          </a:p>
        </p:txBody>
      </p:sp>
      <p:sp>
        <p:nvSpPr>
          <p:cNvPr id="3" name="عنصر نائب للمحتوى 2"/>
          <p:cNvSpPr>
            <a:spLocks noGrp="1"/>
          </p:cNvSpPr>
          <p:nvPr>
            <p:ph idx="1"/>
          </p:nvPr>
        </p:nvSpPr>
        <p:spPr/>
        <p:txBody>
          <a:bodyPr/>
          <a:lstStyle/>
          <a:p>
            <a:pPr algn="just" rtl="1"/>
            <a:r>
              <a:rPr lang="ar-SA" dirty="0" smtClean="0"/>
              <a:t>والأكثرُ في (كادَ وكَرَبَ) أن يتجردَ خبرُهما منها، قال تعالى {فذبحوها وما كادوا </a:t>
            </a:r>
            <a:r>
              <a:rPr lang="ar-SA" dirty="0" smtClean="0">
                <a:solidFill>
                  <a:srgbClr val="FF0000"/>
                </a:solidFill>
              </a:rPr>
              <a:t>يفعلون</a:t>
            </a:r>
            <a:r>
              <a:rPr lang="ar-SA" dirty="0" smtClean="0"/>
              <a:t>}، وقال الشاعر</a:t>
            </a:r>
          </a:p>
          <a:p>
            <a:pPr algn="just" rtl="1"/>
            <a:r>
              <a:rPr lang="ar-SA" dirty="0" smtClean="0"/>
              <a:t>كَرَبَ الْقَلْبُ مِنْ جَواهُ </a:t>
            </a:r>
            <a:r>
              <a:rPr lang="ar-SA" dirty="0" smtClean="0">
                <a:solidFill>
                  <a:srgbClr val="FF0000"/>
                </a:solidFill>
              </a:rPr>
              <a:t>يَذوبُ</a:t>
            </a:r>
            <a:r>
              <a:rPr lang="ar-SA" dirty="0" smtClean="0"/>
              <a:t> * حينَ قالَ الْوُشاةُ هِنْدٌ غَضُوبُ</a:t>
            </a:r>
          </a:p>
          <a:p>
            <a:pPr algn="just" rtl="1"/>
            <a:r>
              <a:rPr lang="ar-SA" dirty="0" smtClean="0"/>
              <a:t>واقترانُهُ </a:t>
            </a:r>
            <a:r>
              <a:rPr lang="ar-SA" dirty="0" err="1" smtClean="0"/>
              <a:t>بها</a:t>
            </a:r>
            <a:r>
              <a:rPr lang="ar-SA" dirty="0" smtClean="0"/>
              <a:t> قليلٌ، ومنه الحديثُ "كادَ الفقرُ </a:t>
            </a:r>
            <a:r>
              <a:rPr lang="ar-SA" dirty="0" smtClean="0">
                <a:solidFill>
                  <a:srgbClr val="FF0000"/>
                </a:solidFill>
              </a:rPr>
              <a:t>أن يكون </a:t>
            </a:r>
            <a:r>
              <a:rPr lang="ar-SA" dirty="0" smtClean="0"/>
              <a:t>كفراً" وقولُ الشاعر:</a:t>
            </a:r>
          </a:p>
          <a:p>
            <a:pPr algn="just" rtl="1"/>
            <a:r>
              <a:rPr lang="ar-SA" dirty="0" smtClean="0"/>
              <a:t>سَقاها ذَوُو الأَحلامِ سَجْلاً على </a:t>
            </a:r>
            <a:r>
              <a:rPr lang="ar-SA" dirty="0" err="1" smtClean="0"/>
              <a:t>الظَّما</a:t>
            </a:r>
            <a:r>
              <a:rPr lang="ar-SA" dirty="0" smtClean="0"/>
              <a:t> * وقَدْ كَرَبت أعناقُها </a:t>
            </a:r>
            <a:r>
              <a:rPr lang="ar-SA" dirty="0" smtClean="0">
                <a:solidFill>
                  <a:srgbClr val="FF0000"/>
                </a:solidFill>
              </a:rPr>
              <a:t>أَنْ تَقَطَّعا</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حكمُ الخَبَرِ المُقْتَرِن بأَنْ والمُجَرَّدِ منْها</a:t>
            </a:r>
            <a:br>
              <a:rPr lang="ar-SA" dirty="0" smtClean="0"/>
            </a:br>
            <a:endParaRPr lang="ar-SA" dirty="0"/>
          </a:p>
        </p:txBody>
      </p:sp>
      <p:sp>
        <p:nvSpPr>
          <p:cNvPr id="3" name="عنصر نائب للمحتوى 2"/>
          <p:cNvSpPr>
            <a:spLocks noGrp="1"/>
          </p:cNvSpPr>
          <p:nvPr>
            <p:ph idx="1"/>
          </p:nvPr>
        </p:nvSpPr>
        <p:spPr/>
        <p:txBody>
          <a:bodyPr/>
          <a:lstStyle/>
          <a:p>
            <a:pPr algn="just" rtl="1"/>
            <a:r>
              <a:rPr lang="ar-SA" dirty="0" smtClean="0"/>
              <a:t>إن كان الخبرُ مُقترِناً بأن، مثلُ "أوشكتِ السماءُ أن تُمطِرَ. وعسى الصديقُ أن يحضُرَ"، فليس المضارعُ نفسهُ هو الخبرَ، وإنما الخبرُ مصدرُهُ المؤَوْلُ بأن، ويكونُ التقديرُ "أوشكت السماءُ ذا مطرٍ. وعسى الصديقُ ذا حضور" غير انه لا يجوزُ التصريح بهذا الخبر المؤَوَّل، لأنَّ خبرَها لا يكونُ في اللفظ اسماً.</a:t>
            </a:r>
          </a:p>
          <a:p>
            <a:pPr algn="just" rtl="1"/>
            <a:r>
              <a:rPr lang="ar-SA" dirty="0" smtClean="0"/>
              <a:t>وإن كان غيرَ مُقترنٍ </a:t>
            </a:r>
            <a:r>
              <a:rPr lang="ar-SA" dirty="0" err="1" smtClean="0"/>
              <a:t>بها</a:t>
            </a:r>
            <a:r>
              <a:rPr lang="ar-SA" dirty="0" smtClean="0"/>
              <a:t>، نحو "أوشكتِ السماءُ تمطِر"، فيكونُ الخبرُ نفسَ الجملة، وتكونُ منصوبةً محلاً على أنها خبرٌ.</a:t>
            </a:r>
          </a:p>
          <a:p>
            <a:pPr algn="just" rtl="1"/>
            <a:endParaRPr lang="ar-SA" dirty="0" smtClean="0"/>
          </a:p>
          <a:p>
            <a:pPr algn="just"/>
            <a:endParaRPr lang="ar-SA" dirty="0" smtClean="0"/>
          </a:p>
          <a:p>
            <a:pPr algn="just"/>
            <a:endParaRPr lang="ar-SA" dirty="0" smtClean="0"/>
          </a:p>
          <a:p>
            <a:pPr algn="just"/>
            <a:endParaRPr lang="ar-SA" dirty="0" smtClean="0"/>
          </a:p>
          <a:p>
            <a:pPr algn="just"/>
            <a:endParaRPr lang="ar-SA" dirty="0" smtClean="0"/>
          </a:p>
          <a:p>
            <a:pPr algn="just"/>
            <a:endParaRPr lang="ar-SA" dirty="0" smtClean="0"/>
          </a:p>
          <a:p>
            <a:pPr algn="just"/>
            <a:endParaRPr lang="ar-SA" dirty="0" smtClean="0"/>
          </a:p>
          <a:p>
            <a:endParaRPr lang="ar-SA" dirty="0" smtClean="0"/>
          </a:p>
          <a:p>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نماذج إعراب</a:t>
            </a:r>
            <a:endParaRPr lang="ar-SA" dirty="0"/>
          </a:p>
        </p:txBody>
      </p:sp>
      <p:sp>
        <p:nvSpPr>
          <p:cNvPr id="3" name="عنصر نائب للمحتوى 2"/>
          <p:cNvSpPr>
            <a:spLocks noGrp="1"/>
          </p:cNvSpPr>
          <p:nvPr>
            <p:ph idx="1"/>
          </p:nvPr>
        </p:nvSpPr>
        <p:spPr/>
        <p:txBody>
          <a:bodyPr/>
          <a:lstStyle/>
          <a:p>
            <a:r>
              <a:rPr lang="ar-SA" dirty="0" smtClean="0"/>
              <a:t>أوشكَ الوقتُ أن ينتهي:</a:t>
            </a:r>
          </a:p>
          <a:p>
            <a:r>
              <a:rPr lang="ar-SA" dirty="0" smtClean="0"/>
              <a:t>أوشك:فعل ماض ناقص مبني على الفتح.</a:t>
            </a:r>
            <a:endParaRPr lang="en-US" dirty="0" smtClean="0"/>
          </a:p>
          <a:p>
            <a:r>
              <a:rPr lang="ar-SA" dirty="0" smtClean="0"/>
              <a:t>الوقت: اسم أوشك مرفوع وعلامة رفعه الضمة الظاهرة على آخره.</a:t>
            </a:r>
          </a:p>
          <a:p>
            <a:r>
              <a:rPr lang="ar-SA" dirty="0" smtClean="0"/>
              <a:t>أن: حرف مصدري ونصب.</a:t>
            </a:r>
          </a:p>
          <a:p>
            <a:r>
              <a:rPr lang="ar-SA" dirty="0" smtClean="0"/>
              <a:t>ينتهي: فعل مضارع منصوب وعلامة نصبه </a:t>
            </a:r>
            <a:r>
              <a:rPr lang="ar-SA" dirty="0" err="1" smtClean="0"/>
              <a:t>الفتحه</a:t>
            </a:r>
            <a:r>
              <a:rPr lang="ar-SA" dirty="0" smtClean="0"/>
              <a:t>، وفاعله ضمير مستتر تقديره (هو) والمصدر المؤول من (أن والفعل)في محل </a:t>
            </a:r>
            <a:r>
              <a:rPr lang="ar-SA" dirty="0" smtClean="0">
                <a:solidFill>
                  <a:srgbClr val="FF0000"/>
                </a:solidFill>
              </a:rPr>
              <a:t>نصب</a:t>
            </a:r>
            <a:r>
              <a:rPr lang="ar-SA" dirty="0" smtClean="0"/>
              <a:t> خبر أوشك.</a:t>
            </a:r>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نماذج إعراب</a:t>
            </a:r>
            <a:endParaRPr lang="ar-SA" dirty="0"/>
          </a:p>
        </p:txBody>
      </p:sp>
      <p:sp>
        <p:nvSpPr>
          <p:cNvPr id="3" name="عنصر نائب للمحتوى 2"/>
          <p:cNvSpPr>
            <a:spLocks noGrp="1"/>
          </p:cNvSpPr>
          <p:nvPr>
            <p:ph idx="1"/>
          </p:nvPr>
        </p:nvSpPr>
        <p:spPr>
          <a:xfrm>
            <a:off x="0" y="1371600"/>
            <a:ext cx="9601200" cy="4525963"/>
          </a:xfrm>
        </p:spPr>
        <p:txBody>
          <a:bodyPr/>
          <a:lstStyle/>
          <a:p>
            <a:r>
              <a:rPr lang="ar-SA" sz="2800" dirty="0" smtClean="0"/>
              <a:t>عَسَى </a:t>
            </a:r>
            <a:r>
              <a:rPr lang="ar-SA" sz="2800" u="sng" dirty="0" smtClean="0"/>
              <a:t>الْكرْبُ</a:t>
            </a:r>
            <a:r>
              <a:rPr lang="ar-SA" sz="2800" dirty="0" smtClean="0"/>
              <a:t> الْذي أمسَيْتُ فيه      </a:t>
            </a:r>
            <a:r>
              <a:rPr lang="ar-SA" sz="2800" u="sng" dirty="0" smtClean="0"/>
              <a:t>يَكونُ وَراءَهُ فَرَجٌ</a:t>
            </a:r>
            <a:r>
              <a:rPr lang="ar-SA" sz="2800" dirty="0" smtClean="0"/>
              <a:t> قريبُ</a:t>
            </a:r>
          </a:p>
          <a:p>
            <a:r>
              <a:rPr lang="ar-SA" sz="2800" dirty="0" smtClean="0"/>
              <a:t>عسى: فعل ماض ناقص مبني على الفتح المقدر على آخره.</a:t>
            </a:r>
          </a:p>
          <a:p>
            <a:r>
              <a:rPr lang="ar-SA" sz="2800" dirty="0" smtClean="0"/>
              <a:t>الكرب: اسم عسى مرفوع وعلامة رفعه الضمة الظاهرة على آخره.</a:t>
            </a:r>
          </a:p>
          <a:p>
            <a:r>
              <a:rPr lang="ar-SA" sz="2800" dirty="0" smtClean="0"/>
              <a:t>يكون فعل مضارع مرفوع وعلامة رفعه الضمة، </a:t>
            </a:r>
          </a:p>
          <a:p>
            <a:r>
              <a:rPr lang="ar-SA" sz="2800" dirty="0" smtClean="0"/>
              <a:t>وراءه: ظرف مكان منصوب وهو مضاف والهاء في محل جر مضاف إليه.</a:t>
            </a:r>
          </a:p>
          <a:p>
            <a:r>
              <a:rPr lang="ar-SA" sz="2800" dirty="0" smtClean="0"/>
              <a:t>فرجٌ: فاعل كان التامة مرفوع بالضمة والجملة الفعلية في محل نصب خبر عسى.(يمنكن أن تكون كان ناقصة وفرج اسمها ووراءه خبرها)</a:t>
            </a:r>
            <a:endParaRPr lang="ar-SA"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نماذج إعراب</a:t>
            </a:r>
            <a:endParaRPr lang="ar-SA" dirty="0"/>
          </a:p>
        </p:txBody>
      </p:sp>
      <p:sp>
        <p:nvSpPr>
          <p:cNvPr id="3" name="عنصر نائب للمحتوى 2"/>
          <p:cNvSpPr>
            <a:spLocks noGrp="1"/>
          </p:cNvSpPr>
          <p:nvPr>
            <p:ph idx="1"/>
          </p:nvPr>
        </p:nvSpPr>
        <p:spPr/>
        <p:txBody>
          <a:bodyPr/>
          <a:lstStyle/>
          <a:p>
            <a:r>
              <a:rPr lang="ar-SA" dirty="0" smtClean="0"/>
              <a:t>أنشأ خليلٌ يكتُبُ.</a:t>
            </a:r>
          </a:p>
          <a:p>
            <a:r>
              <a:rPr lang="ar-SA" dirty="0" smtClean="0"/>
              <a:t>أنشأ: فعل ماض ناقص مبني على الفتح.</a:t>
            </a:r>
          </a:p>
          <a:p>
            <a:r>
              <a:rPr lang="ar-SA" dirty="0" smtClean="0"/>
              <a:t>خليل: اسم أنشأ مرفوع وعلامة رفعه الضمة.</a:t>
            </a:r>
          </a:p>
          <a:p>
            <a:r>
              <a:rPr lang="ar-SA" dirty="0" smtClean="0"/>
              <a:t>يكتب: فعل مضارع مرفوع وعلامة رفعه الضمة وفاعله ضمير مستتر تقديره هو والجملة الفعلية في محل نصب خبر أنشأ.</a:t>
            </a:r>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نماذج إعراب</a:t>
            </a:r>
            <a:endParaRPr lang="ar-SA"/>
          </a:p>
        </p:txBody>
      </p:sp>
      <p:sp>
        <p:nvSpPr>
          <p:cNvPr id="3" name="عنصر نائب للمحتوى 2"/>
          <p:cNvSpPr>
            <a:spLocks noGrp="1"/>
          </p:cNvSpPr>
          <p:nvPr>
            <p:ph idx="1"/>
          </p:nvPr>
        </p:nvSpPr>
        <p:spPr/>
        <p:txBody>
          <a:bodyPr/>
          <a:lstStyle/>
          <a:p>
            <a:r>
              <a:rPr lang="ar-SA" dirty="0" smtClean="0"/>
              <a:t>وطفِقا يخصِفانِ عليهما من وَرَقِ الجنَّةِ</a:t>
            </a:r>
          </a:p>
          <a:p>
            <a:r>
              <a:rPr lang="ar-SA" dirty="0" smtClean="0"/>
              <a:t>طفق: فعل ماض ناقص مبني على الفتح، وألف الاثنين ضمير مبني في محل رفع اسمه.</a:t>
            </a:r>
          </a:p>
          <a:p>
            <a:r>
              <a:rPr lang="ar-SA" dirty="0" smtClean="0"/>
              <a:t>يخصفان: فعل مضارع مرفوع وعلامة رفعه ثبوت النون لأنه من الأفعال الخمسة، وألف الاثنين ضمير مبني في محل رفع فاعله. والجملة الفعلية في محل نصب خبر طفق.</a:t>
            </a:r>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ولَوْ سُئِلَ النّاسُ التُّرابَ </a:t>
            </a:r>
            <a:r>
              <a:rPr lang="ar-SA" u="sng" dirty="0" smtClean="0"/>
              <a:t>لأَوشَكوا </a:t>
            </a:r>
            <a:r>
              <a:rPr lang="ar-SA" dirty="0" smtClean="0"/>
              <a:t>* إِذا قِيلَ هاتوا، </a:t>
            </a:r>
            <a:r>
              <a:rPr lang="ar-SA" u="sng" dirty="0" smtClean="0"/>
              <a:t>أنْ يَمَلّوا </a:t>
            </a:r>
            <a:r>
              <a:rPr lang="ar-SA" dirty="0" smtClean="0"/>
              <a:t>ويمنعُوا</a:t>
            </a:r>
          </a:p>
          <a:p>
            <a:r>
              <a:rPr lang="ar-SA" dirty="0" smtClean="0"/>
              <a:t>أوشك: فعل ماض ناقص مبني على الضم، وواو الجماعة ضمير متصل مبني في محل رفع اسمه.</a:t>
            </a:r>
          </a:p>
          <a:p>
            <a:r>
              <a:rPr lang="ar-SA" dirty="0" smtClean="0"/>
              <a:t>أن حرف مصدري ونصب.</a:t>
            </a:r>
          </a:p>
          <a:p>
            <a:r>
              <a:rPr lang="ar-SA" dirty="0" smtClean="0"/>
              <a:t>يملوا: فعل مضارع منصوب وعلامة نصبه حذف النون لأنه من الأفعال الخمسة، وواو الجماعة ضمير مبني في محل رفع فاعل والمصدر المؤول من (أن والفعل) في محل نصب خبر أوشك.</a:t>
            </a:r>
          </a:p>
          <a:p>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1899</TotalTime>
  <Words>1366</Words>
  <Application>Microsoft Office PowerPoint</Application>
  <PresentationFormat>A4 Paper (210x297 mm)‎</PresentationFormat>
  <Paragraphs>92</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المحاضرة الثامنة</vt:lpstr>
      <vt:lpstr>أنواعها من حيث المعنى</vt:lpstr>
      <vt:lpstr>أقسامها</vt:lpstr>
      <vt:lpstr>شروط خبرها</vt:lpstr>
      <vt:lpstr>شروط خبرها</vt:lpstr>
      <vt:lpstr>شروط خبرها</vt:lpstr>
      <vt:lpstr>شروط خبرها</vt:lpstr>
      <vt:lpstr>اقتران الخبر بـ(أنْ)</vt:lpstr>
      <vt:lpstr>اقتران الخبر بـ(أنْ)</vt:lpstr>
      <vt:lpstr>اقتران خبرها بـ(أن)</vt:lpstr>
      <vt:lpstr>حكمُ الخَبَرِ المُقْتَرِن بأَنْ والمُجَرَّدِ منْها </vt:lpstr>
      <vt:lpstr>نماذج إعراب</vt:lpstr>
      <vt:lpstr>نماذج إعراب</vt:lpstr>
      <vt:lpstr>نماذج إعراب</vt:lpstr>
      <vt:lpstr>نماذج إعراب</vt:lpstr>
      <vt:lpstr>الشريحة 17</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149</cp:revision>
  <dcterms:created xsi:type="dcterms:W3CDTF">2009-10-14T19:14:34Z</dcterms:created>
  <dcterms:modified xsi:type="dcterms:W3CDTF">2011-03-27T08:50:44Z</dcterms:modified>
</cp:coreProperties>
</file>